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13"/>
  </p:notesMasterIdLst>
  <p:handoutMasterIdLst>
    <p:handoutMasterId r:id="rId214"/>
  </p:handoutMasterIdLst>
  <p:sldIdLst>
    <p:sldId id="917" r:id="rId2"/>
    <p:sldId id="626" r:id="rId3"/>
    <p:sldId id="534" r:id="rId4"/>
    <p:sldId id="631" r:id="rId5"/>
    <p:sldId id="641" r:id="rId6"/>
    <p:sldId id="642" r:id="rId7"/>
    <p:sldId id="743" r:id="rId8"/>
    <p:sldId id="768" r:id="rId9"/>
    <p:sldId id="645" r:id="rId10"/>
    <p:sldId id="655" r:id="rId11"/>
    <p:sldId id="771" r:id="rId12"/>
    <p:sldId id="649" r:id="rId13"/>
    <p:sldId id="658" r:id="rId14"/>
    <p:sldId id="769" r:id="rId15"/>
    <p:sldId id="770" r:id="rId16"/>
    <p:sldId id="744" r:id="rId17"/>
    <p:sldId id="679" r:id="rId18"/>
    <p:sldId id="680" r:id="rId19"/>
    <p:sldId id="682" r:id="rId20"/>
    <p:sldId id="683" r:id="rId21"/>
    <p:sldId id="684" r:id="rId22"/>
    <p:sldId id="685" r:id="rId23"/>
    <p:sldId id="686" r:id="rId24"/>
    <p:sldId id="688" r:id="rId25"/>
    <p:sldId id="689" r:id="rId26"/>
    <p:sldId id="691" r:id="rId27"/>
    <p:sldId id="692" r:id="rId28"/>
    <p:sldId id="694" r:id="rId29"/>
    <p:sldId id="695" r:id="rId30"/>
    <p:sldId id="696" r:id="rId31"/>
    <p:sldId id="698" r:id="rId32"/>
    <p:sldId id="699" r:id="rId33"/>
    <p:sldId id="701" r:id="rId34"/>
    <p:sldId id="702" r:id="rId35"/>
    <p:sldId id="704" r:id="rId36"/>
    <p:sldId id="745" r:id="rId37"/>
    <p:sldId id="773" r:id="rId38"/>
    <p:sldId id="774" r:id="rId39"/>
    <p:sldId id="775" r:id="rId40"/>
    <p:sldId id="776" r:id="rId41"/>
    <p:sldId id="777" r:id="rId42"/>
    <p:sldId id="778" r:id="rId43"/>
    <p:sldId id="779" r:id="rId44"/>
    <p:sldId id="780" r:id="rId45"/>
    <p:sldId id="781" r:id="rId46"/>
    <p:sldId id="782" r:id="rId47"/>
    <p:sldId id="772" r:id="rId48"/>
    <p:sldId id="747" r:id="rId49"/>
    <p:sldId id="784" r:id="rId50"/>
    <p:sldId id="749" r:id="rId51"/>
    <p:sldId id="785" r:id="rId52"/>
    <p:sldId id="786" r:id="rId53"/>
    <p:sldId id="787" r:id="rId54"/>
    <p:sldId id="788" r:id="rId55"/>
    <p:sldId id="753" r:id="rId56"/>
    <p:sldId id="756" r:id="rId57"/>
    <p:sldId id="789" r:id="rId58"/>
    <p:sldId id="790" r:id="rId59"/>
    <p:sldId id="791" r:id="rId60"/>
    <p:sldId id="792" r:id="rId61"/>
    <p:sldId id="793" r:id="rId62"/>
    <p:sldId id="794" r:id="rId63"/>
    <p:sldId id="795" r:id="rId64"/>
    <p:sldId id="796" r:id="rId65"/>
    <p:sldId id="797" r:id="rId66"/>
    <p:sldId id="798" r:id="rId67"/>
    <p:sldId id="799" r:id="rId68"/>
    <p:sldId id="800" r:id="rId69"/>
    <p:sldId id="801" r:id="rId70"/>
    <p:sldId id="802" r:id="rId71"/>
    <p:sldId id="803" r:id="rId72"/>
    <p:sldId id="804" r:id="rId73"/>
    <p:sldId id="805" r:id="rId74"/>
    <p:sldId id="806" r:id="rId75"/>
    <p:sldId id="807" r:id="rId76"/>
    <p:sldId id="808" r:id="rId77"/>
    <p:sldId id="809" r:id="rId78"/>
    <p:sldId id="810" r:id="rId79"/>
    <p:sldId id="811" r:id="rId80"/>
    <p:sldId id="812" r:id="rId81"/>
    <p:sldId id="813" r:id="rId82"/>
    <p:sldId id="814" r:id="rId83"/>
    <p:sldId id="815" r:id="rId84"/>
    <p:sldId id="816" r:id="rId85"/>
    <p:sldId id="817" r:id="rId86"/>
    <p:sldId id="818" r:id="rId87"/>
    <p:sldId id="819" r:id="rId88"/>
    <p:sldId id="820" r:id="rId89"/>
    <p:sldId id="821" r:id="rId90"/>
    <p:sldId id="822" r:id="rId91"/>
    <p:sldId id="823" r:id="rId92"/>
    <p:sldId id="824" r:id="rId93"/>
    <p:sldId id="825" r:id="rId94"/>
    <p:sldId id="826" r:id="rId95"/>
    <p:sldId id="827" r:id="rId96"/>
    <p:sldId id="828" r:id="rId97"/>
    <p:sldId id="830" r:id="rId98"/>
    <p:sldId id="829" r:id="rId99"/>
    <p:sldId id="831" r:id="rId100"/>
    <p:sldId id="832" r:id="rId101"/>
    <p:sldId id="833" r:id="rId102"/>
    <p:sldId id="834" r:id="rId103"/>
    <p:sldId id="835" r:id="rId104"/>
    <p:sldId id="836" r:id="rId105"/>
    <p:sldId id="837" r:id="rId106"/>
    <p:sldId id="838" r:id="rId107"/>
    <p:sldId id="839" r:id="rId108"/>
    <p:sldId id="840" r:id="rId109"/>
    <p:sldId id="841" r:id="rId110"/>
    <p:sldId id="842" r:id="rId111"/>
    <p:sldId id="843" r:id="rId112"/>
    <p:sldId id="844" r:id="rId113"/>
    <p:sldId id="845" r:id="rId114"/>
    <p:sldId id="846" r:id="rId115"/>
    <p:sldId id="847" r:id="rId116"/>
    <p:sldId id="848" r:id="rId117"/>
    <p:sldId id="849" r:id="rId118"/>
    <p:sldId id="850" r:id="rId119"/>
    <p:sldId id="851" r:id="rId120"/>
    <p:sldId id="852" r:id="rId121"/>
    <p:sldId id="853" r:id="rId122"/>
    <p:sldId id="854" r:id="rId123"/>
    <p:sldId id="855" r:id="rId124"/>
    <p:sldId id="856" r:id="rId125"/>
    <p:sldId id="632" r:id="rId126"/>
    <p:sldId id="634" r:id="rId127"/>
    <p:sldId id="636" r:id="rId128"/>
    <p:sldId id="868" r:id="rId129"/>
    <p:sldId id="648" r:id="rId130"/>
    <p:sldId id="646" r:id="rId131"/>
    <p:sldId id="652" r:id="rId132"/>
    <p:sldId id="653" r:id="rId133"/>
    <p:sldId id="858" r:id="rId134"/>
    <p:sldId id="869" r:id="rId135"/>
    <p:sldId id="859" r:id="rId136"/>
    <p:sldId id="659" r:id="rId137"/>
    <p:sldId id="660" r:id="rId138"/>
    <p:sldId id="867" r:id="rId139"/>
    <p:sldId id="705" r:id="rId140"/>
    <p:sldId id="707" r:id="rId141"/>
    <p:sldId id="667" r:id="rId142"/>
    <p:sldId id="668" r:id="rId143"/>
    <p:sldId id="713" r:id="rId144"/>
    <p:sldId id="670" r:id="rId145"/>
    <p:sldId id="671" r:id="rId146"/>
    <p:sldId id="673" r:id="rId147"/>
    <p:sldId id="676" r:id="rId148"/>
    <p:sldId id="677" r:id="rId149"/>
    <p:sldId id="678" r:id="rId150"/>
    <p:sldId id="870" r:id="rId151"/>
    <p:sldId id="860" r:id="rId152"/>
    <p:sldId id="861" r:id="rId153"/>
    <p:sldId id="862" r:id="rId154"/>
    <p:sldId id="757" r:id="rId155"/>
    <p:sldId id="758" r:id="rId156"/>
    <p:sldId id="865" r:id="rId157"/>
    <p:sldId id="687" r:id="rId158"/>
    <p:sldId id="866" r:id="rId159"/>
    <p:sldId id="871" r:id="rId160"/>
    <p:sldId id="872" r:id="rId161"/>
    <p:sldId id="873" r:id="rId162"/>
    <p:sldId id="874" r:id="rId163"/>
    <p:sldId id="875" r:id="rId164"/>
    <p:sldId id="876" r:id="rId165"/>
    <p:sldId id="877" r:id="rId166"/>
    <p:sldId id="878" r:id="rId167"/>
    <p:sldId id="879" r:id="rId168"/>
    <p:sldId id="880" r:id="rId169"/>
    <p:sldId id="881" r:id="rId170"/>
    <p:sldId id="882" r:id="rId171"/>
    <p:sldId id="883" r:id="rId172"/>
    <p:sldId id="884" r:id="rId173"/>
    <p:sldId id="885" r:id="rId174"/>
    <p:sldId id="886" r:id="rId175"/>
    <p:sldId id="887" r:id="rId176"/>
    <p:sldId id="888" r:id="rId177"/>
    <p:sldId id="889" r:id="rId178"/>
    <p:sldId id="890" r:id="rId179"/>
    <p:sldId id="891" r:id="rId180"/>
    <p:sldId id="893" r:id="rId181"/>
    <p:sldId id="892" r:id="rId182"/>
    <p:sldId id="894" r:id="rId183"/>
    <p:sldId id="895" r:id="rId184"/>
    <p:sldId id="896" r:id="rId185"/>
    <p:sldId id="766" r:id="rId186"/>
    <p:sldId id="897" r:id="rId187"/>
    <p:sldId id="489" r:id="rId188"/>
    <p:sldId id="898" r:id="rId189"/>
    <p:sldId id="899" r:id="rId190"/>
    <p:sldId id="900" r:id="rId191"/>
    <p:sldId id="901" r:id="rId192"/>
    <p:sldId id="902" r:id="rId193"/>
    <p:sldId id="903" r:id="rId194"/>
    <p:sldId id="763" r:id="rId195"/>
    <p:sldId id="633" r:id="rId196"/>
    <p:sldId id="904" r:id="rId197"/>
    <p:sldId id="905" r:id="rId198"/>
    <p:sldId id="906" r:id="rId199"/>
    <p:sldId id="907" r:id="rId200"/>
    <p:sldId id="908" r:id="rId201"/>
    <p:sldId id="909" r:id="rId202"/>
    <p:sldId id="910" r:id="rId203"/>
    <p:sldId id="911" r:id="rId204"/>
    <p:sldId id="912" r:id="rId205"/>
    <p:sldId id="913" r:id="rId206"/>
    <p:sldId id="914" r:id="rId207"/>
    <p:sldId id="647" r:id="rId208"/>
    <p:sldId id="915" r:id="rId209"/>
    <p:sldId id="643" r:id="rId210"/>
    <p:sldId id="916" r:id="rId211"/>
    <p:sldId id="628" r:id="rId212"/>
  </p:sldIdLst>
  <p:sldSz cx="9144000" cy="6858000" type="screen4x3"/>
  <p:notesSz cx="6858000" cy="9144000"/>
  <p:defaultTextStyle>
    <a:defPPr>
      <a:defRPr lang="zh-CN"/>
    </a:defPPr>
    <a:lvl1pPr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40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40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40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40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4000" kern="1200">
        <a:solidFill>
          <a:schemeClr val="tx1"/>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1296"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CC33"/>
    <a:srgbClr val="008000"/>
    <a:srgbClr val="663300"/>
    <a:srgbClr val="009999"/>
    <a:srgbClr val="0066FF"/>
    <a:srgbClr val="CCFF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5" autoAdjust="0"/>
    <p:restoredTop sz="98158" autoAdjust="0"/>
  </p:normalViewPr>
  <p:slideViewPr>
    <p:cSldViewPr>
      <p:cViewPr varScale="1">
        <p:scale>
          <a:sx n="68" d="100"/>
          <a:sy n="68" d="100"/>
        </p:scale>
        <p:origin x="816" y="60"/>
      </p:cViewPr>
      <p:guideLst>
        <p:guide orient="horz" pos="1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viewProps" Target="viewProp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notesMaster" Target="notesMasters/notesMaster1.xml"/><Relationship Id="rId21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ea typeface="宋体" pitchFamily="2" charset="-122"/>
              </a:defRPr>
            </a:lvl1pPr>
          </a:lstStyle>
          <a:p>
            <a:pPr>
              <a:defRPr/>
            </a:pPr>
            <a:r>
              <a:rPr lang="en-US" altLang="zh-CN" dirty="0"/>
              <a:t>MATLAB</a:t>
            </a:r>
            <a:r>
              <a:rPr lang="zh-CN" altLang="en-US" dirty="0"/>
              <a:t>应用培训（谢中华主讲）</a:t>
            </a:r>
            <a:endParaRPr lang="en-US" altLang="zh-CN" dirty="0"/>
          </a:p>
        </p:txBody>
      </p:sp>
      <p:sp>
        <p:nvSpPr>
          <p:cNvPr id="9625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宋体" pitchFamily="2" charset="-122"/>
              </a:defRPr>
            </a:lvl1pPr>
          </a:lstStyle>
          <a:p>
            <a:pPr>
              <a:defRPr/>
            </a:pPr>
            <a:r>
              <a:rPr lang="en-US" altLang="zh-CN" dirty="0"/>
              <a:t>MATLAB</a:t>
            </a:r>
            <a:r>
              <a:rPr lang="zh-CN" altLang="en-US" dirty="0"/>
              <a:t>基本操作</a:t>
            </a:r>
            <a:endParaRPr lang="en-US" altLang="zh-CN" dirty="0"/>
          </a:p>
        </p:txBody>
      </p:sp>
    </p:spTree>
    <p:extLst>
      <p:ext uri="{BB962C8B-B14F-4D97-AF65-F5344CB8AC3E}">
        <p14:creationId xmlns:p14="http://schemas.microsoft.com/office/powerpoint/2010/main" val="1024269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ea typeface="仿宋_GB2312" pitchFamily="49" charset="-122"/>
              </a:defRPr>
            </a:lvl1pPr>
          </a:lstStyle>
          <a:p>
            <a:pPr>
              <a:defRPr/>
            </a:pPr>
            <a:endParaRPr lang="en-US" altLang="zh-CN"/>
          </a:p>
        </p:txBody>
      </p:sp>
      <p:sp>
        <p:nvSpPr>
          <p:cNvPr id="133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仿宋_GB2312" pitchFamily="49" charset="-122"/>
              </a:defRPr>
            </a:lvl1pPr>
          </a:lstStyle>
          <a:p>
            <a:pPr>
              <a:defRPr/>
            </a:pPr>
            <a:endParaRPr lang="en-US" altLang="zh-CN"/>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ea typeface="仿宋_GB2312" pitchFamily="49" charset="-122"/>
              </a:defRPr>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ea typeface="仿宋_GB2312" pitchFamily="49" charset="-122"/>
              </a:defRPr>
            </a:lvl1pPr>
          </a:lstStyle>
          <a:p>
            <a:pPr>
              <a:defRPr/>
            </a:pPr>
            <a:fld id="{9372979F-55EB-453E-8A40-61B8ED8E89AA}" type="slidenum">
              <a:rPr lang="en-US" altLang="zh-CN"/>
              <a:pPr>
                <a:defRPr/>
              </a:pPr>
              <a:t>‹#›</a:t>
            </a:fld>
            <a:endParaRPr lang="en-US" altLang="zh-CN"/>
          </a:p>
        </p:txBody>
      </p:sp>
    </p:spTree>
    <p:extLst>
      <p:ext uri="{BB962C8B-B14F-4D97-AF65-F5344CB8AC3E}">
        <p14:creationId xmlns:p14="http://schemas.microsoft.com/office/powerpoint/2010/main" val="25113789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2D74372-D885-4ED9-B031-212AA0E0F9F2}" type="slidenum">
              <a:rPr lang="zh-CN" altLang="en-US">
                <a:solidFill>
                  <a:prstClr val="black"/>
                </a:solidFill>
              </a:rPr>
              <a:pPr eaLnBrk="1" hangingPunct="1"/>
              <a:t>2</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灯片编号占位符 5"/>
          <p:cNvSpPr>
            <a:spLocks noGrp="1"/>
          </p:cNvSpPr>
          <p:nvPr>
            <p:ph type="sldNum" sz="quarter" idx="12"/>
          </p:nvPr>
        </p:nvSpPr>
        <p:spPr/>
        <p:txBody>
          <a:bodyPr/>
          <a:lstStyle>
            <a:lvl1pPr>
              <a:defRPr/>
            </a:lvl1pPr>
          </a:lstStyle>
          <a:p>
            <a:pPr>
              <a:defRPr/>
            </a:pPr>
            <a:fld id="{70BA5A11-5248-4EAB-88E6-C87C7B79383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Date Placeholder 3">
            <a:extLst>
              <a:ext uri="{FF2B5EF4-FFF2-40B4-BE49-F238E27FC236}">
                <a16:creationId xmlns:a16="http://schemas.microsoft.com/office/drawing/2014/main" id="{A96E25E8-1BCD-41D8-A417-3A7F5036D14F}"/>
              </a:ext>
            </a:extLst>
          </p:cNvPr>
          <p:cNvSpPr>
            <a:spLocks noGrp="1"/>
          </p:cNvSpPr>
          <p:nvPr>
            <p:ph type="dt" sz="half" idx="2"/>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7FB39C87-6CF1-45AF-B7D9-0ACD8C74C0F1}" type="datetime1">
              <a:rPr lang="zh-CN" altLang="en-US" smtClean="0"/>
              <a:t>2022/11/23</a:t>
            </a:fld>
            <a:endParaRPr lang="zh-CN" altLang="en-US"/>
          </a:p>
        </p:txBody>
      </p:sp>
      <p:sp>
        <p:nvSpPr>
          <p:cNvPr id="9" name="Footer Placeholder 4">
            <a:extLst>
              <a:ext uri="{FF2B5EF4-FFF2-40B4-BE49-F238E27FC236}">
                <a16:creationId xmlns:a16="http://schemas.microsoft.com/office/drawing/2014/main" id="{07DA0EC1-4415-456C-8AF7-44C3DD5D945F}"/>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937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lvl1pPr>
              <a:defRPr/>
            </a:lvl1pPr>
          </a:lstStyle>
          <a:p>
            <a:pPr>
              <a:defRPr/>
            </a:pPr>
            <a:fld id="{A00AD88C-1855-4251-BECB-7E8206CB5E3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Date Placeholder 3">
            <a:extLst>
              <a:ext uri="{FF2B5EF4-FFF2-40B4-BE49-F238E27FC236}">
                <a16:creationId xmlns:a16="http://schemas.microsoft.com/office/drawing/2014/main" id="{9E98E541-5B95-4A36-B999-CE76F9C7F867}"/>
              </a:ext>
            </a:extLst>
          </p:cNvPr>
          <p:cNvSpPr>
            <a:spLocks noGrp="1"/>
          </p:cNvSpPr>
          <p:nvPr>
            <p:ph type="dt" sz="half" idx="2"/>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EB28BA89-7ED6-442D-9BD9-67E9AC3CF1DB}" type="datetime1">
              <a:rPr lang="zh-CN" altLang="en-US" smtClean="0"/>
              <a:t>2022/11/23</a:t>
            </a:fld>
            <a:endParaRPr lang="zh-CN" altLang="en-US"/>
          </a:p>
        </p:txBody>
      </p:sp>
      <p:sp>
        <p:nvSpPr>
          <p:cNvPr id="9" name="Footer Placeholder 4">
            <a:extLst>
              <a:ext uri="{FF2B5EF4-FFF2-40B4-BE49-F238E27FC236}">
                <a16:creationId xmlns:a16="http://schemas.microsoft.com/office/drawing/2014/main" id="{493880B7-8CC2-479D-893A-E557E71B06C3}"/>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39214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lvl1pPr>
              <a:defRPr/>
            </a:lvl1pPr>
          </a:lstStyle>
          <a:p>
            <a:pPr>
              <a:defRPr/>
            </a:pPr>
            <a:fld id="{F3A47D35-692A-4FA7-8735-466311B67EA5}"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Date Placeholder 3">
            <a:extLst>
              <a:ext uri="{FF2B5EF4-FFF2-40B4-BE49-F238E27FC236}">
                <a16:creationId xmlns:a16="http://schemas.microsoft.com/office/drawing/2014/main" id="{35CB967F-D42C-40F5-A25B-B7A806328121}"/>
              </a:ext>
            </a:extLst>
          </p:cNvPr>
          <p:cNvSpPr>
            <a:spLocks noGrp="1"/>
          </p:cNvSpPr>
          <p:nvPr>
            <p:ph type="dt" sz="half" idx="2"/>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8E5D54F5-92D4-475A-9F99-BFD1FBBB0876}" type="datetime1">
              <a:rPr lang="zh-CN" altLang="en-US" smtClean="0"/>
              <a:t>2022/11/23</a:t>
            </a:fld>
            <a:endParaRPr lang="zh-CN" altLang="en-US"/>
          </a:p>
        </p:txBody>
      </p:sp>
      <p:sp>
        <p:nvSpPr>
          <p:cNvPr id="9" name="Footer Placeholder 4">
            <a:extLst>
              <a:ext uri="{FF2B5EF4-FFF2-40B4-BE49-F238E27FC236}">
                <a16:creationId xmlns:a16="http://schemas.microsoft.com/office/drawing/2014/main" id="{9466AEC6-4166-4EE0-ACE3-851824063C3F}"/>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54039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lvl1pPr>
              <a:defRPr/>
            </a:lvl1pPr>
          </a:lstStyle>
          <a:p>
            <a:pPr>
              <a:defRPr/>
            </a:pPr>
            <a:fld id="{A55D1328-D65F-409B-B303-983C41502B56}"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Date Placeholder 3">
            <a:extLst>
              <a:ext uri="{FF2B5EF4-FFF2-40B4-BE49-F238E27FC236}">
                <a16:creationId xmlns:a16="http://schemas.microsoft.com/office/drawing/2014/main" id="{EE0BEF30-7A41-43BE-A3FF-86C27B86404E}"/>
              </a:ext>
            </a:extLst>
          </p:cNvPr>
          <p:cNvSpPr>
            <a:spLocks noGrp="1"/>
          </p:cNvSpPr>
          <p:nvPr>
            <p:ph type="dt" sz="half" idx="2"/>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26620052-84A1-4B1C-A737-708DC213A1DD}" type="datetime1">
              <a:rPr lang="zh-CN" altLang="en-US" smtClean="0"/>
              <a:t>2022/11/23</a:t>
            </a:fld>
            <a:endParaRPr lang="zh-CN" altLang="en-US"/>
          </a:p>
        </p:txBody>
      </p:sp>
      <p:sp>
        <p:nvSpPr>
          <p:cNvPr id="9" name="Footer Placeholder 4">
            <a:extLst>
              <a:ext uri="{FF2B5EF4-FFF2-40B4-BE49-F238E27FC236}">
                <a16:creationId xmlns:a16="http://schemas.microsoft.com/office/drawing/2014/main" id="{D1FFB781-0C39-48A6-A018-75A356FE680A}"/>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4817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6" name="灯片编号占位符 5"/>
          <p:cNvSpPr>
            <a:spLocks noGrp="1"/>
          </p:cNvSpPr>
          <p:nvPr>
            <p:ph type="sldNum" sz="quarter" idx="12"/>
          </p:nvPr>
        </p:nvSpPr>
        <p:spPr/>
        <p:txBody>
          <a:bodyPr/>
          <a:lstStyle>
            <a:lvl1pPr>
              <a:defRPr/>
            </a:lvl1pPr>
          </a:lstStyle>
          <a:p>
            <a:pPr>
              <a:defRPr/>
            </a:pPr>
            <a:fld id="{CD367508-AC01-4C1D-A86D-BBA5639201B8}"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7" name="Date Placeholder 3">
            <a:extLst>
              <a:ext uri="{FF2B5EF4-FFF2-40B4-BE49-F238E27FC236}">
                <a16:creationId xmlns:a16="http://schemas.microsoft.com/office/drawing/2014/main" id="{C90DF2E8-019B-4917-9B27-3E45EFC73C56}"/>
              </a:ext>
            </a:extLst>
          </p:cNvPr>
          <p:cNvSpPr>
            <a:spLocks noGrp="1"/>
          </p:cNvSpPr>
          <p:nvPr>
            <p:ph type="dt" sz="half" idx="2"/>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B08142FB-41C0-4548-801C-5A54D862491F}" type="datetime1">
              <a:rPr lang="zh-CN" altLang="en-US" smtClean="0"/>
              <a:t>2022/11/23</a:t>
            </a:fld>
            <a:endParaRPr lang="zh-CN" altLang="en-US"/>
          </a:p>
        </p:txBody>
      </p:sp>
      <p:sp>
        <p:nvSpPr>
          <p:cNvPr id="9" name="Footer Placeholder 4">
            <a:extLst>
              <a:ext uri="{FF2B5EF4-FFF2-40B4-BE49-F238E27FC236}">
                <a16:creationId xmlns:a16="http://schemas.microsoft.com/office/drawing/2014/main" id="{1CAE723A-C6D1-4938-9C51-D6FD528FC27D}"/>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61130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p:cNvSpPr>
            <a:spLocks noGrp="1"/>
          </p:cNvSpPr>
          <p:nvPr>
            <p:ph type="sldNum" sz="quarter" idx="12"/>
          </p:nvPr>
        </p:nvSpPr>
        <p:spPr/>
        <p:txBody>
          <a:bodyPr/>
          <a:lstStyle>
            <a:lvl1pPr>
              <a:defRPr/>
            </a:lvl1pPr>
          </a:lstStyle>
          <a:p>
            <a:pPr>
              <a:defRPr/>
            </a:pPr>
            <a:fld id="{448CE8AB-C65F-468C-B987-A7386C01D95B}"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Date Placeholder 3">
            <a:extLst>
              <a:ext uri="{FF2B5EF4-FFF2-40B4-BE49-F238E27FC236}">
                <a16:creationId xmlns:a16="http://schemas.microsoft.com/office/drawing/2014/main" id="{561C3814-111F-4A3D-85E7-AF5C802D953B}"/>
              </a:ext>
            </a:extLst>
          </p:cNvPr>
          <p:cNvSpPr>
            <a:spLocks noGrp="1"/>
          </p:cNvSpPr>
          <p:nvPr>
            <p:ph type="dt" sz="half" idx="13"/>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3AEC88EF-1F64-41DD-BC60-EF101E6630CB}" type="datetime1">
              <a:rPr lang="zh-CN" altLang="en-US" smtClean="0"/>
              <a:t>2022/11/23</a:t>
            </a:fld>
            <a:endParaRPr lang="zh-CN" altLang="en-US"/>
          </a:p>
        </p:txBody>
      </p:sp>
      <p:sp>
        <p:nvSpPr>
          <p:cNvPr id="10" name="Footer Placeholder 4">
            <a:extLst>
              <a:ext uri="{FF2B5EF4-FFF2-40B4-BE49-F238E27FC236}">
                <a16:creationId xmlns:a16="http://schemas.microsoft.com/office/drawing/2014/main" id="{97F9AB6C-5F50-4FB3-9543-6F5E4192D47C}"/>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07656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灯片编号占位符 5"/>
          <p:cNvSpPr>
            <a:spLocks noGrp="1"/>
          </p:cNvSpPr>
          <p:nvPr>
            <p:ph type="sldNum" sz="quarter" idx="12"/>
          </p:nvPr>
        </p:nvSpPr>
        <p:spPr/>
        <p:txBody>
          <a:bodyPr/>
          <a:lstStyle>
            <a:lvl1pPr>
              <a:defRPr/>
            </a:lvl1pPr>
          </a:lstStyle>
          <a:p>
            <a:pPr>
              <a:defRPr/>
            </a:pPr>
            <a:fld id="{43C1A555-A0E2-48E3-8227-897239751FB9}"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10" name="Date Placeholder 3">
            <a:extLst>
              <a:ext uri="{FF2B5EF4-FFF2-40B4-BE49-F238E27FC236}">
                <a16:creationId xmlns:a16="http://schemas.microsoft.com/office/drawing/2014/main" id="{E383BB7F-FC8E-4F40-9EF0-196E06851140}"/>
              </a:ext>
            </a:extLst>
          </p:cNvPr>
          <p:cNvSpPr>
            <a:spLocks noGrp="1"/>
          </p:cNvSpPr>
          <p:nvPr>
            <p:ph type="dt" sz="half" idx="13"/>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BC7C5BAC-D26A-4556-8600-5306A73BFA9A}" type="datetime1">
              <a:rPr lang="zh-CN" altLang="en-US" smtClean="0"/>
              <a:t>2022/11/23</a:t>
            </a:fld>
            <a:endParaRPr lang="zh-CN" altLang="en-US"/>
          </a:p>
        </p:txBody>
      </p:sp>
      <p:sp>
        <p:nvSpPr>
          <p:cNvPr id="12" name="Footer Placeholder 4">
            <a:extLst>
              <a:ext uri="{FF2B5EF4-FFF2-40B4-BE49-F238E27FC236}">
                <a16:creationId xmlns:a16="http://schemas.microsoft.com/office/drawing/2014/main" id="{B9A71DF7-F117-461C-8873-3A1FB6DC3BB8}"/>
              </a:ext>
            </a:extLst>
          </p:cNvPr>
          <p:cNvSpPr>
            <a:spLocks noGrp="1"/>
          </p:cNvSpPr>
          <p:nvPr>
            <p:ph type="ftr" sz="quarter" idx="14"/>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5088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5" name="灯片编号占位符 5"/>
          <p:cNvSpPr>
            <a:spLocks noGrp="1"/>
          </p:cNvSpPr>
          <p:nvPr>
            <p:ph type="sldNum" sz="quarter" idx="12"/>
          </p:nvPr>
        </p:nvSpPr>
        <p:spPr/>
        <p:txBody>
          <a:bodyPr/>
          <a:lstStyle>
            <a:lvl1pPr>
              <a:defRPr/>
            </a:lvl1pPr>
          </a:lstStyle>
          <a:p>
            <a:pPr>
              <a:defRPr/>
            </a:pPr>
            <a:fld id="{2B2824D4-BA47-4685-B7A0-E274EB4B1A1D}"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6" name="Date Placeholder 3">
            <a:extLst>
              <a:ext uri="{FF2B5EF4-FFF2-40B4-BE49-F238E27FC236}">
                <a16:creationId xmlns:a16="http://schemas.microsoft.com/office/drawing/2014/main" id="{D052DB2F-038A-4C7B-AC7B-C21EF672FB79}"/>
              </a:ext>
            </a:extLst>
          </p:cNvPr>
          <p:cNvSpPr>
            <a:spLocks noGrp="1"/>
          </p:cNvSpPr>
          <p:nvPr>
            <p:ph type="dt" sz="half" idx="2"/>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8096ED6A-BED3-42FF-8500-9D1CD24241AD}" type="datetime1">
              <a:rPr lang="zh-CN" altLang="en-US" smtClean="0"/>
              <a:t>2022/11/23</a:t>
            </a:fld>
            <a:endParaRPr lang="zh-CN" altLang="en-US"/>
          </a:p>
        </p:txBody>
      </p:sp>
      <p:sp>
        <p:nvSpPr>
          <p:cNvPr id="8" name="Footer Placeholder 4">
            <a:extLst>
              <a:ext uri="{FF2B5EF4-FFF2-40B4-BE49-F238E27FC236}">
                <a16:creationId xmlns:a16="http://schemas.microsoft.com/office/drawing/2014/main" id="{E35A9D4D-9DA6-4D63-B825-0B4BE520E5D3}"/>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85295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a:defRPr/>
            </a:lvl1pPr>
          </a:lstStyle>
          <a:p>
            <a:pPr>
              <a:defRPr/>
            </a:pPr>
            <a:fld id="{FBE986BD-770D-4EEB-8610-3566A54C6B3A}"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5" name="Date Placeholder 3">
            <a:extLst>
              <a:ext uri="{FF2B5EF4-FFF2-40B4-BE49-F238E27FC236}">
                <a16:creationId xmlns:a16="http://schemas.microsoft.com/office/drawing/2014/main" id="{78DA8D1D-E393-467C-9ABE-E718EB9805B2}"/>
              </a:ext>
            </a:extLst>
          </p:cNvPr>
          <p:cNvSpPr>
            <a:spLocks noGrp="1"/>
          </p:cNvSpPr>
          <p:nvPr>
            <p:ph type="dt" sz="half" idx="2"/>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B869DA20-121A-4458-9B79-E25B1BEEA2E5}" type="datetime1">
              <a:rPr lang="zh-CN" altLang="en-US" smtClean="0"/>
              <a:t>2022/11/23</a:t>
            </a:fld>
            <a:endParaRPr lang="zh-CN" altLang="en-US"/>
          </a:p>
        </p:txBody>
      </p:sp>
      <p:sp>
        <p:nvSpPr>
          <p:cNvPr id="7" name="Footer Placeholder 4">
            <a:extLst>
              <a:ext uri="{FF2B5EF4-FFF2-40B4-BE49-F238E27FC236}">
                <a16:creationId xmlns:a16="http://schemas.microsoft.com/office/drawing/2014/main" id="{205B2B44-E784-47A5-92D7-50D0DACE12EF}"/>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07171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灯片编号占位符 5"/>
          <p:cNvSpPr>
            <a:spLocks noGrp="1"/>
          </p:cNvSpPr>
          <p:nvPr>
            <p:ph type="sldNum" sz="quarter" idx="12"/>
          </p:nvPr>
        </p:nvSpPr>
        <p:spPr/>
        <p:txBody>
          <a:bodyPr/>
          <a:lstStyle>
            <a:lvl1pPr>
              <a:defRPr/>
            </a:lvl1pPr>
          </a:lstStyle>
          <a:p>
            <a:pPr>
              <a:defRPr/>
            </a:pPr>
            <a:fld id="{46A6F37A-1E9D-4F7A-AA4C-E930B1204DEF}"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Date Placeholder 3">
            <a:extLst>
              <a:ext uri="{FF2B5EF4-FFF2-40B4-BE49-F238E27FC236}">
                <a16:creationId xmlns:a16="http://schemas.microsoft.com/office/drawing/2014/main" id="{FD70C8FF-2BC8-4386-92CF-E18FE7AE157B}"/>
              </a:ext>
            </a:extLst>
          </p:cNvPr>
          <p:cNvSpPr>
            <a:spLocks noGrp="1"/>
          </p:cNvSpPr>
          <p:nvPr>
            <p:ph type="dt" sz="half" idx="13"/>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529FECEB-99D7-4604-9F9C-5EBB5F4FA1DD}" type="datetime1">
              <a:rPr lang="zh-CN" altLang="en-US" smtClean="0"/>
              <a:t>2022/11/23</a:t>
            </a:fld>
            <a:endParaRPr lang="zh-CN" altLang="en-US"/>
          </a:p>
        </p:txBody>
      </p:sp>
      <p:sp>
        <p:nvSpPr>
          <p:cNvPr id="10" name="Footer Placeholder 4">
            <a:extLst>
              <a:ext uri="{FF2B5EF4-FFF2-40B4-BE49-F238E27FC236}">
                <a16:creationId xmlns:a16="http://schemas.microsoft.com/office/drawing/2014/main" id="{A6E4E227-03E5-45C3-9012-8CFA2E39256C}"/>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104324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灯片编号占位符 5"/>
          <p:cNvSpPr>
            <a:spLocks noGrp="1"/>
          </p:cNvSpPr>
          <p:nvPr>
            <p:ph type="sldNum" sz="quarter" idx="12"/>
          </p:nvPr>
        </p:nvSpPr>
        <p:spPr/>
        <p:txBody>
          <a:bodyPr/>
          <a:lstStyle>
            <a:lvl1pPr>
              <a:defRPr/>
            </a:lvl1pPr>
          </a:lstStyle>
          <a:p>
            <a:pPr>
              <a:defRPr/>
            </a:pPr>
            <a:fld id="{60E332B4-A193-4FC8-9335-D14B8B01DC40}" type="slidenum">
              <a:rPr lang="zh-CN" altLang="en-US">
                <a:solidFill>
                  <a:prstClr val="black">
                    <a:tint val="75000"/>
                  </a:prstClr>
                </a:solidFill>
              </a:rPr>
              <a:pPr>
                <a:defRPr/>
              </a:pPr>
              <a:t>‹#›</a:t>
            </a:fld>
            <a:endParaRPr lang="zh-CN" altLang="en-US">
              <a:solidFill>
                <a:prstClr val="black">
                  <a:tint val="75000"/>
                </a:prstClr>
              </a:solidFill>
            </a:endParaRPr>
          </a:p>
        </p:txBody>
      </p:sp>
      <p:sp>
        <p:nvSpPr>
          <p:cNvPr id="8" name="Date Placeholder 3">
            <a:extLst>
              <a:ext uri="{FF2B5EF4-FFF2-40B4-BE49-F238E27FC236}">
                <a16:creationId xmlns:a16="http://schemas.microsoft.com/office/drawing/2014/main" id="{90183877-46A6-4C9A-BD27-2F2C7660E213}"/>
              </a:ext>
            </a:extLst>
          </p:cNvPr>
          <p:cNvSpPr>
            <a:spLocks noGrp="1"/>
          </p:cNvSpPr>
          <p:nvPr>
            <p:ph type="dt" sz="half" idx="13"/>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53763AAD-AFCF-4D87-99AC-CC1687B4BD7A}" type="datetime1">
              <a:rPr lang="zh-CN" altLang="en-US" smtClean="0"/>
              <a:t>2022/11/23</a:t>
            </a:fld>
            <a:endParaRPr lang="zh-CN" altLang="en-US"/>
          </a:p>
        </p:txBody>
      </p:sp>
      <p:sp>
        <p:nvSpPr>
          <p:cNvPr id="10" name="Footer Placeholder 4">
            <a:extLst>
              <a:ext uri="{FF2B5EF4-FFF2-40B4-BE49-F238E27FC236}">
                <a16:creationId xmlns:a16="http://schemas.microsoft.com/office/drawing/2014/main" id="{F4B14A3D-779E-496D-B921-9FFB9758B85F}"/>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166866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102BA1EA-BD04-4866-B834-DD8A36749601}" type="slidenum">
              <a:rPr kumimoji="0" lang="zh-CN" altLang="en-US">
                <a:solidFill>
                  <a:prstClr val="black">
                    <a:tint val="75000"/>
                  </a:prstClr>
                </a:solidFill>
              </a:rPr>
              <a:pPr>
                <a:defRPr/>
              </a:pPr>
              <a:t>‹#›</a:t>
            </a:fld>
            <a:endParaRPr kumimoji="0" lang="zh-CN" altLang="en-US">
              <a:solidFill>
                <a:prstClr val="black">
                  <a:tint val="75000"/>
                </a:prstClr>
              </a:solidFill>
            </a:endParaRPr>
          </a:p>
        </p:txBody>
      </p:sp>
      <p:sp>
        <p:nvSpPr>
          <p:cNvPr id="9" name="Text Box 29">
            <a:extLst>
              <a:ext uri="{FF2B5EF4-FFF2-40B4-BE49-F238E27FC236}">
                <a16:creationId xmlns:a16="http://schemas.microsoft.com/office/drawing/2014/main" id="{10B7484C-9E1A-47A9-BAFA-0698B4668253}"/>
              </a:ext>
            </a:extLst>
          </p:cNvPr>
          <p:cNvSpPr txBox="1">
            <a:spLocks noChangeArrowheads="1"/>
          </p:cNvSpPr>
          <p:nvPr userDrawn="1"/>
        </p:nvSpPr>
        <p:spPr bwMode="auto">
          <a:xfrm>
            <a:off x="6444208" y="181968"/>
            <a:ext cx="2376611" cy="369332"/>
          </a:xfrm>
          <a:prstGeom prst="rect">
            <a:avLst/>
          </a:prstGeom>
          <a:noFill/>
          <a:ln w="9525">
            <a:noFill/>
            <a:miter lim="800000"/>
            <a:headEnd/>
            <a:tailEnd/>
          </a:ln>
          <a:effectLst/>
        </p:spPr>
        <p:txBody>
          <a:bodyPr wrap="square">
            <a:spAutoFit/>
          </a:bodyPr>
          <a:lstStyle/>
          <a:p>
            <a:pPr>
              <a:spcBef>
                <a:spcPct val="50000"/>
              </a:spcBef>
              <a:defRPr/>
            </a:pPr>
            <a:r>
              <a:rPr kumimoji="0" lang="zh-CN" altLang="en-US" sz="1800" b="1" i="1" dirty="0">
                <a:latin typeface="Arial" charset="0"/>
                <a:ea typeface="宋体" pitchFamily="2" charset="-122"/>
              </a:rPr>
              <a:t>常用统计建模方法</a:t>
            </a:r>
          </a:p>
        </p:txBody>
      </p:sp>
      <p:sp>
        <p:nvSpPr>
          <p:cNvPr id="10" name="Date Placeholder 3">
            <a:extLst>
              <a:ext uri="{FF2B5EF4-FFF2-40B4-BE49-F238E27FC236}">
                <a16:creationId xmlns:a16="http://schemas.microsoft.com/office/drawing/2014/main" id="{5DC0E713-AB63-44D1-9284-271B904A6A61}"/>
              </a:ext>
            </a:extLst>
          </p:cNvPr>
          <p:cNvSpPr>
            <a:spLocks noGrp="1"/>
          </p:cNvSpPr>
          <p:nvPr>
            <p:ph type="dt" sz="half" idx="2"/>
          </p:nvPr>
        </p:nvSpPr>
        <p:spPr>
          <a:xfrm>
            <a:off x="107504" y="6571052"/>
            <a:ext cx="2057400" cy="255387"/>
          </a:xfrm>
          <a:prstGeom prst="rect">
            <a:avLst/>
          </a:prstGeom>
        </p:spPr>
        <p:txBody>
          <a:bodyPr vert="horz" lIns="91440" tIns="45720" rIns="91440" bIns="45720" rtlCol="0" anchor="ctr"/>
          <a:lstStyle>
            <a:lvl1pPr algn="l">
              <a:defRPr sz="1400">
                <a:solidFill>
                  <a:schemeClr val="tx1"/>
                </a:solidFill>
              </a:defRPr>
            </a:lvl1pPr>
          </a:lstStyle>
          <a:p>
            <a:pPr>
              <a:defRPr/>
            </a:pPr>
            <a:fld id="{9B091BED-A806-4B89-A48F-0E66D272651D}" type="datetime1">
              <a:rPr lang="zh-CN" altLang="en-US" smtClean="0"/>
              <a:t>2022/11/23</a:t>
            </a:fld>
            <a:endParaRPr lang="zh-CN" altLang="en-US"/>
          </a:p>
        </p:txBody>
      </p:sp>
      <p:sp>
        <p:nvSpPr>
          <p:cNvPr id="11" name="Footer Placeholder 4">
            <a:extLst>
              <a:ext uri="{FF2B5EF4-FFF2-40B4-BE49-F238E27FC236}">
                <a16:creationId xmlns:a16="http://schemas.microsoft.com/office/drawing/2014/main" id="{54BFF9AA-0B41-4017-A791-7105ED4A10B6}"/>
              </a:ext>
            </a:extLst>
          </p:cNvPr>
          <p:cNvSpPr>
            <a:spLocks noGrp="1"/>
          </p:cNvSpPr>
          <p:nvPr>
            <p:ph type="ftr" sz="quarter" idx="3"/>
          </p:nvPr>
        </p:nvSpPr>
        <p:spPr>
          <a:xfrm>
            <a:off x="4932040" y="6563425"/>
            <a:ext cx="4180439" cy="281512"/>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4186177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249.bin"/><Relationship Id="rId3" Type="http://schemas.openxmlformats.org/officeDocument/2006/relationships/image" Target="../media/image246.wmf"/><Relationship Id="rId7" Type="http://schemas.openxmlformats.org/officeDocument/2006/relationships/image" Target="../media/image248.wmf"/><Relationship Id="rId2" Type="http://schemas.openxmlformats.org/officeDocument/2006/relationships/oleObject" Target="../embeddings/oleObject246.bin"/><Relationship Id="rId1" Type="http://schemas.openxmlformats.org/officeDocument/2006/relationships/slideLayout" Target="../slideLayouts/slideLayout7.xml"/><Relationship Id="rId6" Type="http://schemas.openxmlformats.org/officeDocument/2006/relationships/oleObject" Target="../embeddings/oleObject248.bin"/><Relationship Id="rId5" Type="http://schemas.openxmlformats.org/officeDocument/2006/relationships/image" Target="../media/image247.emf"/><Relationship Id="rId4" Type="http://schemas.openxmlformats.org/officeDocument/2006/relationships/oleObject" Target="../embeddings/oleObject247.bin"/><Relationship Id="rId9" Type="http://schemas.openxmlformats.org/officeDocument/2006/relationships/image" Target="../media/image249.wmf"/></Relationships>
</file>

<file path=ppt/slides/_rels/slide103.x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oleObject" Target="../embeddings/oleObject250.bin"/><Relationship Id="rId1" Type="http://schemas.openxmlformats.org/officeDocument/2006/relationships/slideLayout" Target="../slideLayouts/slideLayout7.xml"/><Relationship Id="rId6" Type="http://schemas.openxmlformats.org/officeDocument/2006/relationships/image" Target="../media/image252.png"/><Relationship Id="rId5" Type="http://schemas.openxmlformats.org/officeDocument/2006/relationships/image" Target="../media/image251.wmf"/><Relationship Id="rId4" Type="http://schemas.openxmlformats.org/officeDocument/2006/relationships/oleObject" Target="../embeddings/oleObject251.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255.bin"/><Relationship Id="rId13" Type="http://schemas.openxmlformats.org/officeDocument/2006/relationships/image" Target="../media/image258.emf"/><Relationship Id="rId3" Type="http://schemas.openxmlformats.org/officeDocument/2006/relationships/image" Target="../media/image253.emf"/><Relationship Id="rId7" Type="http://schemas.openxmlformats.org/officeDocument/2006/relationships/image" Target="../media/image255.emf"/><Relationship Id="rId12" Type="http://schemas.openxmlformats.org/officeDocument/2006/relationships/oleObject" Target="../embeddings/oleObject257.bin"/><Relationship Id="rId17" Type="http://schemas.openxmlformats.org/officeDocument/2006/relationships/image" Target="../media/image260.emf"/><Relationship Id="rId2" Type="http://schemas.openxmlformats.org/officeDocument/2006/relationships/oleObject" Target="../embeddings/oleObject252.bin"/><Relationship Id="rId16" Type="http://schemas.openxmlformats.org/officeDocument/2006/relationships/oleObject" Target="../embeddings/oleObject259.bin"/><Relationship Id="rId1" Type="http://schemas.openxmlformats.org/officeDocument/2006/relationships/slideLayout" Target="../slideLayouts/slideLayout7.xml"/><Relationship Id="rId6" Type="http://schemas.openxmlformats.org/officeDocument/2006/relationships/oleObject" Target="../embeddings/oleObject254.bin"/><Relationship Id="rId11" Type="http://schemas.openxmlformats.org/officeDocument/2006/relationships/image" Target="../media/image257.wmf"/><Relationship Id="rId5" Type="http://schemas.openxmlformats.org/officeDocument/2006/relationships/image" Target="../media/image254.emf"/><Relationship Id="rId15" Type="http://schemas.openxmlformats.org/officeDocument/2006/relationships/image" Target="../media/image259.wmf"/><Relationship Id="rId10" Type="http://schemas.openxmlformats.org/officeDocument/2006/relationships/oleObject" Target="../embeddings/oleObject256.bin"/><Relationship Id="rId4" Type="http://schemas.openxmlformats.org/officeDocument/2006/relationships/oleObject" Target="../embeddings/oleObject253.bin"/><Relationship Id="rId9" Type="http://schemas.openxmlformats.org/officeDocument/2006/relationships/image" Target="../media/image256.emf"/><Relationship Id="rId14" Type="http://schemas.openxmlformats.org/officeDocument/2006/relationships/oleObject" Target="../embeddings/oleObject258.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263.bin"/><Relationship Id="rId13" Type="http://schemas.openxmlformats.org/officeDocument/2006/relationships/image" Target="../media/image266.wmf"/><Relationship Id="rId3" Type="http://schemas.openxmlformats.org/officeDocument/2006/relationships/image" Target="../media/image261.wmf"/><Relationship Id="rId7" Type="http://schemas.openxmlformats.org/officeDocument/2006/relationships/image" Target="../media/image263.emf"/><Relationship Id="rId12" Type="http://schemas.openxmlformats.org/officeDocument/2006/relationships/oleObject" Target="../embeddings/oleObject265.bin"/><Relationship Id="rId2" Type="http://schemas.openxmlformats.org/officeDocument/2006/relationships/oleObject" Target="../embeddings/oleObject260.bin"/><Relationship Id="rId1" Type="http://schemas.openxmlformats.org/officeDocument/2006/relationships/slideLayout" Target="../slideLayouts/slideLayout7.xml"/><Relationship Id="rId6" Type="http://schemas.openxmlformats.org/officeDocument/2006/relationships/oleObject" Target="../embeddings/oleObject262.bin"/><Relationship Id="rId11" Type="http://schemas.openxmlformats.org/officeDocument/2006/relationships/image" Target="../media/image265.wmf"/><Relationship Id="rId5" Type="http://schemas.openxmlformats.org/officeDocument/2006/relationships/image" Target="../media/image262.emf"/><Relationship Id="rId10" Type="http://schemas.openxmlformats.org/officeDocument/2006/relationships/oleObject" Target="../embeddings/oleObject264.bin"/><Relationship Id="rId4" Type="http://schemas.openxmlformats.org/officeDocument/2006/relationships/oleObject" Target="../embeddings/oleObject261.bin"/><Relationship Id="rId9" Type="http://schemas.openxmlformats.org/officeDocument/2006/relationships/image" Target="../media/image264.emf"/></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269.bin"/><Relationship Id="rId3" Type="http://schemas.openxmlformats.org/officeDocument/2006/relationships/image" Target="../media/image267.wmf"/><Relationship Id="rId7" Type="http://schemas.openxmlformats.org/officeDocument/2006/relationships/image" Target="../media/image269.wmf"/><Relationship Id="rId2" Type="http://schemas.openxmlformats.org/officeDocument/2006/relationships/oleObject" Target="../embeddings/oleObject266.bin"/><Relationship Id="rId1" Type="http://schemas.openxmlformats.org/officeDocument/2006/relationships/slideLayout" Target="../slideLayouts/slideLayout7.xml"/><Relationship Id="rId6" Type="http://schemas.openxmlformats.org/officeDocument/2006/relationships/oleObject" Target="../embeddings/oleObject268.bin"/><Relationship Id="rId5" Type="http://schemas.openxmlformats.org/officeDocument/2006/relationships/image" Target="../media/image268.wmf"/><Relationship Id="rId4" Type="http://schemas.openxmlformats.org/officeDocument/2006/relationships/oleObject" Target="../embeddings/oleObject267.bin"/><Relationship Id="rId9" Type="http://schemas.openxmlformats.org/officeDocument/2006/relationships/image" Target="../media/image270.wmf"/></Relationships>
</file>

<file path=ppt/slides/_rels/slide107.xml.rels><?xml version="1.0" encoding="UTF-8" standalone="yes"?>
<Relationships xmlns="http://schemas.openxmlformats.org/package/2006/relationships"><Relationship Id="rId8" Type="http://schemas.openxmlformats.org/officeDocument/2006/relationships/image" Target="../media/image274.wmf"/><Relationship Id="rId3" Type="http://schemas.openxmlformats.org/officeDocument/2006/relationships/oleObject" Target="../embeddings/oleObject270.bin"/><Relationship Id="rId7" Type="http://schemas.openxmlformats.org/officeDocument/2006/relationships/oleObject" Target="../embeddings/oleObject272.bin"/><Relationship Id="rId2" Type="http://schemas.openxmlformats.org/officeDocument/2006/relationships/image" Target="../media/image271.emf"/><Relationship Id="rId1" Type="http://schemas.openxmlformats.org/officeDocument/2006/relationships/slideLayout" Target="../slideLayouts/slideLayout7.xml"/><Relationship Id="rId6" Type="http://schemas.openxmlformats.org/officeDocument/2006/relationships/image" Target="../media/image273.wmf"/><Relationship Id="rId5" Type="http://schemas.openxmlformats.org/officeDocument/2006/relationships/oleObject" Target="../embeddings/oleObject271.bin"/><Relationship Id="rId10" Type="http://schemas.openxmlformats.org/officeDocument/2006/relationships/image" Target="../media/image275.wmf"/><Relationship Id="rId4" Type="http://schemas.openxmlformats.org/officeDocument/2006/relationships/image" Target="../media/image272.wmf"/><Relationship Id="rId9" Type="http://schemas.openxmlformats.org/officeDocument/2006/relationships/oleObject" Target="../embeddings/oleObject273.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277.bin"/><Relationship Id="rId3" Type="http://schemas.openxmlformats.org/officeDocument/2006/relationships/image" Target="../media/image276.wmf"/><Relationship Id="rId7" Type="http://schemas.openxmlformats.org/officeDocument/2006/relationships/image" Target="../media/image278.wmf"/><Relationship Id="rId2" Type="http://schemas.openxmlformats.org/officeDocument/2006/relationships/oleObject" Target="../embeddings/oleObject274.bin"/><Relationship Id="rId1" Type="http://schemas.openxmlformats.org/officeDocument/2006/relationships/slideLayout" Target="../slideLayouts/slideLayout7.xml"/><Relationship Id="rId6" Type="http://schemas.openxmlformats.org/officeDocument/2006/relationships/oleObject" Target="../embeddings/oleObject276.bin"/><Relationship Id="rId11" Type="http://schemas.openxmlformats.org/officeDocument/2006/relationships/image" Target="../media/image280.wmf"/><Relationship Id="rId5" Type="http://schemas.openxmlformats.org/officeDocument/2006/relationships/image" Target="../media/image277.wmf"/><Relationship Id="rId10" Type="http://schemas.openxmlformats.org/officeDocument/2006/relationships/oleObject" Target="../embeddings/oleObject278.bin"/><Relationship Id="rId4" Type="http://schemas.openxmlformats.org/officeDocument/2006/relationships/oleObject" Target="../embeddings/oleObject275.bin"/><Relationship Id="rId9" Type="http://schemas.openxmlformats.org/officeDocument/2006/relationships/image" Target="../media/image279.wmf"/></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82.bin"/><Relationship Id="rId3" Type="http://schemas.openxmlformats.org/officeDocument/2006/relationships/image" Target="../media/image281.wmf"/><Relationship Id="rId7" Type="http://schemas.openxmlformats.org/officeDocument/2006/relationships/image" Target="../media/image283.wmf"/><Relationship Id="rId2" Type="http://schemas.openxmlformats.org/officeDocument/2006/relationships/oleObject" Target="../embeddings/oleObject279.bin"/><Relationship Id="rId1" Type="http://schemas.openxmlformats.org/officeDocument/2006/relationships/slideLayout" Target="../slideLayouts/slideLayout7.xml"/><Relationship Id="rId6" Type="http://schemas.openxmlformats.org/officeDocument/2006/relationships/oleObject" Target="../embeddings/oleObject281.bin"/><Relationship Id="rId5" Type="http://schemas.openxmlformats.org/officeDocument/2006/relationships/image" Target="../media/image282.wmf"/><Relationship Id="rId4" Type="http://schemas.openxmlformats.org/officeDocument/2006/relationships/oleObject" Target="../embeddings/oleObject280.bin"/><Relationship Id="rId9" Type="http://schemas.openxmlformats.org/officeDocument/2006/relationships/image" Target="../media/image284.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7.wmf"/><Relationship Id="rId7" Type="http://schemas.openxmlformats.org/officeDocument/2006/relationships/image" Target="../media/image19.wmf"/><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oleObject" Target="../embeddings/oleObject13.bin"/><Relationship Id="rId5" Type="http://schemas.openxmlformats.org/officeDocument/2006/relationships/image" Target="../media/image18.wmf"/><Relationship Id="rId4" Type="http://schemas.openxmlformats.org/officeDocument/2006/relationships/oleObject" Target="../embeddings/oleObject12.bin"/><Relationship Id="rId9" Type="http://schemas.openxmlformats.org/officeDocument/2006/relationships/image" Target="../media/image20.wmf"/></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286.bin"/><Relationship Id="rId3" Type="http://schemas.openxmlformats.org/officeDocument/2006/relationships/image" Target="../media/image285.wmf"/><Relationship Id="rId7" Type="http://schemas.openxmlformats.org/officeDocument/2006/relationships/image" Target="../media/image287.wmf"/><Relationship Id="rId2" Type="http://schemas.openxmlformats.org/officeDocument/2006/relationships/oleObject" Target="../embeddings/oleObject283.bin"/><Relationship Id="rId1" Type="http://schemas.openxmlformats.org/officeDocument/2006/relationships/slideLayout" Target="../slideLayouts/slideLayout7.xml"/><Relationship Id="rId6" Type="http://schemas.openxmlformats.org/officeDocument/2006/relationships/oleObject" Target="../embeddings/oleObject285.bin"/><Relationship Id="rId11" Type="http://schemas.openxmlformats.org/officeDocument/2006/relationships/image" Target="../media/image289.wmf"/><Relationship Id="rId5" Type="http://schemas.openxmlformats.org/officeDocument/2006/relationships/image" Target="../media/image286.wmf"/><Relationship Id="rId10" Type="http://schemas.openxmlformats.org/officeDocument/2006/relationships/oleObject" Target="../embeddings/oleObject287.bin"/><Relationship Id="rId4" Type="http://schemas.openxmlformats.org/officeDocument/2006/relationships/oleObject" Target="../embeddings/oleObject284.bin"/><Relationship Id="rId9" Type="http://schemas.openxmlformats.org/officeDocument/2006/relationships/image" Target="../media/image288.wmf"/></Relationships>
</file>

<file path=ppt/slides/_rels/slide111.xml.rels><?xml version="1.0" encoding="UTF-8" standalone="yes"?>
<Relationships xmlns="http://schemas.openxmlformats.org/package/2006/relationships"><Relationship Id="rId3" Type="http://schemas.openxmlformats.org/officeDocument/2006/relationships/image" Target="../media/image290.wmf"/><Relationship Id="rId7" Type="http://schemas.openxmlformats.org/officeDocument/2006/relationships/image" Target="../media/image291.wmf"/><Relationship Id="rId2" Type="http://schemas.openxmlformats.org/officeDocument/2006/relationships/oleObject" Target="../embeddings/oleObject288.bin"/><Relationship Id="rId1" Type="http://schemas.openxmlformats.org/officeDocument/2006/relationships/slideLayout" Target="../slideLayouts/slideLayout7.xml"/><Relationship Id="rId6" Type="http://schemas.openxmlformats.org/officeDocument/2006/relationships/oleObject" Target="../embeddings/oleObject289.bin"/><Relationship Id="rId5" Type="http://schemas.openxmlformats.org/officeDocument/2006/relationships/image" Target="../media/image247.emf"/><Relationship Id="rId4" Type="http://schemas.openxmlformats.org/officeDocument/2006/relationships/oleObject" Target="../embeddings/oleObject247.bin"/></Relationships>
</file>

<file path=ppt/slides/_rels/slide112.x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oleObject" Target="../embeddings/oleObject290.bin"/><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wmf"/><Relationship Id="rId4" Type="http://schemas.openxmlformats.org/officeDocument/2006/relationships/oleObject" Target="../embeddings/oleObject291.bin"/></Relationships>
</file>

<file path=ppt/slides/_rels/slide113.xml.rels><?xml version="1.0" encoding="UTF-8" standalone="yes"?>
<Relationships xmlns="http://schemas.openxmlformats.org/package/2006/relationships"><Relationship Id="rId3" Type="http://schemas.openxmlformats.org/officeDocument/2006/relationships/image" Target="../media/image295.wmf"/><Relationship Id="rId7" Type="http://schemas.openxmlformats.org/officeDocument/2006/relationships/image" Target="../media/image297.wmf"/><Relationship Id="rId2" Type="http://schemas.openxmlformats.org/officeDocument/2006/relationships/oleObject" Target="../embeddings/oleObject292.bin"/><Relationship Id="rId1" Type="http://schemas.openxmlformats.org/officeDocument/2006/relationships/slideLayout" Target="../slideLayouts/slideLayout7.xml"/><Relationship Id="rId6" Type="http://schemas.openxmlformats.org/officeDocument/2006/relationships/oleObject" Target="../embeddings/oleObject294.bin"/><Relationship Id="rId5" Type="http://schemas.openxmlformats.org/officeDocument/2006/relationships/image" Target="../media/image296.wmf"/><Relationship Id="rId4" Type="http://schemas.openxmlformats.org/officeDocument/2006/relationships/oleObject" Target="../embeddings/oleObject293.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98.bin"/><Relationship Id="rId13" Type="http://schemas.openxmlformats.org/officeDocument/2006/relationships/image" Target="../media/image303.wmf"/><Relationship Id="rId3" Type="http://schemas.openxmlformats.org/officeDocument/2006/relationships/image" Target="../media/image298.wmf"/><Relationship Id="rId7" Type="http://schemas.openxmlformats.org/officeDocument/2006/relationships/image" Target="../media/image300.wmf"/><Relationship Id="rId12" Type="http://schemas.openxmlformats.org/officeDocument/2006/relationships/oleObject" Target="../embeddings/oleObject300.bin"/><Relationship Id="rId2" Type="http://schemas.openxmlformats.org/officeDocument/2006/relationships/oleObject" Target="../embeddings/oleObject295.bin"/><Relationship Id="rId1" Type="http://schemas.openxmlformats.org/officeDocument/2006/relationships/slideLayout" Target="../slideLayouts/slideLayout7.xml"/><Relationship Id="rId6" Type="http://schemas.openxmlformats.org/officeDocument/2006/relationships/oleObject" Target="../embeddings/oleObject297.bin"/><Relationship Id="rId11" Type="http://schemas.openxmlformats.org/officeDocument/2006/relationships/image" Target="../media/image302.wmf"/><Relationship Id="rId5" Type="http://schemas.openxmlformats.org/officeDocument/2006/relationships/image" Target="../media/image299.wmf"/><Relationship Id="rId10" Type="http://schemas.openxmlformats.org/officeDocument/2006/relationships/oleObject" Target="../embeddings/oleObject299.bin"/><Relationship Id="rId4" Type="http://schemas.openxmlformats.org/officeDocument/2006/relationships/oleObject" Target="../embeddings/oleObject296.bin"/><Relationship Id="rId9" Type="http://schemas.openxmlformats.org/officeDocument/2006/relationships/image" Target="../media/image301.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269.bin"/><Relationship Id="rId13" Type="http://schemas.openxmlformats.org/officeDocument/2006/relationships/image" Target="../media/image274.wmf"/><Relationship Id="rId3" Type="http://schemas.openxmlformats.org/officeDocument/2006/relationships/image" Target="../media/image304.wmf"/><Relationship Id="rId7" Type="http://schemas.openxmlformats.org/officeDocument/2006/relationships/image" Target="../media/image305.wmf"/><Relationship Id="rId12" Type="http://schemas.openxmlformats.org/officeDocument/2006/relationships/oleObject" Target="../embeddings/oleObject272.bin"/><Relationship Id="rId2" Type="http://schemas.openxmlformats.org/officeDocument/2006/relationships/oleObject" Target="../embeddings/oleObject301.bin"/><Relationship Id="rId1" Type="http://schemas.openxmlformats.org/officeDocument/2006/relationships/slideLayout" Target="../slideLayouts/slideLayout7.xml"/><Relationship Id="rId6" Type="http://schemas.openxmlformats.org/officeDocument/2006/relationships/oleObject" Target="../embeddings/oleObject302.bin"/><Relationship Id="rId11" Type="http://schemas.openxmlformats.org/officeDocument/2006/relationships/image" Target="../media/image306.wmf"/><Relationship Id="rId5" Type="http://schemas.openxmlformats.org/officeDocument/2006/relationships/image" Target="../media/image268.wmf"/><Relationship Id="rId15" Type="http://schemas.openxmlformats.org/officeDocument/2006/relationships/image" Target="../media/image275.wmf"/><Relationship Id="rId10" Type="http://schemas.openxmlformats.org/officeDocument/2006/relationships/oleObject" Target="../embeddings/oleObject303.bin"/><Relationship Id="rId4" Type="http://schemas.openxmlformats.org/officeDocument/2006/relationships/oleObject" Target="../embeddings/oleObject267.bin"/><Relationship Id="rId9" Type="http://schemas.openxmlformats.org/officeDocument/2006/relationships/image" Target="../media/image270.wmf"/><Relationship Id="rId14" Type="http://schemas.openxmlformats.org/officeDocument/2006/relationships/oleObject" Target="../embeddings/oleObject273.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77.bin"/><Relationship Id="rId3" Type="http://schemas.openxmlformats.org/officeDocument/2006/relationships/image" Target="../media/image307.wmf"/><Relationship Id="rId7" Type="http://schemas.openxmlformats.org/officeDocument/2006/relationships/image" Target="../media/image309.wmf"/><Relationship Id="rId2" Type="http://schemas.openxmlformats.org/officeDocument/2006/relationships/oleObject" Target="../embeddings/oleObject304.bin"/><Relationship Id="rId1" Type="http://schemas.openxmlformats.org/officeDocument/2006/relationships/slideLayout" Target="../slideLayouts/slideLayout7.xml"/><Relationship Id="rId6" Type="http://schemas.openxmlformats.org/officeDocument/2006/relationships/oleObject" Target="../embeddings/oleObject306.bin"/><Relationship Id="rId11" Type="http://schemas.openxmlformats.org/officeDocument/2006/relationships/image" Target="../media/image310.wmf"/><Relationship Id="rId5" Type="http://schemas.openxmlformats.org/officeDocument/2006/relationships/image" Target="../media/image308.wmf"/><Relationship Id="rId10" Type="http://schemas.openxmlformats.org/officeDocument/2006/relationships/oleObject" Target="../embeddings/oleObject307.bin"/><Relationship Id="rId4" Type="http://schemas.openxmlformats.org/officeDocument/2006/relationships/oleObject" Target="../embeddings/oleObject305.bin"/><Relationship Id="rId9" Type="http://schemas.openxmlformats.org/officeDocument/2006/relationships/image" Target="../media/image279.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311.bin"/><Relationship Id="rId3" Type="http://schemas.openxmlformats.org/officeDocument/2006/relationships/image" Target="../media/image311.wmf"/><Relationship Id="rId7" Type="http://schemas.openxmlformats.org/officeDocument/2006/relationships/image" Target="../media/image313.wmf"/><Relationship Id="rId2" Type="http://schemas.openxmlformats.org/officeDocument/2006/relationships/oleObject" Target="../embeddings/oleObject308.bin"/><Relationship Id="rId1" Type="http://schemas.openxmlformats.org/officeDocument/2006/relationships/slideLayout" Target="../slideLayouts/slideLayout7.xml"/><Relationship Id="rId6" Type="http://schemas.openxmlformats.org/officeDocument/2006/relationships/oleObject" Target="../embeddings/oleObject310.bin"/><Relationship Id="rId5" Type="http://schemas.openxmlformats.org/officeDocument/2006/relationships/image" Target="../media/image312.wmf"/><Relationship Id="rId4" Type="http://schemas.openxmlformats.org/officeDocument/2006/relationships/oleObject" Target="../embeddings/oleObject309.bin"/><Relationship Id="rId9" Type="http://schemas.openxmlformats.org/officeDocument/2006/relationships/image" Target="../media/image314.w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15.wmf"/><Relationship Id="rId7" Type="http://schemas.openxmlformats.org/officeDocument/2006/relationships/image" Target="../media/image316.wmf"/><Relationship Id="rId2" Type="http://schemas.openxmlformats.org/officeDocument/2006/relationships/oleObject" Target="../embeddings/oleObject312.bin"/><Relationship Id="rId1" Type="http://schemas.openxmlformats.org/officeDocument/2006/relationships/slideLayout" Target="../slideLayouts/slideLayout7.xml"/><Relationship Id="rId6" Type="http://schemas.openxmlformats.org/officeDocument/2006/relationships/oleObject" Target="../embeddings/oleObject313.bin"/><Relationship Id="rId5" Type="http://schemas.openxmlformats.org/officeDocument/2006/relationships/image" Target="../media/image292.wmf"/><Relationship Id="rId4" Type="http://schemas.openxmlformats.org/officeDocument/2006/relationships/oleObject" Target="../embeddings/oleObject290.bin"/></Relationships>
</file>

<file path=ppt/slides/_rels/slide122.xml.rels><?xml version="1.0" encoding="UTF-8" standalone="yes"?>
<Relationships xmlns="http://schemas.openxmlformats.org/package/2006/relationships"><Relationship Id="rId3" Type="http://schemas.openxmlformats.org/officeDocument/2006/relationships/image" Target="../media/image317.wmf"/><Relationship Id="rId7" Type="http://schemas.openxmlformats.org/officeDocument/2006/relationships/image" Target="../media/image316.wmf"/><Relationship Id="rId2" Type="http://schemas.openxmlformats.org/officeDocument/2006/relationships/oleObject" Target="../embeddings/oleObject314.bin"/><Relationship Id="rId1" Type="http://schemas.openxmlformats.org/officeDocument/2006/relationships/slideLayout" Target="../slideLayouts/slideLayout7.xml"/><Relationship Id="rId6" Type="http://schemas.openxmlformats.org/officeDocument/2006/relationships/oleObject" Target="../embeddings/oleObject315.bin"/><Relationship Id="rId5" Type="http://schemas.openxmlformats.org/officeDocument/2006/relationships/image" Target="../media/image292.wmf"/><Relationship Id="rId4" Type="http://schemas.openxmlformats.org/officeDocument/2006/relationships/oleObject" Target="../embeddings/oleObject290.bin"/></Relationships>
</file>

<file path=ppt/slides/_rels/slide12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319.bin"/><Relationship Id="rId3" Type="http://schemas.openxmlformats.org/officeDocument/2006/relationships/image" Target="../media/image319.wmf"/><Relationship Id="rId7" Type="http://schemas.openxmlformats.org/officeDocument/2006/relationships/image" Target="../media/image321.wmf"/><Relationship Id="rId2" Type="http://schemas.openxmlformats.org/officeDocument/2006/relationships/oleObject" Target="../embeddings/oleObject316.bin"/><Relationship Id="rId1" Type="http://schemas.openxmlformats.org/officeDocument/2006/relationships/slideLayout" Target="../slideLayouts/slideLayout7.xml"/><Relationship Id="rId6" Type="http://schemas.openxmlformats.org/officeDocument/2006/relationships/oleObject" Target="../embeddings/oleObject318.bin"/><Relationship Id="rId5" Type="http://schemas.openxmlformats.org/officeDocument/2006/relationships/image" Target="../media/image320.wmf"/><Relationship Id="rId4" Type="http://schemas.openxmlformats.org/officeDocument/2006/relationships/oleObject" Target="../embeddings/oleObject317.bin"/><Relationship Id="rId9" Type="http://schemas.openxmlformats.org/officeDocument/2006/relationships/image" Target="../media/image322.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323.em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oleObject" Target="../embeddings/oleObject320.bin"/><Relationship Id="rId1" Type="http://schemas.openxmlformats.org/officeDocument/2006/relationships/slideLayout" Target="../slideLayouts/slideLayout7.xml"/><Relationship Id="rId5" Type="http://schemas.openxmlformats.org/officeDocument/2006/relationships/image" Target="../media/image325.wmf"/><Relationship Id="rId4" Type="http://schemas.openxmlformats.org/officeDocument/2006/relationships/oleObject" Target="../embeddings/oleObject321.bin"/></Relationships>
</file>

<file path=ppt/slides/_rels/slide128.xml.rels><?xml version="1.0" encoding="UTF-8" standalone="yes"?>
<Relationships xmlns="http://schemas.openxmlformats.org/package/2006/relationships"><Relationship Id="rId2" Type="http://schemas.openxmlformats.org/officeDocument/2006/relationships/image" Target="../media/image326.em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oleObject" Target="../embeddings/oleObject322.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328.em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329.e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326.bin"/><Relationship Id="rId3" Type="http://schemas.openxmlformats.org/officeDocument/2006/relationships/image" Target="../media/image330.wmf"/><Relationship Id="rId7" Type="http://schemas.openxmlformats.org/officeDocument/2006/relationships/image" Target="../media/image332.wmf"/><Relationship Id="rId2" Type="http://schemas.openxmlformats.org/officeDocument/2006/relationships/oleObject" Target="../embeddings/oleObject323.bin"/><Relationship Id="rId1" Type="http://schemas.openxmlformats.org/officeDocument/2006/relationships/slideLayout" Target="../slideLayouts/slideLayout7.xml"/><Relationship Id="rId6" Type="http://schemas.openxmlformats.org/officeDocument/2006/relationships/oleObject" Target="../embeddings/oleObject325.bin"/><Relationship Id="rId11" Type="http://schemas.openxmlformats.org/officeDocument/2006/relationships/image" Target="../media/image334.wmf"/><Relationship Id="rId5" Type="http://schemas.openxmlformats.org/officeDocument/2006/relationships/image" Target="../media/image331.wmf"/><Relationship Id="rId10" Type="http://schemas.openxmlformats.org/officeDocument/2006/relationships/oleObject" Target="../embeddings/oleObject327.bin"/><Relationship Id="rId4" Type="http://schemas.openxmlformats.org/officeDocument/2006/relationships/oleObject" Target="../embeddings/oleObject324.bin"/><Relationship Id="rId9" Type="http://schemas.openxmlformats.org/officeDocument/2006/relationships/image" Target="../media/image333.wmf"/></Relationships>
</file>

<file path=ppt/slides/_rels/slide134.xml.rels><?xml version="1.0" encoding="UTF-8" standalone="yes"?>
<Relationships xmlns="http://schemas.openxmlformats.org/package/2006/relationships"><Relationship Id="rId3" Type="http://schemas.openxmlformats.org/officeDocument/2006/relationships/image" Target="../media/image335.wmf"/><Relationship Id="rId7" Type="http://schemas.openxmlformats.org/officeDocument/2006/relationships/image" Target="../media/image337.wmf"/><Relationship Id="rId2" Type="http://schemas.openxmlformats.org/officeDocument/2006/relationships/oleObject" Target="../embeddings/oleObject328.bin"/><Relationship Id="rId1" Type="http://schemas.openxmlformats.org/officeDocument/2006/relationships/slideLayout" Target="../slideLayouts/slideLayout7.xml"/><Relationship Id="rId6" Type="http://schemas.openxmlformats.org/officeDocument/2006/relationships/oleObject" Target="../embeddings/oleObject330.bin"/><Relationship Id="rId5" Type="http://schemas.openxmlformats.org/officeDocument/2006/relationships/image" Target="../media/image336.wmf"/><Relationship Id="rId4" Type="http://schemas.openxmlformats.org/officeDocument/2006/relationships/oleObject" Target="../embeddings/oleObject329.bin"/></Relationships>
</file>

<file path=ppt/slides/_rels/slide135.xml.rels><?xml version="1.0" encoding="UTF-8" standalone="yes"?>
<Relationships xmlns="http://schemas.openxmlformats.org/package/2006/relationships"><Relationship Id="rId3" Type="http://schemas.openxmlformats.org/officeDocument/2006/relationships/image" Target="../media/image337.wmf"/><Relationship Id="rId2" Type="http://schemas.openxmlformats.org/officeDocument/2006/relationships/oleObject" Target="../embeddings/oleObject330.bin"/><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38.wmf"/><Relationship Id="rId2" Type="http://schemas.openxmlformats.org/officeDocument/2006/relationships/oleObject" Target="../embeddings/oleObject331.bin"/><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39.e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332.bin"/><Relationship Id="rId2" Type="http://schemas.openxmlformats.org/officeDocument/2006/relationships/image" Target="../media/image342.png"/><Relationship Id="rId1" Type="http://schemas.openxmlformats.org/officeDocument/2006/relationships/slideLayout" Target="../slideLayouts/slideLayout7.xml"/><Relationship Id="rId5" Type="http://schemas.openxmlformats.org/officeDocument/2006/relationships/image" Target="../media/image343.png"/><Relationship Id="rId4" Type="http://schemas.openxmlformats.org/officeDocument/2006/relationships/image" Target="../media/image330.w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46.wmf"/><Relationship Id="rId2" Type="http://schemas.openxmlformats.org/officeDocument/2006/relationships/oleObject" Target="../embeddings/oleObject333.bin"/><Relationship Id="rId1" Type="http://schemas.openxmlformats.org/officeDocument/2006/relationships/slideLayout" Target="../slideLayouts/slideLayout7.xml"/><Relationship Id="rId5" Type="http://schemas.openxmlformats.org/officeDocument/2006/relationships/image" Target="../media/image347.wmf"/><Relationship Id="rId4" Type="http://schemas.openxmlformats.org/officeDocument/2006/relationships/oleObject" Target="../embeddings/oleObject334.bin"/></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348.emf"/><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oleObject" Target="../embeddings/oleObject335.bin"/><Relationship Id="rId1" Type="http://schemas.openxmlformats.org/officeDocument/2006/relationships/slideLayout" Target="../slideLayouts/slideLayout7.xml"/><Relationship Id="rId5" Type="http://schemas.openxmlformats.org/officeDocument/2006/relationships/image" Target="../media/image350.wmf"/><Relationship Id="rId4" Type="http://schemas.openxmlformats.org/officeDocument/2006/relationships/oleObject" Target="../embeddings/oleObject336.bin"/></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51.wmf"/><Relationship Id="rId2" Type="http://schemas.openxmlformats.org/officeDocument/2006/relationships/oleObject" Target="../embeddings/oleObject337.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352.emf"/><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53.wmf"/><Relationship Id="rId2" Type="http://schemas.openxmlformats.org/officeDocument/2006/relationships/oleObject" Target="../embeddings/oleObject338.bin"/><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354.emf"/><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355.emf"/><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342.bin"/><Relationship Id="rId13" Type="http://schemas.openxmlformats.org/officeDocument/2006/relationships/image" Target="../media/image361.wmf"/><Relationship Id="rId18" Type="http://schemas.openxmlformats.org/officeDocument/2006/relationships/oleObject" Target="../embeddings/oleObject347.bin"/><Relationship Id="rId3" Type="http://schemas.openxmlformats.org/officeDocument/2006/relationships/image" Target="../media/image356.wmf"/><Relationship Id="rId21" Type="http://schemas.openxmlformats.org/officeDocument/2006/relationships/image" Target="../media/image365.wmf"/><Relationship Id="rId7" Type="http://schemas.openxmlformats.org/officeDocument/2006/relationships/image" Target="../media/image358.wmf"/><Relationship Id="rId12" Type="http://schemas.openxmlformats.org/officeDocument/2006/relationships/oleObject" Target="../embeddings/oleObject344.bin"/><Relationship Id="rId17" Type="http://schemas.openxmlformats.org/officeDocument/2006/relationships/image" Target="../media/image363.wmf"/><Relationship Id="rId2" Type="http://schemas.openxmlformats.org/officeDocument/2006/relationships/oleObject" Target="../embeddings/oleObject339.bin"/><Relationship Id="rId16" Type="http://schemas.openxmlformats.org/officeDocument/2006/relationships/oleObject" Target="../embeddings/oleObject346.bin"/><Relationship Id="rId20" Type="http://schemas.openxmlformats.org/officeDocument/2006/relationships/oleObject" Target="../embeddings/oleObject348.bin"/><Relationship Id="rId1" Type="http://schemas.openxmlformats.org/officeDocument/2006/relationships/slideLayout" Target="../slideLayouts/slideLayout7.xml"/><Relationship Id="rId6" Type="http://schemas.openxmlformats.org/officeDocument/2006/relationships/oleObject" Target="../embeddings/oleObject341.bin"/><Relationship Id="rId11" Type="http://schemas.openxmlformats.org/officeDocument/2006/relationships/image" Target="../media/image360.wmf"/><Relationship Id="rId24" Type="http://schemas.openxmlformats.org/officeDocument/2006/relationships/image" Target="../media/image366.wmf"/><Relationship Id="rId5" Type="http://schemas.openxmlformats.org/officeDocument/2006/relationships/image" Target="../media/image357.wmf"/><Relationship Id="rId15" Type="http://schemas.openxmlformats.org/officeDocument/2006/relationships/image" Target="../media/image362.wmf"/><Relationship Id="rId23" Type="http://schemas.openxmlformats.org/officeDocument/2006/relationships/oleObject" Target="../embeddings/oleObject350.bin"/><Relationship Id="rId10" Type="http://schemas.openxmlformats.org/officeDocument/2006/relationships/oleObject" Target="../embeddings/oleObject343.bin"/><Relationship Id="rId19" Type="http://schemas.openxmlformats.org/officeDocument/2006/relationships/image" Target="../media/image364.wmf"/><Relationship Id="rId4" Type="http://schemas.openxmlformats.org/officeDocument/2006/relationships/oleObject" Target="../embeddings/oleObject340.bin"/><Relationship Id="rId9" Type="http://schemas.openxmlformats.org/officeDocument/2006/relationships/image" Target="../media/image359.wmf"/><Relationship Id="rId14" Type="http://schemas.openxmlformats.org/officeDocument/2006/relationships/oleObject" Target="../embeddings/oleObject345.bin"/><Relationship Id="rId22" Type="http://schemas.openxmlformats.org/officeDocument/2006/relationships/oleObject" Target="../embeddings/oleObject349.bin"/></Relationships>
</file>

<file path=ppt/slides/_rels/slide157.xml.rels><?xml version="1.0" encoding="UTF-8" standalone="yes"?>
<Relationships xmlns="http://schemas.openxmlformats.org/package/2006/relationships"><Relationship Id="rId3" Type="http://schemas.openxmlformats.org/officeDocument/2006/relationships/image" Target="../media/image367.wmf"/><Relationship Id="rId2" Type="http://schemas.openxmlformats.org/officeDocument/2006/relationships/oleObject" Target="../embeddings/oleObject351.bin"/><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68.wmf"/><Relationship Id="rId2" Type="http://schemas.openxmlformats.org/officeDocument/2006/relationships/oleObject" Target="../embeddings/oleObject352.bin"/><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356.bin"/><Relationship Id="rId13" Type="http://schemas.openxmlformats.org/officeDocument/2006/relationships/image" Target="../media/image374.wmf"/><Relationship Id="rId3" Type="http://schemas.openxmlformats.org/officeDocument/2006/relationships/image" Target="../media/image369.wmf"/><Relationship Id="rId7" Type="http://schemas.openxmlformats.org/officeDocument/2006/relationships/image" Target="../media/image371.emf"/><Relationship Id="rId12" Type="http://schemas.openxmlformats.org/officeDocument/2006/relationships/oleObject" Target="../embeddings/oleObject358.bin"/><Relationship Id="rId17" Type="http://schemas.openxmlformats.org/officeDocument/2006/relationships/image" Target="../media/image376.wmf"/><Relationship Id="rId2" Type="http://schemas.openxmlformats.org/officeDocument/2006/relationships/oleObject" Target="../embeddings/oleObject353.bin"/><Relationship Id="rId16" Type="http://schemas.openxmlformats.org/officeDocument/2006/relationships/oleObject" Target="../embeddings/oleObject360.bin"/><Relationship Id="rId1" Type="http://schemas.openxmlformats.org/officeDocument/2006/relationships/slideLayout" Target="../slideLayouts/slideLayout7.xml"/><Relationship Id="rId6" Type="http://schemas.openxmlformats.org/officeDocument/2006/relationships/oleObject" Target="../embeddings/oleObject355.bin"/><Relationship Id="rId11" Type="http://schemas.openxmlformats.org/officeDocument/2006/relationships/image" Target="../media/image373.emf"/><Relationship Id="rId5" Type="http://schemas.openxmlformats.org/officeDocument/2006/relationships/image" Target="../media/image370.wmf"/><Relationship Id="rId15" Type="http://schemas.openxmlformats.org/officeDocument/2006/relationships/image" Target="../media/image375.wmf"/><Relationship Id="rId10" Type="http://schemas.openxmlformats.org/officeDocument/2006/relationships/oleObject" Target="../embeddings/oleObject357.bin"/><Relationship Id="rId4" Type="http://schemas.openxmlformats.org/officeDocument/2006/relationships/oleObject" Target="../embeddings/oleObject354.bin"/><Relationship Id="rId9" Type="http://schemas.openxmlformats.org/officeDocument/2006/relationships/image" Target="../media/image372.emf"/><Relationship Id="rId14" Type="http://schemas.openxmlformats.org/officeDocument/2006/relationships/oleObject" Target="../embeddings/oleObject359.bin"/></Relationships>
</file>

<file path=ppt/slides/_rels/slide161.xml.rels><?xml version="1.0" encoding="UTF-8" standalone="yes"?>
<Relationships xmlns="http://schemas.openxmlformats.org/package/2006/relationships"><Relationship Id="rId3" Type="http://schemas.openxmlformats.org/officeDocument/2006/relationships/image" Target="../media/image377.emf"/><Relationship Id="rId2" Type="http://schemas.openxmlformats.org/officeDocument/2006/relationships/oleObject" Target="../embeddings/oleObject361.bin"/><Relationship Id="rId1" Type="http://schemas.openxmlformats.org/officeDocument/2006/relationships/slideLayout" Target="../slideLayouts/slideLayout7.xml"/><Relationship Id="rId5" Type="http://schemas.openxmlformats.org/officeDocument/2006/relationships/image" Target="../media/image378.wmf"/><Relationship Id="rId4" Type="http://schemas.openxmlformats.org/officeDocument/2006/relationships/oleObject" Target="../embeddings/oleObject362.bin"/></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366.bin"/><Relationship Id="rId3" Type="http://schemas.openxmlformats.org/officeDocument/2006/relationships/image" Target="../media/image379.wmf"/><Relationship Id="rId7" Type="http://schemas.openxmlformats.org/officeDocument/2006/relationships/image" Target="../media/image381.wmf"/><Relationship Id="rId2" Type="http://schemas.openxmlformats.org/officeDocument/2006/relationships/oleObject" Target="../embeddings/oleObject363.bin"/><Relationship Id="rId1" Type="http://schemas.openxmlformats.org/officeDocument/2006/relationships/slideLayout" Target="../slideLayouts/slideLayout7.xml"/><Relationship Id="rId6" Type="http://schemas.openxmlformats.org/officeDocument/2006/relationships/oleObject" Target="../embeddings/oleObject365.bin"/><Relationship Id="rId11" Type="http://schemas.openxmlformats.org/officeDocument/2006/relationships/image" Target="../media/image383.wmf"/><Relationship Id="rId5" Type="http://schemas.openxmlformats.org/officeDocument/2006/relationships/image" Target="../media/image380.wmf"/><Relationship Id="rId10" Type="http://schemas.openxmlformats.org/officeDocument/2006/relationships/oleObject" Target="../embeddings/oleObject367.bin"/><Relationship Id="rId4" Type="http://schemas.openxmlformats.org/officeDocument/2006/relationships/oleObject" Target="../embeddings/oleObject364.bin"/><Relationship Id="rId9" Type="http://schemas.openxmlformats.org/officeDocument/2006/relationships/image" Target="../media/image382.wmf"/></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371.bin"/><Relationship Id="rId3" Type="http://schemas.openxmlformats.org/officeDocument/2006/relationships/image" Target="../media/image384.wmf"/><Relationship Id="rId7" Type="http://schemas.openxmlformats.org/officeDocument/2006/relationships/image" Target="../media/image386.wmf"/><Relationship Id="rId2" Type="http://schemas.openxmlformats.org/officeDocument/2006/relationships/oleObject" Target="../embeddings/oleObject368.bin"/><Relationship Id="rId1" Type="http://schemas.openxmlformats.org/officeDocument/2006/relationships/slideLayout" Target="../slideLayouts/slideLayout7.xml"/><Relationship Id="rId6" Type="http://schemas.openxmlformats.org/officeDocument/2006/relationships/oleObject" Target="../embeddings/oleObject370.bin"/><Relationship Id="rId5" Type="http://schemas.openxmlformats.org/officeDocument/2006/relationships/image" Target="../media/image385.wmf"/><Relationship Id="rId4" Type="http://schemas.openxmlformats.org/officeDocument/2006/relationships/oleObject" Target="../embeddings/oleObject369.bin"/><Relationship Id="rId9" Type="http://schemas.openxmlformats.org/officeDocument/2006/relationships/image" Target="../media/image387.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88.wmf"/><Relationship Id="rId7" Type="http://schemas.openxmlformats.org/officeDocument/2006/relationships/image" Target="../media/image390.emf"/><Relationship Id="rId2" Type="http://schemas.openxmlformats.org/officeDocument/2006/relationships/oleObject" Target="../embeddings/oleObject372.bin"/><Relationship Id="rId1" Type="http://schemas.openxmlformats.org/officeDocument/2006/relationships/slideLayout" Target="../slideLayouts/slideLayout7.xml"/><Relationship Id="rId6" Type="http://schemas.openxmlformats.org/officeDocument/2006/relationships/oleObject" Target="../embeddings/oleObject374.bin"/><Relationship Id="rId5" Type="http://schemas.openxmlformats.org/officeDocument/2006/relationships/image" Target="../media/image389.wmf"/><Relationship Id="rId4" Type="http://schemas.openxmlformats.org/officeDocument/2006/relationships/oleObject" Target="../embeddings/oleObject373.bin"/></Relationships>
</file>

<file path=ppt/slides/_rels/slide166.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4" Type="http://schemas.openxmlformats.org/officeDocument/2006/relationships/image" Target="../media/image395.png"/></Relationships>
</file>

<file path=ppt/slides/_rels/slide168.xml.rels><?xml version="1.0" encoding="UTF-8" standalone="yes"?>
<Relationships xmlns="http://schemas.openxmlformats.org/package/2006/relationships"><Relationship Id="rId3" Type="http://schemas.openxmlformats.org/officeDocument/2006/relationships/image" Target="../media/image396.wmf"/><Relationship Id="rId7" Type="http://schemas.openxmlformats.org/officeDocument/2006/relationships/image" Target="../media/image398.emf"/><Relationship Id="rId2" Type="http://schemas.openxmlformats.org/officeDocument/2006/relationships/oleObject" Target="../embeddings/oleObject375.bin"/><Relationship Id="rId1" Type="http://schemas.openxmlformats.org/officeDocument/2006/relationships/slideLayout" Target="../slideLayouts/slideLayout7.xml"/><Relationship Id="rId6" Type="http://schemas.openxmlformats.org/officeDocument/2006/relationships/oleObject" Target="../embeddings/oleObject377.bin"/><Relationship Id="rId5" Type="http://schemas.openxmlformats.org/officeDocument/2006/relationships/image" Target="../media/image397.wmf"/><Relationship Id="rId4" Type="http://schemas.openxmlformats.org/officeDocument/2006/relationships/oleObject" Target="../embeddings/oleObject376.bin"/></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381.bin"/><Relationship Id="rId3" Type="http://schemas.openxmlformats.org/officeDocument/2006/relationships/image" Target="../media/image399.emf"/><Relationship Id="rId7" Type="http://schemas.openxmlformats.org/officeDocument/2006/relationships/image" Target="../media/image401.wmf"/><Relationship Id="rId2" Type="http://schemas.openxmlformats.org/officeDocument/2006/relationships/oleObject" Target="../embeddings/oleObject378.bin"/><Relationship Id="rId1" Type="http://schemas.openxmlformats.org/officeDocument/2006/relationships/slideLayout" Target="../slideLayouts/slideLayout7.xml"/><Relationship Id="rId6" Type="http://schemas.openxmlformats.org/officeDocument/2006/relationships/oleObject" Target="../embeddings/oleObject380.bin"/><Relationship Id="rId11" Type="http://schemas.openxmlformats.org/officeDocument/2006/relationships/image" Target="../media/image403.wmf"/><Relationship Id="rId5" Type="http://schemas.openxmlformats.org/officeDocument/2006/relationships/image" Target="../media/image400.wmf"/><Relationship Id="rId10" Type="http://schemas.openxmlformats.org/officeDocument/2006/relationships/oleObject" Target="../embeddings/oleObject382.bin"/><Relationship Id="rId4" Type="http://schemas.openxmlformats.org/officeDocument/2006/relationships/oleObject" Target="../embeddings/oleObject379.bin"/><Relationship Id="rId9" Type="http://schemas.openxmlformats.org/officeDocument/2006/relationships/image" Target="../media/image402.wmf"/></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8" Type="http://schemas.openxmlformats.org/officeDocument/2006/relationships/oleObject" Target="../embeddings/oleObject386.bin"/><Relationship Id="rId3" Type="http://schemas.openxmlformats.org/officeDocument/2006/relationships/image" Target="../media/image404.emf"/><Relationship Id="rId7" Type="http://schemas.openxmlformats.org/officeDocument/2006/relationships/image" Target="../media/image406.wmf"/><Relationship Id="rId2" Type="http://schemas.openxmlformats.org/officeDocument/2006/relationships/oleObject" Target="../embeddings/oleObject383.bin"/><Relationship Id="rId1" Type="http://schemas.openxmlformats.org/officeDocument/2006/relationships/slideLayout" Target="../slideLayouts/slideLayout7.xml"/><Relationship Id="rId6" Type="http://schemas.openxmlformats.org/officeDocument/2006/relationships/oleObject" Target="../embeddings/oleObject385.bin"/><Relationship Id="rId5" Type="http://schemas.openxmlformats.org/officeDocument/2006/relationships/image" Target="../media/image405.emf"/><Relationship Id="rId4" Type="http://schemas.openxmlformats.org/officeDocument/2006/relationships/oleObject" Target="../embeddings/oleObject384.bin"/><Relationship Id="rId9" Type="http://schemas.openxmlformats.org/officeDocument/2006/relationships/image" Target="../media/image407.wmf"/></Relationships>
</file>

<file path=ppt/slides/_rels/slide171.xml.rels><?xml version="1.0" encoding="UTF-8" standalone="yes"?>
<Relationships xmlns="http://schemas.openxmlformats.org/package/2006/relationships"><Relationship Id="rId3" Type="http://schemas.openxmlformats.org/officeDocument/2006/relationships/image" Target="../media/image408.emf"/><Relationship Id="rId2" Type="http://schemas.openxmlformats.org/officeDocument/2006/relationships/oleObject" Target="../embeddings/oleObject387.bin"/><Relationship Id="rId1" Type="http://schemas.openxmlformats.org/officeDocument/2006/relationships/slideLayout" Target="../slideLayouts/slideLayout7.xml"/><Relationship Id="rId5" Type="http://schemas.openxmlformats.org/officeDocument/2006/relationships/image" Target="../media/image409.emf"/><Relationship Id="rId4" Type="http://schemas.openxmlformats.org/officeDocument/2006/relationships/oleObject" Target="../embeddings/oleObject388.bin"/></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392.bin"/><Relationship Id="rId13" Type="http://schemas.openxmlformats.org/officeDocument/2006/relationships/image" Target="../media/image415.emf"/><Relationship Id="rId3" Type="http://schemas.openxmlformats.org/officeDocument/2006/relationships/image" Target="../media/image410.emf"/><Relationship Id="rId7" Type="http://schemas.openxmlformats.org/officeDocument/2006/relationships/image" Target="../media/image412.emf"/><Relationship Id="rId12" Type="http://schemas.openxmlformats.org/officeDocument/2006/relationships/oleObject" Target="../embeddings/oleObject394.bin"/><Relationship Id="rId2" Type="http://schemas.openxmlformats.org/officeDocument/2006/relationships/oleObject" Target="../embeddings/oleObject389.bin"/><Relationship Id="rId1" Type="http://schemas.openxmlformats.org/officeDocument/2006/relationships/slideLayout" Target="../slideLayouts/slideLayout7.xml"/><Relationship Id="rId6" Type="http://schemas.openxmlformats.org/officeDocument/2006/relationships/oleObject" Target="../embeddings/oleObject391.bin"/><Relationship Id="rId11" Type="http://schemas.openxmlformats.org/officeDocument/2006/relationships/image" Target="../media/image414.emf"/><Relationship Id="rId5" Type="http://schemas.openxmlformats.org/officeDocument/2006/relationships/image" Target="../media/image411.emf"/><Relationship Id="rId10" Type="http://schemas.openxmlformats.org/officeDocument/2006/relationships/oleObject" Target="../embeddings/oleObject393.bin"/><Relationship Id="rId4" Type="http://schemas.openxmlformats.org/officeDocument/2006/relationships/oleObject" Target="../embeddings/oleObject390.bin"/><Relationship Id="rId9" Type="http://schemas.openxmlformats.org/officeDocument/2006/relationships/image" Target="../media/image413.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416.emf"/><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5.bin"/><Relationship Id="rId1" Type="http://schemas.openxmlformats.org/officeDocument/2006/relationships/slideLayout" Target="../slideLayouts/slideLayout7.x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180.xml.rels><?xml version="1.0" encoding="UTF-8" standalone="yes"?>
<Relationships xmlns="http://schemas.openxmlformats.org/package/2006/relationships"><Relationship Id="rId3" Type="http://schemas.openxmlformats.org/officeDocument/2006/relationships/image" Target="../media/image418.wmf"/><Relationship Id="rId2" Type="http://schemas.openxmlformats.org/officeDocument/2006/relationships/oleObject" Target="../embeddings/oleObject395.bin"/><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oleObject" Target="../embeddings/oleObject396.bin"/><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421.emf"/><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8" Type="http://schemas.openxmlformats.org/officeDocument/2006/relationships/oleObject" Target="../embeddings/oleObject400.bin"/><Relationship Id="rId13" Type="http://schemas.openxmlformats.org/officeDocument/2006/relationships/image" Target="../media/image427.wmf"/><Relationship Id="rId3" Type="http://schemas.openxmlformats.org/officeDocument/2006/relationships/image" Target="../media/image422.wmf"/><Relationship Id="rId7" Type="http://schemas.openxmlformats.org/officeDocument/2006/relationships/image" Target="../media/image424.wmf"/><Relationship Id="rId12" Type="http://schemas.openxmlformats.org/officeDocument/2006/relationships/oleObject" Target="../embeddings/oleObject402.bin"/><Relationship Id="rId2" Type="http://schemas.openxmlformats.org/officeDocument/2006/relationships/oleObject" Target="../embeddings/oleObject397.bin"/><Relationship Id="rId1" Type="http://schemas.openxmlformats.org/officeDocument/2006/relationships/slideLayout" Target="../slideLayouts/slideLayout7.xml"/><Relationship Id="rId6" Type="http://schemas.openxmlformats.org/officeDocument/2006/relationships/oleObject" Target="../embeddings/oleObject399.bin"/><Relationship Id="rId11" Type="http://schemas.openxmlformats.org/officeDocument/2006/relationships/image" Target="../media/image426.wmf"/><Relationship Id="rId5" Type="http://schemas.openxmlformats.org/officeDocument/2006/relationships/image" Target="../media/image423.emf"/><Relationship Id="rId10" Type="http://schemas.openxmlformats.org/officeDocument/2006/relationships/oleObject" Target="../embeddings/oleObject401.bin"/><Relationship Id="rId4" Type="http://schemas.openxmlformats.org/officeDocument/2006/relationships/oleObject" Target="../embeddings/oleObject398.bin"/><Relationship Id="rId9" Type="http://schemas.openxmlformats.org/officeDocument/2006/relationships/image" Target="../media/image425.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405.bin"/><Relationship Id="rId13" Type="http://schemas.openxmlformats.org/officeDocument/2006/relationships/image" Target="../media/image431.wmf"/><Relationship Id="rId18" Type="http://schemas.openxmlformats.org/officeDocument/2006/relationships/image" Target="../media/image433.wmf"/><Relationship Id="rId3" Type="http://schemas.openxmlformats.org/officeDocument/2006/relationships/image" Target="../media/image428.wmf"/><Relationship Id="rId7" Type="http://schemas.openxmlformats.org/officeDocument/2006/relationships/image" Target="../media/image429.wmf"/><Relationship Id="rId12" Type="http://schemas.openxmlformats.org/officeDocument/2006/relationships/oleObject" Target="../embeddings/oleObject406.bin"/><Relationship Id="rId17" Type="http://schemas.openxmlformats.org/officeDocument/2006/relationships/oleObject" Target="../embeddings/oleObject409.bin"/><Relationship Id="rId2" Type="http://schemas.openxmlformats.org/officeDocument/2006/relationships/oleObject" Target="../embeddings/oleObject403.bin"/><Relationship Id="rId16" Type="http://schemas.openxmlformats.org/officeDocument/2006/relationships/oleObject" Target="../embeddings/oleObject408.bin"/><Relationship Id="rId20" Type="http://schemas.openxmlformats.org/officeDocument/2006/relationships/image" Target="../media/image434.wmf"/><Relationship Id="rId1" Type="http://schemas.openxmlformats.org/officeDocument/2006/relationships/slideLayout" Target="../slideLayouts/slideLayout7.xml"/><Relationship Id="rId6" Type="http://schemas.openxmlformats.org/officeDocument/2006/relationships/oleObject" Target="../embeddings/oleObject404.bin"/><Relationship Id="rId11" Type="http://schemas.openxmlformats.org/officeDocument/2006/relationships/image" Target="../media/image427.wmf"/><Relationship Id="rId5" Type="http://schemas.openxmlformats.org/officeDocument/2006/relationships/image" Target="../media/image424.wmf"/><Relationship Id="rId15" Type="http://schemas.openxmlformats.org/officeDocument/2006/relationships/image" Target="../media/image432.wmf"/><Relationship Id="rId10" Type="http://schemas.openxmlformats.org/officeDocument/2006/relationships/oleObject" Target="../embeddings/oleObject402.bin"/><Relationship Id="rId19" Type="http://schemas.openxmlformats.org/officeDocument/2006/relationships/oleObject" Target="../embeddings/oleObject410.bin"/><Relationship Id="rId4" Type="http://schemas.openxmlformats.org/officeDocument/2006/relationships/oleObject" Target="../embeddings/oleObject399.bin"/><Relationship Id="rId9" Type="http://schemas.openxmlformats.org/officeDocument/2006/relationships/image" Target="../media/image430.wmf"/><Relationship Id="rId14" Type="http://schemas.openxmlformats.org/officeDocument/2006/relationships/oleObject" Target="../embeddings/oleObject407.bin"/></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7.bin"/><Relationship Id="rId1" Type="http://schemas.openxmlformats.org/officeDocument/2006/relationships/slideLayout" Target="../slideLayouts/slideLayout7.xml"/><Relationship Id="rId5" Type="http://schemas.openxmlformats.org/officeDocument/2006/relationships/image" Target="../media/image30.wmf"/><Relationship Id="rId4" Type="http://schemas.openxmlformats.org/officeDocument/2006/relationships/oleObject" Target="../embeddings/oleObject18.bin"/></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435.emf"/><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8" Type="http://schemas.openxmlformats.org/officeDocument/2006/relationships/image" Target="../media/image439.wmf"/><Relationship Id="rId3" Type="http://schemas.openxmlformats.org/officeDocument/2006/relationships/oleObject" Target="../embeddings/oleObject411.bin"/><Relationship Id="rId7" Type="http://schemas.openxmlformats.org/officeDocument/2006/relationships/oleObject" Target="../embeddings/oleObject413.bin"/><Relationship Id="rId2" Type="http://schemas.openxmlformats.org/officeDocument/2006/relationships/image" Target="../media/image436.png"/><Relationship Id="rId1" Type="http://schemas.openxmlformats.org/officeDocument/2006/relationships/slideLayout" Target="../slideLayouts/slideLayout7.xml"/><Relationship Id="rId6" Type="http://schemas.openxmlformats.org/officeDocument/2006/relationships/image" Target="../media/image438.wmf"/><Relationship Id="rId5" Type="http://schemas.openxmlformats.org/officeDocument/2006/relationships/oleObject" Target="../embeddings/oleObject412.bin"/><Relationship Id="rId10" Type="http://schemas.openxmlformats.org/officeDocument/2006/relationships/image" Target="../media/image440.wmf"/><Relationship Id="rId4" Type="http://schemas.openxmlformats.org/officeDocument/2006/relationships/image" Target="../media/image437.wmf"/><Relationship Id="rId9" Type="http://schemas.openxmlformats.org/officeDocument/2006/relationships/oleObject" Target="../embeddings/oleObject414.bin"/></Relationships>
</file>

<file path=ppt/slides/_rels/slide196.xml.rels><?xml version="1.0" encoding="UTF-8" standalone="yes"?>
<Relationships xmlns="http://schemas.openxmlformats.org/package/2006/relationships"><Relationship Id="rId3" Type="http://schemas.openxmlformats.org/officeDocument/2006/relationships/image" Target="../media/image441.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442.emf"/><Relationship Id="rId2" Type="http://schemas.openxmlformats.org/officeDocument/2006/relationships/package" Target="../embeddings/Microsoft_Word_Document2.docx"/><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443.emf"/><Relationship Id="rId2" Type="http://schemas.openxmlformats.org/officeDocument/2006/relationships/package" Target="../embeddings/Microsoft_Word_Document3.docx"/><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444.emf"/><Relationship Id="rId2" Type="http://schemas.openxmlformats.org/officeDocument/2006/relationships/package" Target="../embeddings/Microsoft_Word_Document4.docx"/><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445.emf"/><Relationship Id="rId2" Type="http://schemas.openxmlformats.org/officeDocument/2006/relationships/package" Target="../embeddings/Microsoft_Word_Document5.docx"/><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8" Type="http://schemas.openxmlformats.org/officeDocument/2006/relationships/oleObject" Target="../embeddings/oleObject418.bin"/><Relationship Id="rId3" Type="http://schemas.openxmlformats.org/officeDocument/2006/relationships/image" Target="../media/image446.wmf"/><Relationship Id="rId7" Type="http://schemas.openxmlformats.org/officeDocument/2006/relationships/image" Target="../media/image448.wmf"/><Relationship Id="rId2" Type="http://schemas.openxmlformats.org/officeDocument/2006/relationships/oleObject" Target="../embeddings/oleObject415.bin"/><Relationship Id="rId1" Type="http://schemas.openxmlformats.org/officeDocument/2006/relationships/slideLayout" Target="../slideLayouts/slideLayout7.xml"/><Relationship Id="rId6" Type="http://schemas.openxmlformats.org/officeDocument/2006/relationships/oleObject" Target="../embeddings/oleObject417.bin"/><Relationship Id="rId5" Type="http://schemas.openxmlformats.org/officeDocument/2006/relationships/image" Target="../media/image447.wmf"/><Relationship Id="rId4" Type="http://schemas.openxmlformats.org/officeDocument/2006/relationships/oleObject" Target="../embeddings/oleObject416.bin"/><Relationship Id="rId9" Type="http://schemas.openxmlformats.org/officeDocument/2006/relationships/image" Target="../media/image449.wm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45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31.wmf"/><Relationship Id="rId7" Type="http://schemas.openxmlformats.org/officeDocument/2006/relationships/image" Target="../media/image33.wmf"/><Relationship Id="rId2" Type="http://schemas.openxmlformats.org/officeDocument/2006/relationships/oleObject" Target="../embeddings/oleObject19.bin"/><Relationship Id="rId1" Type="http://schemas.openxmlformats.org/officeDocument/2006/relationships/slideLayout" Target="../slideLayouts/slideLayout7.xml"/><Relationship Id="rId6" Type="http://schemas.openxmlformats.org/officeDocument/2006/relationships/oleObject" Target="../embeddings/oleObject21.bin"/><Relationship Id="rId5" Type="http://schemas.openxmlformats.org/officeDocument/2006/relationships/image" Target="../media/image32.wmf"/><Relationship Id="rId4" Type="http://schemas.openxmlformats.org/officeDocument/2006/relationships/oleObject" Target="../embeddings/oleObject20.bin"/><Relationship Id="rId9" Type="http://schemas.openxmlformats.org/officeDocument/2006/relationships/image" Target="../media/image34.w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7.wmf"/><Relationship Id="rId2" Type="http://schemas.openxmlformats.org/officeDocument/2006/relationships/oleObject" Target="../embeddings/oleObject23.bin"/><Relationship Id="rId1" Type="http://schemas.openxmlformats.org/officeDocument/2006/relationships/slideLayout" Target="../slideLayouts/slideLayout7.xml"/><Relationship Id="rId6" Type="http://schemas.openxmlformats.org/officeDocument/2006/relationships/oleObject" Target="../embeddings/oleObject25.bin"/><Relationship Id="rId5" Type="http://schemas.openxmlformats.org/officeDocument/2006/relationships/image" Target="../media/image36.wmf"/><Relationship Id="rId4" Type="http://schemas.openxmlformats.org/officeDocument/2006/relationships/oleObject" Target="../embeddings/oleObject24.bin"/></Relationships>
</file>

<file path=ppt/slides/_rels/slide2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26.bin"/><Relationship Id="rId1" Type="http://schemas.openxmlformats.org/officeDocument/2006/relationships/slideLayout" Target="../slideLayouts/slideLayout7.xml"/><Relationship Id="rId5" Type="http://schemas.openxmlformats.org/officeDocument/2006/relationships/image" Target="../media/image39.wmf"/><Relationship Id="rId4" Type="http://schemas.openxmlformats.org/officeDocument/2006/relationships/oleObject" Target="../embeddings/oleObject27.bin"/></Relationships>
</file>

<file path=ppt/slides/_rels/slide25.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37.wmf"/><Relationship Id="rId2" Type="http://schemas.openxmlformats.org/officeDocument/2006/relationships/oleObject" Target="../embeddings/oleObject28.bin"/><Relationship Id="rId1" Type="http://schemas.openxmlformats.org/officeDocument/2006/relationships/slideLayout" Target="../slideLayouts/slideLayout7.xml"/><Relationship Id="rId6" Type="http://schemas.openxmlformats.org/officeDocument/2006/relationships/oleObject" Target="../embeddings/oleObject30.bin"/><Relationship Id="rId5" Type="http://schemas.openxmlformats.org/officeDocument/2006/relationships/image" Target="../media/image36.wmf"/><Relationship Id="rId4" Type="http://schemas.openxmlformats.org/officeDocument/2006/relationships/oleObject" Target="../embeddings/oleObject29.bin"/></Relationships>
</file>

<file path=ppt/slides/_rels/slide2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31.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oleObject" Target="../embeddings/oleObject34.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44.wmf"/></Relationships>
</file>

<file path=ppt/slides/_rels/slide28.x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47.wmf"/><Relationship Id="rId2" Type="http://schemas.openxmlformats.org/officeDocument/2006/relationships/oleObject" Target="../embeddings/oleObject37.bin"/><Relationship Id="rId1" Type="http://schemas.openxmlformats.org/officeDocument/2006/relationships/slideLayout" Target="../slideLayouts/slideLayout7.xml"/><Relationship Id="rId6" Type="http://schemas.openxmlformats.org/officeDocument/2006/relationships/oleObject" Target="../embeddings/oleObject39.bin"/><Relationship Id="rId5" Type="http://schemas.openxmlformats.org/officeDocument/2006/relationships/image" Target="../media/image39.wmf"/><Relationship Id="rId4" Type="http://schemas.openxmlformats.org/officeDocument/2006/relationships/oleObject" Target="../embeddings/oleObject38.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40.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wmf"/><Relationship Id="rId7" Type="http://schemas.openxmlformats.org/officeDocument/2006/relationships/image" Target="../media/image49.wmf"/><Relationship Id="rId2" Type="http://schemas.openxmlformats.org/officeDocument/2006/relationships/oleObject" Target="../embeddings/oleObject41.bin"/><Relationship Id="rId1" Type="http://schemas.openxmlformats.org/officeDocument/2006/relationships/slideLayout" Target="../slideLayouts/slideLayout7.xml"/><Relationship Id="rId6" Type="http://schemas.openxmlformats.org/officeDocument/2006/relationships/oleObject" Target="../embeddings/oleObject43.bin"/><Relationship Id="rId5" Type="http://schemas.openxmlformats.org/officeDocument/2006/relationships/image" Target="../media/image36.wmf"/><Relationship Id="rId4" Type="http://schemas.openxmlformats.org/officeDocument/2006/relationships/oleObject" Target="../embeddings/oleObject42.bin"/></Relationships>
</file>

<file path=ppt/slides/_rels/slide3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44.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41.wmf"/><Relationship Id="rId7" Type="http://schemas.openxmlformats.org/officeDocument/2006/relationships/image" Target="../media/image50.wmf"/><Relationship Id="rId2" Type="http://schemas.openxmlformats.org/officeDocument/2006/relationships/oleObject" Target="../embeddings/oleObject45.bin"/><Relationship Id="rId1" Type="http://schemas.openxmlformats.org/officeDocument/2006/relationships/slideLayout" Target="../slideLayouts/slideLayout7.xml"/><Relationship Id="rId6" Type="http://schemas.openxmlformats.org/officeDocument/2006/relationships/oleObject" Target="../embeddings/oleObject47.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44.wmf"/></Relationships>
</file>

<file path=ppt/slides/_rels/slide35.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50.bin"/><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51.bin"/><Relationship Id="rId1" Type="http://schemas.openxmlformats.org/officeDocument/2006/relationships/slideLayout" Target="../slideLayouts/slideLayout7.xml"/><Relationship Id="rId5" Type="http://schemas.openxmlformats.org/officeDocument/2006/relationships/image" Target="../media/image52.wmf"/><Relationship Id="rId4" Type="http://schemas.openxmlformats.org/officeDocument/2006/relationships/oleObject" Target="../embeddings/oleObject52.bin"/></Relationships>
</file>

<file path=ppt/slides/_rels/slide3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53.bin"/><Relationship Id="rId1" Type="http://schemas.openxmlformats.org/officeDocument/2006/relationships/slideLayout" Target="../slideLayouts/slideLayout7.xml"/><Relationship Id="rId5" Type="http://schemas.openxmlformats.org/officeDocument/2006/relationships/image" Target="../media/image54.wmf"/><Relationship Id="rId4" Type="http://schemas.openxmlformats.org/officeDocument/2006/relationships/oleObject" Target="../embeddings/oleObject54.bin"/></Relationships>
</file>

<file path=ppt/slides/_rels/slide3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50.bin"/><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55.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56.bin"/><Relationship Id="rId1" Type="http://schemas.openxmlformats.org/officeDocument/2006/relationships/slideLayout" Target="../slideLayouts/slideLayout7.xml"/><Relationship Id="rId5" Type="http://schemas.openxmlformats.org/officeDocument/2006/relationships/image" Target="../media/image57.wmf"/><Relationship Id="rId4" Type="http://schemas.openxmlformats.org/officeDocument/2006/relationships/oleObject" Target="../embeddings/oleObject57.bin"/></Relationships>
</file>

<file path=ppt/slides/_rels/slide4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50.bin"/><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58.bin"/><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50.bin"/><Relationship Id="rId1" Type="http://schemas.openxmlformats.org/officeDocument/2006/relationships/slideLayout" Target="../slideLayouts/slideLayout7.xml"/><Relationship Id="rId5" Type="http://schemas.openxmlformats.org/officeDocument/2006/relationships/image" Target="../media/image58.wmf"/><Relationship Id="rId4" Type="http://schemas.openxmlformats.org/officeDocument/2006/relationships/oleObject" Target="../embeddings/oleObject59.bin"/></Relationships>
</file>

<file path=ppt/slides/_rels/slide44.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60.bin"/><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50.bin"/><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61.bin"/><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5.emf"/><Relationship Id="rId2" Type="http://schemas.openxmlformats.org/officeDocument/2006/relationships/oleObject" Target="../embeddings/oleObject62.bin"/><Relationship Id="rId1" Type="http://schemas.openxmlformats.org/officeDocument/2006/relationships/slideLayout" Target="../slideLayouts/slideLayout7.xml"/><Relationship Id="rId6" Type="http://schemas.openxmlformats.org/officeDocument/2006/relationships/oleObject" Target="../embeddings/oleObject64.bin"/><Relationship Id="rId5" Type="http://schemas.openxmlformats.org/officeDocument/2006/relationships/image" Target="../media/image64.emf"/><Relationship Id="rId4" Type="http://schemas.openxmlformats.org/officeDocument/2006/relationships/oleObject" Target="../embeddings/oleObject63.bin"/></Relationships>
</file>

<file path=ppt/slides/_rels/slide49.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68.emf"/><Relationship Id="rId2" Type="http://schemas.openxmlformats.org/officeDocument/2006/relationships/oleObject" Target="../embeddings/oleObject65.bin"/><Relationship Id="rId1" Type="http://schemas.openxmlformats.org/officeDocument/2006/relationships/slideLayout" Target="../slideLayouts/slideLayout7.xml"/><Relationship Id="rId6" Type="http://schemas.openxmlformats.org/officeDocument/2006/relationships/oleObject" Target="../embeddings/oleObject67.bin"/><Relationship Id="rId5" Type="http://schemas.openxmlformats.org/officeDocument/2006/relationships/image" Target="../media/image67.emf"/><Relationship Id="rId4" Type="http://schemas.openxmlformats.org/officeDocument/2006/relationships/oleObject" Target="../embeddings/oleObject66.bin"/></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0.wmf"/><Relationship Id="rId7" Type="http://schemas.openxmlformats.org/officeDocument/2006/relationships/image" Target="../media/image72.wmf"/><Relationship Id="rId2" Type="http://schemas.openxmlformats.org/officeDocument/2006/relationships/oleObject" Target="../embeddings/oleObject68.bin"/><Relationship Id="rId1" Type="http://schemas.openxmlformats.org/officeDocument/2006/relationships/slideLayout" Target="../slideLayouts/slideLayout7.xml"/><Relationship Id="rId6" Type="http://schemas.openxmlformats.org/officeDocument/2006/relationships/oleObject" Target="../embeddings/oleObject70.bin"/><Relationship Id="rId5" Type="http://schemas.openxmlformats.org/officeDocument/2006/relationships/image" Target="../media/image71.wmf"/><Relationship Id="rId4" Type="http://schemas.openxmlformats.org/officeDocument/2006/relationships/oleObject" Target="../embeddings/oleObject69.bin"/></Relationships>
</file>

<file path=ppt/slides/_rels/slide5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4.wmf"/><Relationship Id="rId7" Type="http://schemas.openxmlformats.org/officeDocument/2006/relationships/image" Target="../media/image76.wmf"/><Relationship Id="rId2" Type="http://schemas.openxmlformats.org/officeDocument/2006/relationships/oleObject" Target="../embeddings/oleObject71.bin"/><Relationship Id="rId1" Type="http://schemas.openxmlformats.org/officeDocument/2006/relationships/slideLayout" Target="../slideLayouts/slideLayout7.xml"/><Relationship Id="rId6" Type="http://schemas.openxmlformats.org/officeDocument/2006/relationships/oleObject" Target="../embeddings/oleObject73.bin"/><Relationship Id="rId5" Type="http://schemas.openxmlformats.org/officeDocument/2006/relationships/image" Target="../media/image75.wmf"/><Relationship Id="rId4" Type="http://schemas.openxmlformats.org/officeDocument/2006/relationships/oleObject" Target="../embeddings/oleObject72.bin"/></Relationships>
</file>

<file path=ppt/slides/_rels/slide54.xml.rels><?xml version="1.0" encoding="UTF-8" standalone="yes"?>
<Relationships xmlns="http://schemas.openxmlformats.org/package/2006/relationships"><Relationship Id="rId3" Type="http://schemas.openxmlformats.org/officeDocument/2006/relationships/image" Target="../media/image77.wmf"/><Relationship Id="rId7" Type="http://schemas.openxmlformats.org/officeDocument/2006/relationships/image" Target="../media/image79.wmf"/><Relationship Id="rId2" Type="http://schemas.openxmlformats.org/officeDocument/2006/relationships/oleObject" Target="../embeddings/oleObject74.bin"/><Relationship Id="rId1" Type="http://schemas.openxmlformats.org/officeDocument/2006/relationships/slideLayout" Target="../slideLayouts/slideLayout7.xml"/><Relationship Id="rId6" Type="http://schemas.openxmlformats.org/officeDocument/2006/relationships/oleObject" Target="../embeddings/oleObject76.bin"/><Relationship Id="rId5" Type="http://schemas.openxmlformats.org/officeDocument/2006/relationships/image" Target="../media/image78.wmf"/><Relationship Id="rId4" Type="http://schemas.openxmlformats.org/officeDocument/2006/relationships/oleObject" Target="../embeddings/oleObject75.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package" Target="../embeddings/Microsoft_Word_Document.docx"/><Relationship Id="rId1" Type="http://schemas.openxmlformats.org/officeDocument/2006/relationships/slideLayout" Target="../slideLayouts/slideLayout7.xml"/><Relationship Id="rId5" Type="http://schemas.openxmlformats.org/officeDocument/2006/relationships/image" Target="../media/image81.wmf"/><Relationship Id="rId4" Type="http://schemas.openxmlformats.org/officeDocument/2006/relationships/oleObject" Target="../embeddings/oleObject77.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image" Target="../media/image82.wmf"/><Relationship Id="rId7" Type="http://schemas.openxmlformats.org/officeDocument/2006/relationships/image" Target="../media/image84.wmf"/><Relationship Id="rId2" Type="http://schemas.openxmlformats.org/officeDocument/2006/relationships/oleObject" Target="../embeddings/oleObject78.bin"/><Relationship Id="rId1" Type="http://schemas.openxmlformats.org/officeDocument/2006/relationships/slideLayout" Target="../slideLayouts/slideLayout7.xml"/><Relationship Id="rId6" Type="http://schemas.openxmlformats.org/officeDocument/2006/relationships/oleObject" Target="../embeddings/oleObject80.bin"/><Relationship Id="rId11" Type="http://schemas.openxmlformats.org/officeDocument/2006/relationships/image" Target="../media/image86.wmf"/><Relationship Id="rId5" Type="http://schemas.openxmlformats.org/officeDocument/2006/relationships/image" Target="../media/image83.w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85.wmf"/></Relationships>
</file>

<file path=ppt/slides/_rels/slide5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83.bin"/><Relationship Id="rId1" Type="http://schemas.openxmlformats.org/officeDocument/2006/relationships/slideLayout" Target="../slideLayouts/slideLayout7.xml"/><Relationship Id="rId5" Type="http://schemas.openxmlformats.org/officeDocument/2006/relationships/image" Target="../media/image88.wmf"/><Relationship Id="rId4" Type="http://schemas.openxmlformats.org/officeDocument/2006/relationships/oleObject" Target="../embeddings/oleObject84.bin"/></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2.emf"/><Relationship Id="rId12" Type="http://schemas.openxmlformats.org/officeDocument/2006/relationships/oleObject" Target="../embeddings/oleObject90.bin"/><Relationship Id="rId2" Type="http://schemas.openxmlformats.org/officeDocument/2006/relationships/oleObject" Target="../embeddings/oleObject85.bin"/><Relationship Id="rId1" Type="http://schemas.openxmlformats.org/officeDocument/2006/relationships/slideLayout" Target="../slideLayouts/slideLayout7.xml"/><Relationship Id="rId6" Type="http://schemas.openxmlformats.org/officeDocument/2006/relationships/oleObject" Target="../embeddings/oleObject87.bin"/><Relationship Id="rId11" Type="http://schemas.openxmlformats.org/officeDocument/2006/relationships/image" Target="../media/image94.emf"/><Relationship Id="rId5" Type="http://schemas.openxmlformats.org/officeDocument/2006/relationships/image" Target="../media/image91.e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93.emf"/><Relationship Id="rId14" Type="http://schemas.openxmlformats.org/officeDocument/2006/relationships/image" Target="../media/image96.png"/></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99.wmf"/><Relationship Id="rId12" Type="http://schemas.openxmlformats.org/officeDocument/2006/relationships/oleObject" Target="../embeddings/oleObject96.bin"/><Relationship Id="rId2" Type="http://schemas.openxmlformats.org/officeDocument/2006/relationships/oleObject" Target="../embeddings/oleObject91.bin"/><Relationship Id="rId1" Type="http://schemas.openxmlformats.org/officeDocument/2006/relationships/slideLayout" Target="../slideLayouts/slideLayout7.xml"/><Relationship Id="rId6" Type="http://schemas.openxmlformats.org/officeDocument/2006/relationships/oleObject" Target="../embeddings/oleObject93.bin"/><Relationship Id="rId11" Type="http://schemas.openxmlformats.org/officeDocument/2006/relationships/image" Target="../media/image101.wmf"/><Relationship Id="rId5" Type="http://schemas.openxmlformats.org/officeDocument/2006/relationships/image" Target="../media/image98.wmf"/><Relationship Id="rId15" Type="http://schemas.openxmlformats.org/officeDocument/2006/relationships/image" Target="../media/image103.wmf"/><Relationship Id="rId10" Type="http://schemas.openxmlformats.org/officeDocument/2006/relationships/oleObject" Target="../embeddings/oleObject95.bin"/><Relationship Id="rId4" Type="http://schemas.openxmlformats.org/officeDocument/2006/relationships/oleObject" Target="../embeddings/oleObject92.bin"/><Relationship Id="rId9" Type="http://schemas.openxmlformats.org/officeDocument/2006/relationships/image" Target="../media/image100.wmf"/><Relationship Id="rId14" Type="http://schemas.openxmlformats.org/officeDocument/2006/relationships/oleObject" Target="../embeddings/oleObject97.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109.wmf"/><Relationship Id="rId3" Type="http://schemas.openxmlformats.org/officeDocument/2006/relationships/image" Target="../media/image104.wmf"/><Relationship Id="rId7" Type="http://schemas.openxmlformats.org/officeDocument/2006/relationships/image" Target="../media/image106.wmf"/><Relationship Id="rId12" Type="http://schemas.openxmlformats.org/officeDocument/2006/relationships/oleObject" Target="../embeddings/oleObject103.bin"/><Relationship Id="rId17" Type="http://schemas.openxmlformats.org/officeDocument/2006/relationships/image" Target="../media/image111.wmf"/><Relationship Id="rId2" Type="http://schemas.openxmlformats.org/officeDocument/2006/relationships/oleObject" Target="../embeddings/oleObject98.bin"/><Relationship Id="rId16" Type="http://schemas.openxmlformats.org/officeDocument/2006/relationships/oleObject" Target="../embeddings/oleObject105.bin"/><Relationship Id="rId1" Type="http://schemas.openxmlformats.org/officeDocument/2006/relationships/slideLayout" Target="../slideLayouts/slideLayout7.xml"/><Relationship Id="rId6" Type="http://schemas.openxmlformats.org/officeDocument/2006/relationships/oleObject" Target="../embeddings/oleObject100.bin"/><Relationship Id="rId11" Type="http://schemas.openxmlformats.org/officeDocument/2006/relationships/image" Target="../media/image108.wmf"/><Relationship Id="rId5" Type="http://schemas.openxmlformats.org/officeDocument/2006/relationships/image" Target="../media/image105.wmf"/><Relationship Id="rId15" Type="http://schemas.openxmlformats.org/officeDocument/2006/relationships/image" Target="../media/image110.wmf"/><Relationship Id="rId10" Type="http://schemas.openxmlformats.org/officeDocument/2006/relationships/oleObject" Target="../embeddings/oleObject102.bin"/><Relationship Id="rId4" Type="http://schemas.openxmlformats.org/officeDocument/2006/relationships/oleObject" Target="../embeddings/oleObject99.bin"/><Relationship Id="rId9" Type="http://schemas.openxmlformats.org/officeDocument/2006/relationships/image" Target="../media/image107.wmf"/><Relationship Id="rId14" Type="http://schemas.openxmlformats.org/officeDocument/2006/relationships/oleObject" Target="../embeddings/oleObject104.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image" Target="../media/image112.wmf"/><Relationship Id="rId7" Type="http://schemas.openxmlformats.org/officeDocument/2006/relationships/image" Target="../media/image114.wmf"/><Relationship Id="rId2" Type="http://schemas.openxmlformats.org/officeDocument/2006/relationships/oleObject" Target="../embeddings/oleObject106.bin"/><Relationship Id="rId1" Type="http://schemas.openxmlformats.org/officeDocument/2006/relationships/slideLayout" Target="../slideLayouts/slideLayout7.xml"/><Relationship Id="rId6" Type="http://schemas.openxmlformats.org/officeDocument/2006/relationships/oleObject" Target="../embeddings/oleObject108.bin"/><Relationship Id="rId5" Type="http://schemas.openxmlformats.org/officeDocument/2006/relationships/image" Target="../media/image113.wmf"/><Relationship Id="rId4" Type="http://schemas.openxmlformats.org/officeDocument/2006/relationships/oleObject" Target="../embeddings/oleObject107.bin"/><Relationship Id="rId9" Type="http://schemas.openxmlformats.org/officeDocument/2006/relationships/image" Target="../media/image115.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image" Target="../media/image116.emf"/><Relationship Id="rId7" Type="http://schemas.openxmlformats.org/officeDocument/2006/relationships/image" Target="../media/image118.emf"/><Relationship Id="rId2" Type="http://schemas.openxmlformats.org/officeDocument/2006/relationships/oleObject" Target="../embeddings/oleObject110.bin"/><Relationship Id="rId1" Type="http://schemas.openxmlformats.org/officeDocument/2006/relationships/slideLayout" Target="../slideLayouts/slideLayout7.xml"/><Relationship Id="rId6" Type="http://schemas.openxmlformats.org/officeDocument/2006/relationships/oleObject" Target="../embeddings/oleObject112.bin"/><Relationship Id="rId5" Type="http://schemas.openxmlformats.org/officeDocument/2006/relationships/image" Target="../media/image117.emf"/><Relationship Id="rId4" Type="http://schemas.openxmlformats.org/officeDocument/2006/relationships/oleObject" Target="../embeddings/oleObject111.bin"/><Relationship Id="rId9" Type="http://schemas.openxmlformats.org/officeDocument/2006/relationships/image" Target="../media/image119.e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image" Target="../media/image120.wmf"/><Relationship Id="rId7" Type="http://schemas.openxmlformats.org/officeDocument/2006/relationships/image" Target="../media/image122.wmf"/><Relationship Id="rId2" Type="http://schemas.openxmlformats.org/officeDocument/2006/relationships/oleObject" Target="../embeddings/oleObject114.bin"/><Relationship Id="rId1" Type="http://schemas.openxmlformats.org/officeDocument/2006/relationships/slideLayout" Target="../slideLayouts/slideLayout7.xml"/><Relationship Id="rId6" Type="http://schemas.openxmlformats.org/officeDocument/2006/relationships/oleObject" Target="../embeddings/oleObject116.bin"/><Relationship Id="rId5" Type="http://schemas.openxmlformats.org/officeDocument/2006/relationships/image" Target="../media/image121.wmf"/><Relationship Id="rId4" Type="http://schemas.openxmlformats.org/officeDocument/2006/relationships/oleObject" Target="../embeddings/oleObject115.bin"/><Relationship Id="rId9" Type="http://schemas.openxmlformats.org/officeDocument/2006/relationships/image" Target="../media/image123.emf"/></Relationships>
</file>

<file path=ppt/slides/_rels/slide69.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oleObject" Target="../embeddings/oleObject118.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oleObject" Target="../embeddings/oleObject119.bin"/><Relationship Id="rId1" Type="http://schemas.openxmlformats.org/officeDocument/2006/relationships/slideLayout" Target="../slideLayouts/slideLayout7.xml"/><Relationship Id="rId5" Type="http://schemas.openxmlformats.org/officeDocument/2006/relationships/image" Target="../media/image126.wmf"/><Relationship Id="rId4" Type="http://schemas.openxmlformats.org/officeDocument/2006/relationships/oleObject" Target="../embeddings/oleObject120.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image" Target="../media/image127.wmf"/><Relationship Id="rId7" Type="http://schemas.openxmlformats.org/officeDocument/2006/relationships/image" Target="../media/image129.wmf"/><Relationship Id="rId2" Type="http://schemas.openxmlformats.org/officeDocument/2006/relationships/oleObject" Target="../embeddings/oleObject121.bin"/><Relationship Id="rId1" Type="http://schemas.openxmlformats.org/officeDocument/2006/relationships/slideLayout" Target="../slideLayouts/slideLayout7.xml"/><Relationship Id="rId6" Type="http://schemas.openxmlformats.org/officeDocument/2006/relationships/oleObject" Target="../embeddings/oleObject123.bin"/><Relationship Id="rId5" Type="http://schemas.openxmlformats.org/officeDocument/2006/relationships/image" Target="../media/image128.wmf"/><Relationship Id="rId4" Type="http://schemas.openxmlformats.org/officeDocument/2006/relationships/oleObject" Target="../embeddings/oleObject122.bin"/><Relationship Id="rId9" Type="http://schemas.openxmlformats.org/officeDocument/2006/relationships/image" Target="../media/image130.wmf"/></Relationships>
</file>

<file path=ppt/slides/_rels/slide72.x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3.wmf"/><Relationship Id="rId2" Type="http://schemas.openxmlformats.org/officeDocument/2006/relationships/oleObject" Target="../embeddings/oleObject125.bin"/><Relationship Id="rId1" Type="http://schemas.openxmlformats.org/officeDocument/2006/relationships/slideLayout" Target="../slideLayouts/slideLayout7.xml"/><Relationship Id="rId6" Type="http://schemas.openxmlformats.org/officeDocument/2006/relationships/oleObject" Target="../embeddings/oleObject127.bin"/><Relationship Id="rId5" Type="http://schemas.openxmlformats.org/officeDocument/2006/relationships/image" Target="../media/image132.wmf"/><Relationship Id="rId4" Type="http://schemas.openxmlformats.org/officeDocument/2006/relationships/oleObject" Target="../embeddings/oleObject126.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31.bin"/><Relationship Id="rId13" Type="http://schemas.openxmlformats.org/officeDocument/2006/relationships/image" Target="../media/image139.wmf"/><Relationship Id="rId18" Type="http://schemas.openxmlformats.org/officeDocument/2006/relationships/oleObject" Target="../embeddings/oleObject136.bin"/><Relationship Id="rId26" Type="http://schemas.openxmlformats.org/officeDocument/2006/relationships/oleObject" Target="../embeddings/oleObject140.bin"/><Relationship Id="rId3" Type="http://schemas.openxmlformats.org/officeDocument/2006/relationships/image" Target="../media/image134.wmf"/><Relationship Id="rId21" Type="http://schemas.openxmlformats.org/officeDocument/2006/relationships/image" Target="../media/image143.wmf"/><Relationship Id="rId7" Type="http://schemas.openxmlformats.org/officeDocument/2006/relationships/image" Target="../media/image136.wmf"/><Relationship Id="rId12" Type="http://schemas.openxmlformats.org/officeDocument/2006/relationships/oleObject" Target="../embeddings/oleObject133.bin"/><Relationship Id="rId17" Type="http://schemas.openxmlformats.org/officeDocument/2006/relationships/image" Target="../media/image141.wmf"/><Relationship Id="rId25" Type="http://schemas.openxmlformats.org/officeDocument/2006/relationships/image" Target="../media/image145.wmf"/><Relationship Id="rId2" Type="http://schemas.openxmlformats.org/officeDocument/2006/relationships/oleObject" Target="../embeddings/oleObject128.bin"/><Relationship Id="rId16" Type="http://schemas.openxmlformats.org/officeDocument/2006/relationships/oleObject" Target="../embeddings/oleObject135.bin"/><Relationship Id="rId20" Type="http://schemas.openxmlformats.org/officeDocument/2006/relationships/oleObject" Target="../embeddings/oleObject137.bin"/><Relationship Id="rId29" Type="http://schemas.openxmlformats.org/officeDocument/2006/relationships/image" Target="../media/image147.wmf"/><Relationship Id="rId1" Type="http://schemas.openxmlformats.org/officeDocument/2006/relationships/slideLayout" Target="../slideLayouts/slideLayout7.xml"/><Relationship Id="rId6" Type="http://schemas.openxmlformats.org/officeDocument/2006/relationships/oleObject" Target="../embeddings/oleObject130.bin"/><Relationship Id="rId11" Type="http://schemas.openxmlformats.org/officeDocument/2006/relationships/image" Target="../media/image138.wmf"/><Relationship Id="rId24" Type="http://schemas.openxmlformats.org/officeDocument/2006/relationships/oleObject" Target="../embeddings/oleObject139.bin"/><Relationship Id="rId5" Type="http://schemas.openxmlformats.org/officeDocument/2006/relationships/image" Target="../media/image135.wmf"/><Relationship Id="rId15" Type="http://schemas.openxmlformats.org/officeDocument/2006/relationships/image" Target="../media/image140.wmf"/><Relationship Id="rId23" Type="http://schemas.openxmlformats.org/officeDocument/2006/relationships/image" Target="../media/image144.wmf"/><Relationship Id="rId28" Type="http://schemas.openxmlformats.org/officeDocument/2006/relationships/oleObject" Target="../embeddings/oleObject141.bin"/><Relationship Id="rId10" Type="http://schemas.openxmlformats.org/officeDocument/2006/relationships/oleObject" Target="../embeddings/oleObject132.bin"/><Relationship Id="rId19" Type="http://schemas.openxmlformats.org/officeDocument/2006/relationships/image" Target="../media/image142.wmf"/><Relationship Id="rId4" Type="http://schemas.openxmlformats.org/officeDocument/2006/relationships/oleObject" Target="../embeddings/oleObject129.bin"/><Relationship Id="rId9" Type="http://schemas.openxmlformats.org/officeDocument/2006/relationships/image" Target="../media/image137.wmf"/><Relationship Id="rId14" Type="http://schemas.openxmlformats.org/officeDocument/2006/relationships/oleObject" Target="../embeddings/oleObject134.bin"/><Relationship Id="rId22" Type="http://schemas.openxmlformats.org/officeDocument/2006/relationships/oleObject" Target="../embeddings/oleObject138.bin"/><Relationship Id="rId27" Type="http://schemas.openxmlformats.org/officeDocument/2006/relationships/image" Target="../media/image146.wmf"/></Relationships>
</file>

<file path=ppt/slides/_rels/slide74.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oleObject" Target="../embeddings/oleObject142.bin"/><Relationship Id="rId1" Type="http://schemas.openxmlformats.org/officeDocument/2006/relationships/slideLayout" Target="../slideLayouts/slideLayout7.xml"/><Relationship Id="rId5" Type="http://schemas.openxmlformats.org/officeDocument/2006/relationships/image" Target="../media/image149.wmf"/><Relationship Id="rId4" Type="http://schemas.openxmlformats.org/officeDocument/2006/relationships/oleObject" Target="../embeddings/oleObject143.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image" Target="../media/image155.wmf"/><Relationship Id="rId3" Type="http://schemas.openxmlformats.org/officeDocument/2006/relationships/image" Target="../media/image150.wmf"/><Relationship Id="rId7" Type="http://schemas.openxmlformats.org/officeDocument/2006/relationships/image" Target="../media/image152.wmf"/><Relationship Id="rId12" Type="http://schemas.openxmlformats.org/officeDocument/2006/relationships/oleObject" Target="../embeddings/oleObject149.bin"/><Relationship Id="rId2" Type="http://schemas.openxmlformats.org/officeDocument/2006/relationships/oleObject" Target="../embeddings/oleObject144.bin"/><Relationship Id="rId1" Type="http://schemas.openxmlformats.org/officeDocument/2006/relationships/slideLayout" Target="../slideLayouts/slideLayout7.xml"/><Relationship Id="rId6" Type="http://schemas.openxmlformats.org/officeDocument/2006/relationships/oleObject" Target="../embeddings/oleObject146.bin"/><Relationship Id="rId11" Type="http://schemas.openxmlformats.org/officeDocument/2006/relationships/image" Target="../media/image154.wmf"/><Relationship Id="rId5" Type="http://schemas.openxmlformats.org/officeDocument/2006/relationships/image" Target="../media/image151.wmf"/><Relationship Id="rId10" Type="http://schemas.openxmlformats.org/officeDocument/2006/relationships/oleObject" Target="../embeddings/oleObject148.bin"/><Relationship Id="rId4" Type="http://schemas.openxmlformats.org/officeDocument/2006/relationships/oleObject" Target="../embeddings/oleObject145.bin"/><Relationship Id="rId9" Type="http://schemas.openxmlformats.org/officeDocument/2006/relationships/image" Target="../media/image153.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161.wmf"/><Relationship Id="rId3" Type="http://schemas.openxmlformats.org/officeDocument/2006/relationships/image" Target="../media/image156.wmf"/><Relationship Id="rId7" Type="http://schemas.openxmlformats.org/officeDocument/2006/relationships/image" Target="../media/image158.wmf"/><Relationship Id="rId12" Type="http://schemas.openxmlformats.org/officeDocument/2006/relationships/oleObject" Target="../embeddings/oleObject155.bin"/><Relationship Id="rId2" Type="http://schemas.openxmlformats.org/officeDocument/2006/relationships/oleObject" Target="../embeddings/oleObject150.bin"/><Relationship Id="rId1" Type="http://schemas.openxmlformats.org/officeDocument/2006/relationships/slideLayout" Target="../slideLayouts/slideLayout7.xml"/><Relationship Id="rId6" Type="http://schemas.openxmlformats.org/officeDocument/2006/relationships/oleObject" Target="../embeddings/oleObject152.bin"/><Relationship Id="rId11" Type="http://schemas.openxmlformats.org/officeDocument/2006/relationships/image" Target="../media/image160.wmf"/><Relationship Id="rId5" Type="http://schemas.openxmlformats.org/officeDocument/2006/relationships/image" Target="../media/image157.wmf"/><Relationship Id="rId15" Type="http://schemas.openxmlformats.org/officeDocument/2006/relationships/image" Target="../media/image162.wmf"/><Relationship Id="rId10" Type="http://schemas.openxmlformats.org/officeDocument/2006/relationships/oleObject" Target="../embeddings/oleObject154.bin"/><Relationship Id="rId4" Type="http://schemas.openxmlformats.org/officeDocument/2006/relationships/oleObject" Target="../embeddings/oleObject151.bin"/><Relationship Id="rId9" Type="http://schemas.openxmlformats.org/officeDocument/2006/relationships/image" Target="../media/image159.wmf"/><Relationship Id="rId14" Type="http://schemas.openxmlformats.org/officeDocument/2006/relationships/oleObject" Target="../embeddings/oleObject156.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60.bin"/><Relationship Id="rId13" Type="http://schemas.openxmlformats.org/officeDocument/2006/relationships/image" Target="../media/image168.wmf"/><Relationship Id="rId3" Type="http://schemas.openxmlformats.org/officeDocument/2006/relationships/image" Target="../media/image163.wmf"/><Relationship Id="rId7" Type="http://schemas.openxmlformats.org/officeDocument/2006/relationships/image" Target="../media/image165.wmf"/><Relationship Id="rId12" Type="http://schemas.openxmlformats.org/officeDocument/2006/relationships/oleObject" Target="../embeddings/oleObject162.bin"/><Relationship Id="rId2" Type="http://schemas.openxmlformats.org/officeDocument/2006/relationships/oleObject" Target="../embeddings/oleObject157.bin"/><Relationship Id="rId1" Type="http://schemas.openxmlformats.org/officeDocument/2006/relationships/slideLayout" Target="../slideLayouts/slideLayout7.xml"/><Relationship Id="rId6" Type="http://schemas.openxmlformats.org/officeDocument/2006/relationships/oleObject" Target="../embeddings/oleObject159.bin"/><Relationship Id="rId11" Type="http://schemas.openxmlformats.org/officeDocument/2006/relationships/image" Target="../media/image167.wmf"/><Relationship Id="rId5" Type="http://schemas.openxmlformats.org/officeDocument/2006/relationships/image" Target="../media/image164.wmf"/><Relationship Id="rId15" Type="http://schemas.openxmlformats.org/officeDocument/2006/relationships/image" Target="../media/image169.emf"/><Relationship Id="rId10" Type="http://schemas.openxmlformats.org/officeDocument/2006/relationships/oleObject" Target="../embeddings/oleObject161.bin"/><Relationship Id="rId4" Type="http://schemas.openxmlformats.org/officeDocument/2006/relationships/oleObject" Target="../embeddings/oleObject158.bin"/><Relationship Id="rId9" Type="http://schemas.openxmlformats.org/officeDocument/2006/relationships/image" Target="../media/image166.wmf"/><Relationship Id="rId14" Type="http://schemas.openxmlformats.org/officeDocument/2006/relationships/oleObject" Target="../embeddings/oleObject163.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67.bin"/><Relationship Id="rId13" Type="http://schemas.openxmlformats.org/officeDocument/2006/relationships/image" Target="../media/image174.wmf"/><Relationship Id="rId18" Type="http://schemas.openxmlformats.org/officeDocument/2006/relationships/oleObject" Target="../embeddings/oleObject172.bin"/><Relationship Id="rId26" Type="http://schemas.openxmlformats.org/officeDocument/2006/relationships/oleObject" Target="../embeddings/oleObject176.bin"/><Relationship Id="rId3" Type="http://schemas.openxmlformats.org/officeDocument/2006/relationships/image" Target="../media/image170.wmf"/><Relationship Id="rId21" Type="http://schemas.openxmlformats.org/officeDocument/2006/relationships/image" Target="../media/image178.wmf"/><Relationship Id="rId7" Type="http://schemas.openxmlformats.org/officeDocument/2006/relationships/image" Target="../media/image171.wmf"/><Relationship Id="rId12" Type="http://schemas.openxmlformats.org/officeDocument/2006/relationships/oleObject" Target="../embeddings/oleObject169.bin"/><Relationship Id="rId17" Type="http://schemas.openxmlformats.org/officeDocument/2006/relationships/image" Target="../media/image176.wmf"/><Relationship Id="rId25" Type="http://schemas.openxmlformats.org/officeDocument/2006/relationships/image" Target="../media/image180.wmf"/><Relationship Id="rId2" Type="http://schemas.openxmlformats.org/officeDocument/2006/relationships/oleObject" Target="../embeddings/oleObject164.bin"/><Relationship Id="rId16" Type="http://schemas.openxmlformats.org/officeDocument/2006/relationships/oleObject" Target="../embeddings/oleObject171.bin"/><Relationship Id="rId20" Type="http://schemas.openxmlformats.org/officeDocument/2006/relationships/oleObject" Target="../embeddings/oleObject173.bin"/><Relationship Id="rId29" Type="http://schemas.openxmlformats.org/officeDocument/2006/relationships/image" Target="../media/image182.wmf"/><Relationship Id="rId1" Type="http://schemas.openxmlformats.org/officeDocument/2006/relationships/slideLayout" Target="../slideLayouts/slideLayout7.xml"/><Relationship Id="rId6" Type="http://schemas.openxmlformats.org/officeDocument/2006/relationships/oleObject" Target="../embeddings/oleObject166.bin"/><Relationship Id="rId11" Type="http://schemas.openxmlformats.org/officeDocument/2006/relationships/image" Target="../media/image173.wmf"/><Relationship Id="rId24" Type="http://schemas.openxmlformats.org/officeDocument/2006/relationships/oleObject" Target="../embeddings/oleObject175.bin"/><Relationship Id="rId5" Type="http://schemas.openxmlformats.org/officeDocument/2006/relationships/image" Target="../media/image135.wmf"/><Relationship Id="rId15" Type="http://schemas.openxmlformats.org/officeDocument/2006/relationships/image" Target="../media/image175.wmf"/><Relationship Id="rId23" Type="http://schemas.openxmlformats.org/officeDocument/2006/relationships/image" Target="../media/image179.wmf"/><Relationship Id="rId28" Type="http://schemas.openxmlformats.org/officeDocument/2006/relationships/oleObject" Target="../embeddings/oleObject177.bin"/><Relationship Id="rId10" Type="http://schemas.openxmlformats.org/officeDocument/2006/relationships/oleObject" Target="../embeddings/oleObject168.bin"/><Relationship Id="rId19" Type="http://schemas.openxmlformats.org/officeDocument/2006/relationships/image" Target="../media/image177.wmf"/><Relationship Id="rId4" Type="http://schemas.openxmlformats.org/officeDocument/2006/relationships/oleObject" Target="../embeddings/oleObject165.bin"/><Relationship Id="rId9" Type="http://schemas.openxmlformats.org/officeDocument/2006/relationships/image" Target="../media/image172.wmf"/><Relationship Id="rId14" Type="http://schemas.openxmlformats.org/officeDocument/2006/relationships/oleObject" Target="../embeddings/oleObject170.bin"/><Relationship Id="rId22" Type="http://schemas.openxmlformats.org/officeDocument/2006/relationships/oleObject" Target="../embeddings/oleObject174.bin"/><Relationship Id="rId27" Type="http://schemas.openxmlformats.org/officeDocument/2006/relationships/image" Target="../media/image181.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81.bin"/><Relationship Id="rId3" Type="http://schemas.openxmlformats.org/officeDocument/2006/relationships/image" Target="../media/image183.wmf"/><Relationship Id="rId7" Type="http://schemas.openxmlformats.org/officeDocument/2006/relationships/image" Target="../media/image185.wmf"/><Relationship Id="rId2" Type="http://schemas.openxmlformats.org/officeDocument/2006/relationships/oleObject" Target="../embeddings/oleObject178.bin"/><Relationship Id="rId1" Type="http://schemas.openxmlformats.org/officeDocument/2006/relationships/slideLayout" Target="../slideLayouts/slideLayout7.xml"/><Relationship Id="rId6" Type="http://schemas.openxmlformats.org/officeDocument/2006/relationships/oleObject" Target="../embeddings/oleObject180.bin"/><Relationship Id="rId11" Type="http://schemas.openxmlformats.org/officeDocument/2006/relationships/image" Target="../media/image187.wmf"/><Relationship Id="rId5" Type="http://schemas.openxmlformats.org/officeDocument/2006/relationships/image" Target="../media/image184.wmf"/><Relationship Id="rId10" Type="http://schemas.openxmlformats.org/officeDocument/2006/relationships/oleObject" Target="../embeddings/oleObject182.bin"/><Relationship Id="rId4" Type="http://schemas.openxmlformats.org/officeDocument/2006/relationships/oleObject" Target="../embeddings/oleObject179.bin"/><Relationship Id="rId9" Type="http://schemas.openxmlformats.org/officeDocument/2006/relationships/image" Target="../media/image18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86.bin"/><Relationship Id="rId3" Type="http://schemas.openxmlformats.org/officeDocument/2006/relationships/image" Target="../media/image188.wmf"/><Relationship Id="rId7" Type="http://schemas.openxmlformats.org/officeDocument/2006/relationships/image" Target="../media/image190.wmf"/><Relationship Id="rId2" Type="http://schemas.openxmlformats.org/officeDocument/2006/relationships/oleObject" Target="../embeddings/oleObject183.bin"/><Relationship Id="rId1" Type="http://schemas.openxmlformats.org/officeDocument/2006/relationships/slideLayout" Target="../slideLayouts/slideLayout7.xml"/><Relationship Id="rId6" Type="http://schemas.openxmlformats.org/officeDocument/2006/relationships/oleObject" Target="../embeddings/oleObject185.bin"/><Relationship Id="rId11" Type="http://schemas.openxmlformats.org/officeDocument/2006/relationships/image" Target="../media/image192.wmf"/><Relationship Id="rId5" Type="http://schemas.openxmlformats.org/officeDocument/2006/relationships/image" Target="../media/image189.wmf"/><Relationship Id="rId10" Type="http://schemas.openxmlformats.org/officeDocument/2006/relationships/oleObject" Target="../embeddings/oleObject187.bin"/><Relationship Id="rId4" Type="http://schemas.openxmlformats.org/officeDocument/2006/relationships/oleObject" Target="../embeddings/oleObject184.bin"/><Relationship Id="rId9" Type="http://schemas.openxmlformats.org/officeDocument/2006/relationships/image" Target="../media/image191.wmf"/></Relationships>
</file>

<file path=ppt/slides/_rels/slide81.xml.rels><?xml version="1.0" encoding="UTF-8" standalone="yes"?>
<Relationships xmlns="http://schemas.openxmlformats.org/package/2006/relationships"><Relationship Id="rId3" Type="http://schemas.openxmlformats.org/officeDocument/2006/relationships/image" Target="../media/image193.wmf"/><Relationship Id="rId7" Type="http://schemas.openxmlformats.org/officeDocument/2006/relationships/image" Target="../media/image195.wmf"/><Relationship Id="rId2" Type="http://schemas.openxmlformats.org/officeDocument/2006/relationships/oleObject" Target="../embeddings/oleObject188.bin"/><Relationship Id="rId1" Type="http://schemas.openxmlformats.org/officeDocument/2006/relationships/slideLayout" Target="../slideLayouts/slideLayout7.xml"/><Relationship Id="rId6" Type="http://schemas.openxmlformats.org/officeDocument/2006/relationships/oleObject" Target="../embeddings/oleObject190.bin"/><Relationship Id="rId5" Type="http://schemas.openxmlformats.org/officeDocument/2006/relationships/image" Target="../media/image194.wmf"/><Relationship Id="rId4" Type="http://schemas.openxmlformats.org/officeDocument/2006/relationships/oleObject" Target="../embeddings/oleObject189.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94.bin"/><Relationship Id="rId3" Type="http://schemas.openxmlformats.org/officeDocument/2006/relationships/image" Target="../media/image196.wmf"/><Relationship Id="rId7" Type="http://schemas.openxmlformats.org/officeDocument/2006/relationships/image" Target="../media/image198.wmf"/><Relationship Id="rId2" Type="http://schemas.openxmlformats.org/officeDocument/2006/relationships/oleObject" Target="../embeddings/oleObject191.bin"/><Relationship Id="rId1" Type="http://schemas.openxmlformats.org/officeDocument/2006/relationships/slideLayout" Target="../slideLayouts/slideLayout7.xml"/><Relationship Id="rId6" Type="http://schemas.openxmlformats.org/officeDocument/2006/relationships/oleObject" Target="../embeddings/oleObject193.bin"/><Relationship Id="rId5" Type="http://schemas.openxmlformats.org/officeDocument/2006/relationships/image" Target="../media/image197.wmf"/><Relationship Id="rId4" Type="http://schemas.openxmlformats.org/officeDocument/2006/relationships/oleObject" Target="../embeddings/oleObject192.bin"/><Relationship Id="rId9" Type="http://schemas.openxmlformats.org/officeDocument/2006/relationships/image" Target="../media/image199.wmf"/></Relationships>
</file>

<file path=ppt/slides/_rels/slide83.x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oleObject" Target="../embeddings/oleObject195.bin"/><Relationship Id="rId1" Type="http://schemas.openxmlformats.org/officeDocument/2006/relationships/slideLayout" Target="../slideLayouts/slideLayout7.xml"/><Relationship Id="rId5" Type="http://schemas.openxmlformats.org/officeDocument/2006/relationships/image" Target="../media/image201.wmf"/><Relationship Id="rId4" Type="http://schemas.openxmlformats.org/officeDocument/2006/relationships/oleObject" Target="../embeddings/oleObject196.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200.bin"/><Relationship Id="rId13" Type="http://schemas.openxmlformats.org/officeDocument/2006/relationships/image" Target="../media/image206.wmf"/><Relationship Id="rId18" Type="http://schemas.openxmlformats.org/officeDocument/2006/relationships/oleObject" Target="../embeddings/oleObject205.bin"/><Relationship Id="rId26" Type="http://schemas.openxmlformats.org/officeDocument/2006/relationships/oleObject" Target="../embeddings/oleObject209.bin"/><Relationship Id="rId3" Type="http://schemas.openxmlformats.org/officeDocument/2006/relationships/image" Target="../media/image202.wmf"/><Relationship Id="rId21" Type="http://schemas.openxmlformats.org/officeDocument/2006/relationships/image" Target="../media/image210.wmf"/><Relationship Id="rId34" Type="http://schemas.openxmlformats.org/officeDocument/2006/relationships/oleObject" Target="../embeddings/oleObject215.bin"/><Relationship Id="rId7" Type="http://schemas.openxmlformats.org/officeDocument/2006/relationships/image" Target="../media/image203.wmf"/><Relationship Id="rId12" Type="http://schemas.openxmlformats.org/officeDocument/2006/relationships/oleObject" Target="../embeddings/oleObject202.bin"/><Relationship Id="rId17" Type="http://schemas.openxmlformats.org/officeDocument/2006/relationships/image" Target="../media/image208.wmf"/><Relationship Id="rId25" Type="http://schemas.openxmlformats.org/officeDocument/2006/relationships/image" Target="../media/image212.wmf"/><Relationship Id="rId33" Type="http://schemas.openxmlformats.org/officeDocument/2006/relationships/oleObject" Target="../embeddings/oleObject214.bin"/><Relationship Id="rId38" Type="http://schemas.openxmlformats.org/officeDocument/2006/relationships/oleObject" Target="../embeddings/oleObject218.bin"/><Relationship Id="rId2" Type="http://schemas.openxmlformats.org/officeDocument/2006/relationships/oleObject" Target="../embeddings/oleObject197.bin"/><Relationship Id="rId16" Type="http://schemas.openxmlformats.org/officeDocument/2006/relationships/oleObject" Target="../embeddings/oleObject204.bin"/><Relationship Id="rId20" Type="http://schemas.openxmlformats.org/officeDocument/2006/relationships/oleObject" Target="../embeddings/oleObject206.bin"/><Relationship Id="rId29" Type="http://schemas.openxmlformats.org/officeDocument/2006/relationships/image" Target="../media/image214.wmf"/><Relationship Id="rId1" Type="http://schemas.openxmlformats.org/officeDocument/2006/relationships/slideLayout" Target="../slideLayouts/slideLayout7.xml"/><Relationship Id="rId6" Type="http://schemas.openxmlformats.org/officeDocument/2006/relationships/oleObject" Target="../embeddings/oleObject199.bin"/><Relationship Id="rId11" Type="http://schemas.openxmlformats.org/officeDocument/2006/relationships/image" Target="../media/image205.wmf"/><Relationship Id="rId24" Type="http://schemas.openxmlformats.org/officeDocument/2006/relationships/oleObject" Target="../embeddings/oleObject208.bin"/><Relationship Id="rId32" Type="http://schemas.openxmlformats.org/officeDocument/2006/relationships/oleObject" Target="../embeddings/oleObject213.bin"/><Relationship Id="rId37" Type="http://schemas.openxmlformats.org/officeDocument/2006/relationships/oleObject" Target="../embeddings/oleObject217.bin"/><Relationship Id="rId5" Type="http://schemas.openxmlformats.org/officeDocument/2006/relationships/image" Target="../media/image135.wmf"/><Relationship Id="rId15" Type="http://schemas.openxmlformats.org/officeDocument/2006/relationships/image" Target="../media/image207.wmf"/><Relationship Id="rId23" Type="http://schemas.openxmlformats.org/officeDocument/2006/relationships/image" Target="../media/image211.wmf"/><Relationship Id="rId28" Type="http://schemas.openxmlformats.org/officeDocument/2006/relationships/oleObject" Target="../embeddings/oleObject210.bin"/><Relationship Id="rId36" Type="http://schemas.openxmlformats.org/officeDocument/2006/relationships/oleObject" Target="../embeddings/oleObject216.bin"/><Relationship Id="rId10" Type="http://schemas.openxmlformats.org/officeDocument/2006/relationships/oleObject" Target="../embeddings/oleObject201.bin"/><Relationship Id="rId19" Type="http://schemas.openxmlformats.org/officeDocument/2006/relationships/image" Target="../media/image209.wmf"/><Relationship Id="rId31" Type="http://schemas.openxmlformats.org/officeDocument/2006/relationships/oleObject" Target="../embeddings/oleObject212.bin"/><Relationship Id="rId4" Type="http://schemas.openxmlformats.org/officeDocument/2006/relationships/oleObject" Target="../embeddings/oleObject198.bin"/><Relationship Id="rId9" Type="http://schemas.openxmlformats.org/officeDocument/2006/relationships/image" Target="../media/image204.wmf"/><Relationship Id="rId14" Type="http://schemas.openxmlformats.org/officeDocument/2006/relationships/oleObject" Target="../embeddings/oleObject203.bin"/><Relationship Id="rId22" Type="http://schemas.openxmlformats.org/officeDocument/2006/relationships/oleObject" Target="../embeddings/oleObject207.bin"/><Relationship Id="rId27" Type="http://schemas.openxmlformats.org/officeDocument/2006/relationships/image" Target="../media/image213.wmf"/><Relationship Id="rId30" Type="http://schemas.openxmlformats.org/officeDocument/2006/relationships/oleObject" Target="../embeddings/oleObject211.bin"/><Relationship Id="rId35" Type="http://schemas.openxmlformats.org/officeDocument/2006/relationships/image" Target="../media/image215.wmf"/></Relationships>
</file>

<file path=ppt/slides/_rels/slide85.x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oleObject" Target="../embeddings/oleObject219.bin"/><Relationship Id="rId1" Type="http://schemas.openxmlformats.org/officeDocument/2006/relationships/slideLayout" Target="../slideLayouts/slideLayout7.xml"/><Relationship Id="rId5" Type="http://schemas.openxmlformats.org/officeDocument/2006/relationships/image" Target="../media/image217.wmf"/><Relationship Id="rId4" Type="http://schemas.openxmlformats.org/officeDocument/2006/relationships/oleObject" Target="../embeddings/oleObject220.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24.bin"/><Relationship Id="rId3" Type="http://schemas.openxmlformats.org/officeDocument/2006/relationships/image" Target="../media/image218.wmf"/><Relationship Id="rId7" Type="http://schemas.openxmlformats.org/officeDocument/2006/relationships/image" Target="../media/image220.wmf"/><Relationship Id="rId2" Type="http://schemas.openxmlformats.org/officeDocument/2006/relationships/oleObject" Target="../embeddings/oleObject221.bin"/><Relationship Id="rId1" Type="http://schemas.openxmlformats.org/officeDocument/2006/relationships/slideLayout" Target="../slideLayouts/slideLayout7.xml"/><Relationship Id="rId6" Type="http://schemas.openxmlformats.org/officeDocument/2006/relationships/oleObject" Target="../embeddings/oleObject223.bin"/><Relationship Id="rId11" Type="http://schemas.openxmlformats.org/officeDocument/2006/relationships/image" Target="../media/image222.emf"/><Relationship Id="rId5" Type="http://schemas.openxmlformats.org/officeDocument/2006/relationships/image" Target="../media/image219.wmf"/><Relationship Id="rId10" Type="http://schemas.openxmlformats.org/officeDocument/2006/relationships/oleObject" Target="../embeddings/oleObject225.bin"/><Relationship Id="rId4" Type="http://schemas.openxmlformats.org/officeDocument/2006/relationships/oleObject" Target="../embeddings/oleObject222.bin"/><Relationship Id="rId9" Type="http://schemas.openxmlformats.org/officeDocument/2006/relationships/image" Target="../media/image221.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229.bin"/><Relationship Id="rId13" Type="http://schemas.openxmlformats.org/officeDocument/2006/relationships/image" Target="../media/image228.wmf"/><Relationship Id="rId3" Type="http://schemas.openxmlformats.org/officeDocument/2006/relationships/image" Target="../media/image223.wmf"/><Relationship Id="rId7" Type="http://schemas.openxmlformats.org/officeDocument/2006/relationships/image" Target="../media/image225.emf"/><Relationship Id="rId12" Type="http://schemas.openxmlformats.org/officeDocument/2006/relationships/oleObject" Target="../embeddings/oleObject231.bin"/><Relationship Id="rId2" Type="http://schemas.openxmlformats.org/officeDocument/2006/relationships/oleObject" Target="../embeddings/oleObject226.bin"/><Relationship Id="rId1" Type="http://schemas.openxmlformats.org/officeDocument/2006/relationships/slideLayout" Target="../slideLayouts/slideLayout7.xml"/><Relationship Id="rId6" Type="http://schemas.openxmlformats.org/officeDocument/2006/relationships/oleObject" Target="../embeddings/oleObject228.bin"/><Relationship Id="rId11" Type="http://schemas.openxmlformats.org/officeDocument/2006/relationships/image" Target="../media/image227.wmf"/><Relationship Id="rId5" Type="http://schemas.openxmlformats.org/officeDocument/2006/relationships/image" Target="../media/image224.wmf"/><Relationship Id="rId10" Type="http://schemas.openxmlformats.org/officeDocument/2006/relationships/oleObject" Target="../embeddings/oleObject230.bin"/><Relationship Id="rId4" Type="http://schemas.openxmlformats.org/officeDocument/2006/relationships/oleObject" Target="../embeddings/oleObject227.bin"/><Relationship Id="rId9" Type="http://schemas.openxmlformats.org/officeDocument/2006/relationships/image" Target="../media/image226.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235.bin"/><Relationship Id="rId3" Type="http://schemas.openxmlformats.org/officeDocument/2006/relationships/image" Target="../media/image229.wmf"/><Relationship Id="rId7" Type="http://schemas.openxmlformats.org/officeDocument/2006/relationships/image" Target="../media/image231.wmf"/><Relationship Id="rId2" Type="http://schemas.openxmlformats.org/officeDocument/2006/relationships/oleObject" Target="../embeddings/oleObject232.bin"/><Relationship Id="rId1" Type="http://schemas.openxmlformats.org/officeDocument/2006/relationships/slideLayout" Target="../slideLayouts/slideLayout7.xml"/><Relationship Id="rId6" Type="http://schemas.openxmlformats.org/officeDocument/2006/relationships/oleObject" Target="../embeddings/oleObject234.bin"/><Relationship Id="rId5" Type="http://schemas.openxmlformats.org/officeDocument/2006/relationships/image" Target="../media/image230.wmf"/><Relationship Id="rId4" Type="http://schemas.openxmlformats.org/officeDocument/2006/relationships/oleObject" Target="../embeddings/oleObject233.bin"/><Relationship Id="rId9" Type="http://schemas.openxmlformats.org/officeDocument/2006/relationships/image" Target="../media/image232.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2.wmf"/><Relationship Id="rId18" Type="http://schemas.openxmlformats.org/officeDocument/2006/relationships/oleObject" Target="../embeddings/oleObject10.bin"/><Relationship Id="rId3" Type="http://schemas.openxmlformats.org/officeDocument/2006/relationships/image" Target="../media/image7.wmf"/><Relationship Id="rId7" Type="http://schemas.openxmlformats.org/officeDocument/2006/relationships/image" Target="../media/image9.wmf"/><Relationship Id="rId12" Type="http://schemas.openxmlformats.org/officeDocument/2006/relationships/oleObject" Target="../embeddings/oleObject7.bin"/><Relationship Id="rId17" Type="http://schemas.openxmlformats.org/officeDocument/2006/relationships/image" Target="../media/image14.wmf"/><Relationship Id="rId2" Type="http://schemas.openxmlformats.org/officeDocument/2006/relationships/oleObject" Target="../embeddings/oleObject2.bin"/><Relationship Id="rId16"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oleObject" Target="../embeddings/oleObject4.bin"/><Relationship Id="rId11" Type="http://schemas.openxmlformats.org/officeDocument/2006/relationships/image" Target="../media/image11.wmf"/><Relationship Id="rId5" Type="http://schemas.openxmlformats.org/officeDocument/2006/relationships/image" Target="../media/image8.wmf"/><Relationship Id="rId15" Type="http://schemas.openxmlformats.org/officeDocument/2006/relationships/image" Target="../media/image13.wmf"/><Relationship Id="rId10" Type="http://schemas.openxmlformats.org/officeDocument/2006/relationships/oleObject" Target="../embeddings/oleObject6.bin"/><Relationship Id="rId19" Type="http://schemas.openxmlformats.org/officeDocument/2006/relationships/image" Target="../media/image15.wmf"/><Relationship Id="rId4" Type="http://schemas.openxmlformats.org/officeDocument/2006/relationships/oleObject" Target="../embeddings/oleObject3.bin"/><Relationship Id="rId9" Type="http://schemas.openxmlformats.org/officeDocument/2006/relationships/image" Target="../media/image10.wmf"/><Relationship Id="rId14" Type="http://schemas.openxmlformats.org/officeDocument/2006/relationships/oleObject" Target="../embeddings/oleObject8.bin"/></Relationships>
</file>

<file path=ppt/slides/_rels/slide90.xml.rels><?xml version="1.0" encoding="UTF-8" standalone="yes"?>
<Relationships xmlns="http://schemas.openxmlformats.org/package/2006/relationships"><Relationship Id="rId3" Type="http://schemas.openxmlformats.org/officeDocument/2006/relationships/image" Target="../media/image233.wmf"/><Relationship Id="rId7" Type="http://schemas.openxmlformats.org/officeDocument/2006/relationships/image" Target="../media/image235.wmf"/><Relationship Id="rId2" Type="http://schemas.openxmlformats.org/officeDocument/2006/relationships/oleObject" Target="../embeddings/oleObject236.bin"/><Relationship Id="rId1" Type="http://schemas.openxmlformats.org/officeDocument/2006/relationships/slideLayout" Target="../slideLayouts/slideLayout7.xml"/><Relationship Id="rId6" Type="http://schemas.openxmlformats.org/officeDocument/2006/relationships/oleObject" Target="../embeddings/oleObject238.bin"/><Relationship Id="rId5" Type="http://schemas.openxmlformats.org/officeDocument/2006/relationships/image" Target="../media/image234.wmf"/><Relationship Id="rId4" Type="http://schemas.openxmlformats.org/officeDocument/2006/relationships/oleObject" Target="../embeddings/oleObject237.bin"/></Relationships>
</file>

<file path=ppt/slides/_rels/slide91.xml.rels><?xml version="1.0" encoding="UTF-8" standalone="yes"?>
<Relationships xmlns="http://schemas.openxmlformats.org/package/2006/relationships"><Relationship Id="rId3" Type="http://schemas.openxmlformats.org/officeDocument/2006/relationships/image" Target="../media/image236.wmf"/><Relationship Id="rId7" Type="http://schemas.openxmlformats.org/officeDocument/2006/relationships/image" Target="../media/image238.wmf"/><Relationship Id="rId2" Type="http://schemas.openxmlformats.org/officeDocument/2006/relationships/oleObject" Target="../embeddings/oleObject239.bin"/><Relationship Id="rId1" Type="http://schemas.openxmlformats.org/officeDocument/2006/relationships/slideLayout" Target="../slideLayouts/slideLayout7.xml"/><Relationship Id="rId6" Type="http://schemas.openxmlformats.org/officeDocument/2006/relationships/oleObject" Target="../embeddings/oleObject241.bin"/><Relationship Id="rId5" Type="http://schemas.openxmlformats.org/officeDocument/2006/relationships/image" Target="../media/image237.wmf"/><Relationship Id="rId4" Type="http://schemas.openxmlformats.org/officeDocument/2006/relationships/oleObject" Target="../embeddings/oleObject240.bin"/></Relationships>
</file>

<file path=ppt/slides/_rels/slide92.xml.rels><?xml version="1.0" encoding="UTF-8" standalone="yes"?>
<Relationships xmlns="http://schemas.openxmlformats.org/package/2006/relationships"><Relationship Id="rId3" Type="http://schemas.openxmlformats.org/officeDocument/2006/relationships/image" Target="../media/image239.wmf"/><Relationship Id="rId7" Type="http://schemas.openxmlformats.org/officeDocument/2006/relationships/image" Target="../media/image241.wmf"/><Relationship Id="rId2" Type="http://schemas.openxmlformats.org/officeDocument/2006/relationships/oleObject" Target="../embeddings/oleObject242.bin"/><Relationship Id="rId1" Type="http://schemas.openxmlformats.org/officeDocument/2006/relationships/slideLayout" Target="../slideLayouts/slideLayout7.xml"/><Relationship Id="rId6" Type="http://schemas.openxmlformats.org/officeDocument/2006/relationships/oleObject" Target="../embeddings/oleObject244.bin"/><Relationship Id="rId5" Type="http://schemas.openxmlformats.org/officeDocument/2006/relationships/image" Target="../media/image240.wmf"/><Relationship Id="rId4" Type="http://schemas.openxmlformats.org/officeDocument/2006/relationships/oleObject" Target="../embeddings/oleObject243.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45.bin"/><Relationship Id="rId2" Type="http://schemas.openxmlformats.org/officeDocument/2006/relationships/image" Target="../media/image243.png"/><Relationship Id="rId1" Type="http://schemas.openxmlformats.org/officeDocument/2006/relationships/slideLayout" Target="../slideLayouts/slideLayout7.xml"/><Relationship Id="rId4" Type="http://schemas.openxmlformats.org/officeDocument/2006/relationships/image" Target="../media/image244.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473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500034" y="1819197"/>
            <a:ext cx="7909078" cy="257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figure;</a:t>
            </a:r>
            <a:endParaRPr kumimoji="0" lang="zh-CN" altLang="en-US" sz="2200" kern="0" dirty="0">
              <a:solidFill>
                <a:srgbClr val="000000"/>
              </a:solidFill>
              <a:latin typeface="微软雅黑" pitchFamily="34" charset="-122"/>
              <a:ea typeface="微软雅黑" pitchFamily="34" charset="-122"/>
            </a:endParaRPr>
          </a:p>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VC = T.VC;</a:t>
            </a:r>
          </a:p>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group = </a:t>
            </a:r>
            <a:r>
              <a:rPr kumimoji="0" lang="en-US" altLang="zh-CN" sz="2200" kern="0" dirty="0" err="1">
                <a:solidFill>
                  <a:srgbClr val="000000"/>
                </a:solidFill>
                <a:latin typeface="微软雅黑" pitchFamily="34" charset="-122"/>
                <a:ea typeface="微软雅黑" pitchFamily="34" charset="-122"/>
              </a:rPr>
              <a:t>T.Class</a:t>
            </a:r>
            <a:r>
              <a:rPr kumimoji="0" lang="en-US" altLang="zh-CN" sz="2200" kern="0" dirty="0">
                <a:solidFill>
                  <a:srgbClr val="000000"/>
                </a:solidFill>
                <a:latin typeface="微软雅黑" pitchFamily="34" charset="-122"/>
                <a:ea typeface="微软雅黑" pitchFamily="34" charset="-122"/>
              </a:rPr>
              <a:t>;    </a:t>
            </a:r>
            <a:endParaRPr kumimoji="0" lang="zh-CN" altLang="en-US" sz="2200" kern="0" dirty="0">
              <a:solidFill>
                <a:srgbClr val="000000"/>
              </a:solidFill>
              <a:latin typeface="微软雅黑" pitchFamily="34" charset="-122"/>
              <a:ea typeface="微软雅黑" pitchFamily="34" charset="-122"/>
            </a:endParaRPr>
          </a:p>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boxplot(</a:t>
            </a:r>
            <a:r>
              <a:rPr kumimoji="0" lang="en-US" altLang="zh-CN" sz="2200" kern="0" dirty="0" err="1">
                <a:solidFill>
                  <a:srgbClr val="000000"/>
                </a:solidFill>
                <a:latin typeface="微软雅黑" pitchFamily="34" charset="-122"/>
                <a:ea typeface="微软雅黑" pitchFamily="34" charset="-122"/>
              </a:rPr>
              <a:t>VC,group</a:t>
            </a:r>
            <a:r>
              <a:rPr kumimoji="0" lang="en-US" altLang="zh-CN" sz="2200" kern="0" dirty="0">
                <a:solidFill>
                  <a:srgbClr val="000000"/>
                </a:solidFill>
                <a:latin typeface="微软雅黑" pitchFamily="34" charset="-122"/>
                <a:ea typeface="微软雅黑" pitchFamily="34" charset="-122"/>
              </a:rPr>
              <a:t>)</a:t>
            </a:r>
          </a:p>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a:t>
            </a:r>
            <a:r>
              <a:rPr kumimoji="0" lang="en-US" altLang="zh-CN" sz="2200" kern="0" dirty="0" err="1">
                <a:solidFill>
                  <a:srgbClr val="000000"/>
                </a:solidFill>
                <a:latin typeface="微软雅黑" pitchFamily="34" charset="-122"/>
                <a:ea typeface="微软雅黑" pitchFamily="34" charset="-122"/>
              </a:rPr>
              <a:t>ylabel</a:t>
            </a:r>
            <a:r>
              <a:rPr kumimoji="0" lang="en-US" altLang="zh-CN" sz="2200" kern="0" dirty="0">
                <a:solidFill>
                  <a:srgbClr val="000000"/>
                </a:solidFill>
                <a:latin typeface="微软雅黑" pitchFamily="34" charset="-122"/>
                <a:ea typeface="微软雅黑" pitchFamily="34" charset="-122"/>
              </a:rPr>
              <a:t>('</a:t>
            </a:r>
            <a:r>
              <a:rPr kumimoji="0" lang="zh-CN" altLang="en-US" sz="2200" kern="0" dirty="0">
                <a:solidFill>
                  <a:srgbClr val="000000"/>
                </a:solidFill>
                <a:latin typeface="微软雅黑" pitchFamily="34" charset="-122"/>
                <a:ea typeface="微软雅黑" pitchFamily="34" charset="-122"/>
              </a:rPr>
              <a:t>肺活量</a:t>
            </a:r>
            <a:r>
              <a:rPr kumimoji="0" lang="en-US" altLang="zh-CN" sz="2200" kern="0" dirty="0">
                <a:solidFill>
                  <a:srgbClr val="000000"/>
                </a:solidFill>
                <a:latin typeface="微软雅黑" pitchFamily="34" charset="-122"/>
                <a:ea typeface="微软雅黑" pitchFamily="34" charset="-122"/>
              </a:rPr>
              <a:t>')</a:t>
            </a:r>
          </a:p>
        </p:txBody>
      </p:sp>
      <p:pic>
        <p:nvPicPr>
          <p:cNvPr id="4" name="图片 3">
            <a:extLst>
              <a:ext uri="{FF2B5EF4-FFF2-40B4-BE49-F238E27FC236}">
                <a16:creationId xmlns:a16="http://schemas.microsoft.com/office/drawing/2014/main" id="{5F7953E4-BE24-4109-9671-0AB35138E512}"/>
              </a:ext>
            </a:extLst>
          </p:cNvPr>
          <p:cNvPicPr>
            <a:picLocks noChangeAspect="1"/>
          </p:cNvPicPr>
          <p:nvPr/>
        </p:nvPicPr>
        <p:blipFill>
          <a:blip r:embed="rId2"/>
          <a:stretch>
            <a:fillRect/>
          </a:stretch>
        </p:blipFill>
        <p:spPr>
          <a:xfrm>
            <a:off x="4139230" y="1397967"/>
            <a:ext cx="4560352" cy="3425625"/>
          </a:xfrm>
          <a:prstGeom prst="rect">
            <a:avLst/>
          </a:prstGeom>
        </p:spPr>
      </p:pic>
      <p:sp>
        <p:nvSpPr>
          <p:cNvPr id="6" name="日期占位符 5">
            <a:extLst>
              <a:ext uri="{FF2B5EF4-FFF2-40B4-BE49-F238E27FC236}">
                <a16:creationId xmlns:a16="http://schemas.microsoft.com/office/drawing/2014/main" id="{DC1FD080-55A1-4198-A64A-68A6C3DE818B}"/>
              </a:ext>
            </a:extLst>
          </p:cNvPr>
          <p:cNvSpPr>
            <a:spLocks noGrp="1"/>
          </p:cNvSpPr>
          <p:nvPr>
            <p:ph type="dt" sz="half" idx="2"/>
          </p:nvPr>
        </p:nvSpPr>
        <p:spPr/>
        <p:txBody>
          <a:bodyPr/>
          <a:lstStyle/>
          <a:p>
            <a:pPr>
              <a:defRPr/>
            </a:pPr>
            <a:fld id="{F2D6B9F1-1C49-4460-96C5-026E891E6417}" type="datetime1">
              <a:rPr lang="zh-CN" altLang="en-US" smtClean="0"/>
              <a:t>2022/11/23</a:t>
            </a:fld>
            <a:endParaRPr lang="zh-CN" altLang="en-US"/>
          </a:p>
        </p:txBody>
      </p:sp>
      <p:sp>
        <p:nvSpPr>
          <p:cNvPr id="8" name="Rectangle 13">
            <a:extLst>
              <a:ext uri="{FF2B5EF4-FFF2-40B4-BE49-F238E27FC236}">
                <a16:creationId xmlns:a16="http://schemas.microsoft.com/office/drawing/2014/main" id="{788C70F0-7E26-409A-9EBC-187610672B22}"/>
              </a:ext>
            </a:extLst>
          </p:cNvPr>
          <p:cNvSpPr>
            <a:spLocks noChangeArrowheads="1"/>
          </p:cNvSpPr>
          <p:nvPr/>
        </p:nvSpPr>
        <p:spPr bwMode="auto">
          <a:xfrm>
            <a:off x="428597" y="1254262"/>
            <a:ext cx="69655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箱线图</a:t>
            </a:r>
          </a:p>
        </p:txBody>
      </p:sp>
      <p:sp>
        <p:nvSpPr>
          <p:cNvPr id="9" name="Text Box 9">
            <a:extLst>
              <a:ext uri="{FF2B5EF4-FFF2-40B4-BE49-F238E27FC236}">
                <a16:creationId xmlns:a16="http://schemas.microsoft.com/office/drawing/2014/main" id="{9A256AAF-71CF-41A5-B6E1-496D22D3844A}"/>
              </a:ext>
            </a:extLst>
          </p:cNvPr>
          <p:cNvSpPr txBox="1">
            <a:spLocks noChangeArrowheads="1"/>
          </p:cNvSpPr>
          <p:nvPr/>
        </p:nvSpPr>
        <p:spPr bwMode="auto">
          <a:xfrm>
            <a:off x="285720" y="548680"/>
            <a:ext cx="7963006" cy="52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defRPr/>
            </a:pPr>
            <a:r>
              <a:rPr lang="en-US" altLang="zh-CN" dirty="0">
                <a:solidFill>
                  <a:srgbClr val="FF0000"/>
                </a:solidFill>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1-2】</a:t>
            </a:r>
            <a:r>
              <a:rPr lang="zh-CN" altLang="en-US" dirty="0">
                <a:latin typeface="微软雅黑" pitchFamily="34" charset="-122"/>
                <a:ea typeface="微软雅黑" pitchFamily="34" charset="-122"/>
              </a:rPr>
              <a:t>根据例</a:t>
            </a:r>
            <a:r>
              <a:rPr lang="en-US" altLang="zh-CN" dirty="0">
                <a:latin typeface="微软雅黑" pitchFamily="34" charset="-122"/>
                <a:ea typeface="微软雅黑" pitchFamily="34" charset="-122"/>
              </a:rPr>
              <a:t>1-1</a:t>
            </a:r>
            <a:r>
              <a:rPr lang="zh-CN" altLang="en-US" dirty="0">
                <a:latin typeface="微软雅黑" pitchFamily="34" charset="-122"/>
                <a:ea typeface="微软雅黑" pitchFamily="34" charset="-122"/>
              </a:rPr>
              <a:t>中肺活量数据，绘制箱线图。</a:t>
            </a:r>
          </a:p>
        </p:txBody>
      </p:sp>
      <p:sp>
        <p:nvSpPr>
          <p:cNvPr id="2" name="页脚占位符 1">
            <a:extLst>
              <a:ext uri="{FF2B5EF4-FFF2-40B4-BE49-F238E27FC236}">
                <a16:creationId xmlns:a16="http://schemas.microsoft.com/office/drawing/2014/main" id="{433F1C1A-47A1-4534-A533-871284A9893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192209042"/>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A08600-E023-4C92-8066-FAC473149B46}"/>
              </a:ext>
            </a:extLst>
          </p:cNvPr>
          <p:cNvSpPr>
            <a:spLocks noGrp="1"/>
          </p:cNvSpPr>
          <p:nvPr>
            <p:ph type="dt" sz="half" idx="2"/>
          </p:nvPr>
        </p:nvSpPr>
        <p:spPr/>
        <p:txBody>
          <a:bodyPr/>
          <a:lstStyle/>
          <a:p>
            <a:pPr>
              <a:defRPr/>
            </a:pPr>
            <a:fld id="{36A561F1-6321-4743-8155-11D811C026F2}" type="datetime1">
              <a:rPr lang="zh-CN" altLang="en-US" smtClean="0"/>
              <a:t>2022/11/23</a:t>
            </a:fld>
            <a:endParaRPr lang="zh-CN" altLang="en-US"/>
          </a:p>
        </p:txBody>
      </p:sp>
      <p:sp>
        <p:nvSpPr>
          <p:cNvPr id="4" name="Rectangle 14">
            <a:extLst>
              <a:ext uri="{FF2B5EF4-FFF2-40B4-BE49-F238E27FC236}">
                <a16:creationId xmlns:a16="http://schemas.microsoft.com/office/drawing/2014/main" id="{E69AD229-86BC-4C46-B200-D7B115152689}"/>
              </a:ext>
            </a:extLst>
          </p:cNvPr>
          <p:cNvSpPr>
            <a:spLocks noChangeArrowheads="1"/>
          </p:cNvSpPr>
          <p:nvPr/>
        </p:nvSpPr>
        <p:spPr bwMode="auto">
          <a:xfrm>
            <a:off x="525463" y="539775"/>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多重比较结果：</a:t>
            </a:r>
          </a:p>
        </p:txBody>
      </p:sp>
      <p:graphicFrame>
        <p:nvGraphicFramePr>
          <p:cNvPr id="7" name="表格 6">
            <a:extLst>
              <a:ext uri="{FF2B5EF4-FFF2-40B4-BE49-F238E27FC236}">
                <a16:creationId xmlns:a16="http://schemas.microsoft.com/office/drawing/2014/main" id="{3CF5E50C-15FF-4ED7-A289-A56231A60E70}"/>
              </a:ext>
            </a:extLst>
          </p:cNvPr>
          <p:cNvGraphicFramePr>
            <a:graphicFrameLocks noGrp="1"/>
          </p:cNvGraphicFramePr>
          <p:nvPr>
            <p:extLst>
              <p:ext uri="{D42A27DB-BD31-4B8C-83A1-F6EECF244321}">
                <p14:modId xmlns:p14="http://schemas.microsoft.com/office/powerpoint/2010/main" val="3527886280"/>
              </p:ext>
            </p:extLst>
          </p:nvPr>
        </p:nvGraphicFramePr>
        <p:xfrm>
          <a:off x="660400" y="1124743"/>
          <a:ext cx="7800031" cy="5193488"/>
        </p:xfrm>
        <a:graphic>
          <a:graphicData uri="http://schemas.openxmlformats.org/drawingml/2006/table">
            <a:tbl>
              <a:tblPr/>
              <a:tblGrid>
                <a:gridCol w="1114290">
                  <a:extLst>
                    <a:ext uri="{9D8B030D-6E8A-4147-A177-3AD203B41FA5}">
                      <a16:colId xmlns:a16="http://schemas.microsoft.com/office/drawing/2014/main" val="57464381"/>
                    </a:ext>
                  </a:extLst>
                </a:gridCol>
                <a:gridCol w="1215589">
                  <a:extLst>
                    <a:ext uri="{9D8B030D-6E8A-4147-A177-3AD203B41FA5}">
                      <a16:colId xmlns:a16="http://schemas.microsoft.com/office/drawing/2014/main" val="415236128"/>
                    </a:ext>
                  </a:extLst>
                </a:gridCol>
                <a:gridCol w="1367538">
                  <a:extLst>
                    <a:ext uri="{9D8B030D-6E8A-4147-A177-3AD203B41FA5}">
                      <a16:colId xmlns:a16="http://schemas.microsoft.com/office/drawing/2014/main" val="2463955347"/>
                    </a:ext>
                  </a:extLst>
                </a:gridCol>
                <a:gridCol w="1367538">
                  <a:extLst>
                    <a:ext uri="{9D8B030D-6E8A-4147-A177-3AD203B41FA5}">
                      <a16:colId xmlns:a16="http://schemas.microsoft.com/office/drawing/2014/main" val="1030489170"/>
                    </a:ext>
                  </a:extLst>
                </a:gridCol>
                <a:gridCol w="1367538">
                  <a:extLst>
                    <a:ext uri="{9D8B030D-6E8A-4147-A177-3AD203B41FA5}">
                      <a16:colId xmlns:a16="http://schemas.microsoft.com/office/drawing/2014/main" val="900960898"/>
                    </a:ext>
                  </a:extLst>
                </a:gridCol>
                <a:gridCol w="1367538">
                  <a:extLst>
                    <a:ext uri="{9D8B030D-6E8A-4147-A177-3AD203B41FA5}">
                      <a16:colId xmlns:a16="http://schemas.microsoft.com/office/drawing/2014/main" val="3719621547"/>
                    </a:ext>
                  </a:extLst>
                </a:gridCol>
              </a:tblGrid>
              <a:tr h="324593">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学院</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学院</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置信下限</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组均值差</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置信上限</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r>
                        <a:rPr lang="en-US" sz="2000" b="1" i="0" u="none" strike="noStrike" dirty="0">
                          <a:solidFill>
                            <a:srgbClr val="0000FF"/>
                          </a:solidFill>
                          <a:effectLst/>
                          <a:latin typeface="等线" panose="02010600030101010101" pitchFamily="2" charset="-122"/>
                          <a:ea typeface="等线" panose="02010600030101010101" pitchFamily="2" charset="-122"/>
                        </a:rPr>
                        <a:t>p</a:t>
                      </a:r>
                      <a:r>
                        <a:rPr lang="zh-CN" altLang="en-US" sz="2000" b="1" i="0" u="none" strike="noStrike" dirty="0">
                          <a:solidFill>
                            <a:srgbClr val="0000FF"/>
                          </a:solidFill>
                          <a:effectLst/>
                          <a:latin typeface="等线" panose="02010600030101010101" pitchFamily="2" charset="-122"/>
                          <a:ea typeface="等线" panose="02010600030101010101" pitchFamily="2" charset="-122"/>
                        </a:rPr>
                        <a:t>值</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646049941"/>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机械</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电信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-3.5650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-1.9095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-0.2540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0.012974</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9983079"/>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机械</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化工</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-9.0628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-7.3361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-5.6093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2.07E-08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8334889"/>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机械</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环境</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-2.5980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-0.5460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1.5060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0.974332</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0299328"/>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机械</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经管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1.3255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3.1284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4.9313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1.13E-05</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361195"/>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机械</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计算机</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2.8108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4.6100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6.4092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2.07E-08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6995378"/>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电信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化工</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-7.2430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-5.4266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-3.6101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2.07E-08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801318"/>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电信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环境</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-0.7645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1.3635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3.4915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0.448888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285378"/>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电信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经管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3.1490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5.0380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6.9270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2.07E-08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7375367"/>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电信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计算机</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4.6340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6.5195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8.4049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2.07E-08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904113"/>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化工</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环境</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4.6061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6.7901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8.9740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2.07E-08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2788297"/>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化工</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经管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8.5128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10.4645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12.4163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2.07E-08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4431343"/>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化工</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计算机</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9.9977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11.9460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13.8943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2.07E-08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79907"/>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环境</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经管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1.4299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3.6745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5.9190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4.54E-05</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5304630"/>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环境</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计算机</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2.9144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5.1560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7.3976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2000" b="0" i="0" u="none" strike="noStrike">
                          <a:solidFill>
                            <a:srgbClr val="000000"/>
                          </a:solidFill>
                          <a:effectLst/>
                          <a:latin typeface="等线" panose="02010600030101010101" pitchFamily="2" charset="-122"/>
                          <a:ea typeface="等线" panose="02010600030101010101" pitchFamily="2" charset="-122"/>
                        </a:rPr>
                        <a:t>2.15E-08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5631386"/>
                  </a:ext>
                </a:extLst>
              </a:tr>
              <a:tr h="324593">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经管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计算机</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-0.5346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1.4815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3.4976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0.290248</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5734565"/>
                  </a:ext>
                </a:extLst>
              </a:tr>
            </a:tbl>
          </a:graphicData>
        </a:graphic>
      </p:graphicFrame>
      <p:sp>
        <p:nvSpPr>
          <p:cNvPr id="5" name="页脚占位符 4">
            <a:extLst>
              <a:ext uri="{FF2B5EF4-FFF2-40B4-BE49-F238E27FC236}">
                <a16:creationId xmlns:a16="http://schemas.microsoft.com/office/drawing/2014/main" id="{1F84D28F-BA68-43C0-B6F0-3FCFE206537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7606138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A08600-E023-4C92-8066-FAC473149B46}"/>
              </a:ext>
            </a:extLst>
          </p:cNvPr>
          <p:cNvSpPr>
            <a:spLocks noGrp="1"/>
          </p:cNvSpPr>
          <p:nvPr>
            <p:ph type="dt" sz="half" idx="2"/>
          </p:nvPr>
        </p:nvSpPr>
        <p:spPr/>
        <p:txBody>
          <a:bodyPr/>
          <a:lstStyle/>
          <a:p>
            <a:pPr>
              <a:defRPr/>
            </a:pPr>
            <a:fld id="{518D2F1A-9988-4676-9E7A-4F476CB9CCCA}" type="datetime1">
              <a:rPr lang="zh-CN" altLang="en-US" smtClean="0"/>
              <a:t>2022/11/23</a:t>
            </a:fld>
            <a:endParaRPr lang="zh-CN" altLang="en-US"/>
          </a:p>
        </p:txBody>
      </p:sp>
      <p:sp>
        <p:nvSpPr>
          <p:cNvPr id="4" name="Rectangle 14">
            <a:extLst>
              <a:ext uri="{FF2B5EF4-FFF2-40B4-BE49-F238E27FC236}">
                <a16:creationId xmlns:a16="http://schemas.microsoft.com/office/drawing/2014/main" id="{E69AD229-86BC-4C46-B200-D7B115152689}"/>
              </a:ext>
            </a:extLst>
          </p:cNvPr>
          <p:cNvSpPr>
            <a:spLocks noChangeArrowheads="1"/>
          </p:cNvSpPr>
          <p:nvPr/>
        </p:nvSpPr>
        <p:spPr bwMode="auto">
          <a:xfrm>
            <a:off x="525463" y="539775"/>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多重比较结果：</a:t>
            </a:r>
          </a:p>
        </p:txBody>
      </p:sp>
      <p:graphicFrame>
        <p:nvGraphicFramePr>
          <p:cNvPr id="5" name="表格 4">
            <a:extLst>
              <a:ext uri="{FF2B5EF4-FFF2-40B4-BE49-F238E27FC236}">
                <a16:creationId xmlns:a16="http://schemas.microsoft.com/office/drawing/2014/main" id="{A90E32C8-544F-4470-A331-1AEBD5DC474F}"/>
              </a:ext>
            </a:extLst>
          </p:cNvPr>
          <p:cNvGraphicFramePr>
            <a:graphicFrameLocks noGrp="1"/>
          </p:cNvGraphicFramePr>
          <p:nvPr>
            <p:extLst>
              <p:ext uri="{D42A27DB-BD31-4B8C-83A1-F6EECF244321}">
                <p14:modId xmlns:p14="http://schemas.microsoft.com/office/powerpoint/2010/main" val="282311688"/>
              </p:ext>
            </p:extLst>
          </p:nvPr>
        </p:nvGraphicFramePr>
        <p:xfrm>
          <a:off x="683569" y="1193025"/>
          <a:ext cx="3672407" cy="2200275"/>
        </p:xfrm>
        <a:graphic>
          <a:graphicData uri="http://schemas.openxmlformats.org/drawingml/2006/table">
            <a:tbl>
              <a:tblPr/>
              <a:tblGrid>
                <a:gridCol w="936103">
                  <a:extLst>
                    <a:ext uri="{9D8B030D-6E8A-4147-A177-3AD203B41FA5}">
                      <a16:colId xmlns:a16="http://schemas.microsoft.com/office/drawing/2014/main" val="1631360971"/>
                    </a:ext>
                  </a:extLst>
                </a:gridCol>
                <a:gridCol w="1296144">
                  <a:extLst>
                    <a:ext uri="{9D8B030D-6E8A-4147-A177-3AD203B41FA5}">
                      <a16:colId xmlns:a16="http://schemas.microsoft.com/office/drawing/2014/main" val="50352454"/>
                    </a:ext>
                  </a:extLst>
                </a:gridCol>
                <a:gridCol w="1440160">
                  <a:extLst>
                    <a:ext uri="{9D8B030D-6E8A-4147-A177-3AD203B41FA5}">
                      <a16:colId xmlns:a16="http://schemas.microsoft.com/office/drawing/2014/main" val="1858755650"/>
                    </a:ext>
                  </a:extLst>
                </a:gridCol>
              </a:tblGrid>
              <a:tr h="308606">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学院</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平均成绩</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r>
                        <a:rPr lang="zh-CN" altLang="en-US" sz="2000" b="1" i="0" u="none" strike="noStrike" dirty="0">
                          <a:solidFill>
                            <a:srgbClr val="0000FF"/>
                          </a:solidFill>
                          <a:effectLst/>
                          <a:latin typeface="等线" panose="02010600030101010101" pitchFamily="2" charset="-122"/>
                          <a:ea typeface="等线" panose="02010600030101010101" pitchFamily="2" charset="-122"/>
                        </a:rPr>
                        <a:t>均值标准误</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61996496"/>
                  </a:ext>
                </a:extLst>
              </a:tr>
              <a:tr h="308606">
                <a:tc>
                  <a:txBody>
                    <a:bodyPr/>
                    <a:lstStyle/>
                    <a:p>
                      <a:pPr algn="l" fontAlgn="ctr"/>
                      <a:r>
                        <a:rPr lang="zh-CN" altLang="en-US" sz="2000" b="0" i="0" u="none" strike="noStrike" dirty="0">
                          <a:solidFill>
                            <a:srgbClr val="000000"/>
                          </a:solidFill>
                          <a:effectLst/>
                          <a:latin typeface="等线" panose="02010600030101010101" pitchFamily="2" charset="-122"/>
                          <a:ea typeface="等线" panose="02010600030101010101" pitchFamily="2" charset="-122"/>
                        </a:rPr>
                        <a:t>机械</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72.5608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0.3862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683524"/>
                  </a:ext>
                </a:extLst>
              </a:tr>
              <a:tr h="308606">
                <a:tc>
                  <a:txBody>
                    <a:bodyPr/>
                    <a:lstStyle/>
                    <a:p>
                      <a:pPr algn="l" fontAlgn="ctr"/>
                      <a:r>
                        <a:rPr lang="zh-CN" altLang="en-US" sz="2000" b="0" i="0" u="none" strike="noStrike" dirty="0">
                          <a:solidFill>
                            <a:srgbClr val="000000"/>
                          </a:solidFill>
                          <a:effectLst/>
                          <a:latin typeface="等线" panose="02010600030101010101" pitchFamily="2" charset="-122"/>
                          <a:ea typeface="等线" panose="02010600030101010101" pitchFamily="2" charset="-122"/>
                        </a:rPr>
                        <a:t>电信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74.4703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0.4340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4231352"/>
                  </a:ext>
                </a:extLst>
              </a:tr>
              <a:tr h="308606">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化工</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79.8968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0.4669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051703"/>
                  </a:ext>
                </a:extLst>
              </a:tr>
              <a:tr h="308606">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环境</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73.1068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0.6077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8377946"/>
                  </a:ext>
                </a:extLst>
              </a:tr>
              <a:tr h="308606">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经管</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69.4323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0.5011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028752"/>
                  </a:ext>
                </a:extLst>
              </a:tr>
              <a:tr h="308606">
                <a:tc>
                  <a:txBody>
                    <a:bodyPr/>
                    <a:lstStyle/>
                    <a:p>
                      <a:pPr algn="l" fontAlgn="ctr"/>
                      <a:r>
                        <a:rPr lang="zh-CN" altLang="en-US" sz="2000" b="0" i="0" u="none" strike="noStrike">
                          <a:solidFill>
                            <a:srgbClr val="000000"/>
                          </a:solidFill>
                          <a:effectLst/>
                          <a:latin typeface="等线" panose="02010600030101010101" pitchFamily="2" charset="-122"/>
                          <a:ea typeface="等线" panose="02010600030101010101" pitchFamily="2" charset="-122"/>
                        </a:rPr>
                        <a:t>计算机</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a:solidFill>
                            <a:srgbClr val="000000"/>
                          </a:solidFill>
                          <a:effectLst/>
                          <a:latin typeface="等线" panose="02010600030101010101" pitchFamily="2" charset="-122"/>
                          <a:ea typeface="等线" panose="02010600030101010101" pitchFamily="2" charset="-122"/>
                        </a:rPr>
                        <a:t>67.9508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2000" b="0" i="0" u="none" strike="noStrike" dirty="0">
                          <a:solidFill>
                            <a:srgbClr val="000000"/>
                          </a:solidFill>
                          <a:effectLst/>
                          <a:latin typeface="等线" panose="02010600030101010101" pitchFamily="2" charset="-122"/>
                          <a:ea typeface="等线" panose="02010600030101010101" pitchFamily="2" charset="-122"/>
                        </a:rPr>
                        <a:t>0.4994 </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074169"/>
                  </a:ext>
                </a:extLst>
              </a:tr>
            </a:tbl>
          </a:graphicData>
        </a:graphic>
      </p:graphicFrame>
      <p:pic>
        <p:nvPicPr>
          <p:cNvPr id="102401" name="Picture 1">
            <a:extLst>
              <a:ext uri="{FF2B5EF4-FFF2-40B4-BE49-F238E27FC236}">
                <a16:creationId xmlns:a16="http://schemas.microsoft.com/office/drawing/2014/main" id="{9B4E3F48-018C-443C-A914-BFBC728CF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908720"/>
            <a:ext cx="4496771" cy="336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0">
            <a:extLst>
              <a:ext uri="{FF2B5EF4-FFF2-40B4-BE49-F238E27FC236}">
                <a16:creationId xmlns:a16="http://schemas.microsoft.com/office/drawing/2014/main" id="{195074C0-AD52-4804-A660-0CE433AF2A58}"/>
              </a:ext>
            </a:extLst>
          </p:cNvPr>
          <p:cNvSpPr txBox="1">
            <a:spLocks noChangeArrowheads="1"/>
          </p:cNvSpPr>
          <p:nvPr/>
        </p:nvSpPr>
        <p:spPr bwMode="auto">
          <a:xfrm>
            <a:off x="611560" y="4282294"/>
            <a:ext cx="7848872"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若两组均值差的置信区间不包含</a:t>
            </a:r>
            <a:r>
              <a:rPr kumimoji="0" lang="en-US" altLang="zh-CN"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0</a:t>
            </a: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（或者</a:t>
            </a:r>
            <a:r>
              <a:rPr kumimoji="0" lang="en-US" altLang="zh-CN"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a:t>
            </a: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值 </a:t>
            </a:r>
            <a:r>
              <a:rPr kumimoji="0" lang="en-US" altLang="zh-CN"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&lt; 0.05</a:t>
            </a: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），则在显著性水平</a:t>
            </a:r>
            <a:r>
              <a:rPr kumimoji="0" lang="en-US" altLang="zh-CN"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0.05</a:t>
            </a: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下，作比较的两个组的组均值之间的差异是显著的，否则差异是不显著的，从以上结果可以清楚地看出哪些学院考试成绩之间的差异是显著的。</a:t>
            </a:r>
          </a:p>
        </p:txBody>
      </p:sp>
      <p:sp>
        <p:nvSpPr>
          <p:cNvPr id="6" name="页脚占位符 5">
            <a:extLst>
              <a:ext uri="{FF2B5EF4-FFF2-40B4-BE49-F238E27FC236}">
                <a16:creationId xmlns:a16="http://schemas.microsoft.com/office/drawing/2014/main" id="{505FA631-9075-494B-A7F6-64FECAEB2195}"/>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9734448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80" name="Text Box 12"/>
          <p:cNvSpPr txBox="1">
            <a:spLocks noChangeArrowheads="1"/>
          </p:cNvSpPr>
          <p:nvPr/>
        </p:nvSpPr>
        <p:spPr bwMode="auto">
          <a:xfrm>
            <a:off x="428596" y="1124744"/>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b="1" dirty="0">
                <a:latin typeface="微软雅黑" pitchFamily="34" charset="-122"/>
                <a:ea typeface="微软雅黑" pitchFamily="34" charset="-122"/>
              </a:rPr>
              <a:t>一、一元线性回归</a:t>
            </a:r>
          </a:p>
        </p:txBody>
      </p:sp>
      <p:sp>
        <p:nvSpPr>
          <p:cNvPr id="15" name="Text Box 12"/>
          <p:cNvSpPr txBox="1">
            <a:spLocks noChangeArrowheads="1"/>
          </p:cNvSpPr>
          <p:nvPr/>
        </p:nvSpPr>
        <p:spPr bwMode="auto">
          <a:xfrm>
            <a:off x="428597" y="548680"/>
            <a:ext cx="810384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第六节  回归分析</a:t>
            </a: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D4BA9B39-1361-4F68-9963-2DDE742AB5AD}" type="datetime1">
              <a:rPr lang="zh-CN" altLang="en-US" smtClean="0"/>
              <a:t>2022/11/23</a:t>
            </a:fld>
            <a:endParaRPr lang="zh-CN" altLang="en-US"/>
          </a:p>
        </p:txBody>
      </p:sp>
      <p:sp>
        <p:nvSpPr>
          <p:cNvPr id="29" name="Rectangle 5">
            <a:extLst>
              <a:ext uri="{FF2B5EF4-FFF2-40B4-BE49-F238E27FC236}">
                <a16:creationId xmlns:a16="http://schemas.microsoft.com/office/drawing/2014/main" id="{DAF531AE-A16B-41AA-8523-6FEF93DD4784}"/>
              </a:ext>
            </a:extLst>
          </p:cNvPr>
          <p:cNvSpPr>
            <a:spLocks noChangeArrowheads="1"/>
          </p:cNvSpPr>
          <p:nvPr/>
        </p:nvSpPr>
        <p:spPr bwMode="auto">
          <a:xfrm>
            <a:off x="827088" y="2229262"/>
            <a:ext cx="8066087" cy="113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nSpc>
                <a:spcPct val="150000"/>
              </a:lnSpc>
              <a:spcBef>
                <a:spcPts val="0"/>
              </a:spcBef>
            </a:pPr>
            <a:r>
              <a:rPr lang="zh-CN" altLang="en-US" sz="2400" dirty="0">
                <a:solidFill>
                  <a:srgbClr val="000000"/>
                </a:solidFill>
                <a:ea typeface="微软雅黑" panose="020B0503020204020204" pitchFamily="34" charset="-122"/>
                <a:cs typeface="Times New Roman" panose="02020603050405020304" pitchFamily="18" charset="0"/>
              </a:rPr>
              <a:t>若可控变量</a:t>
            </a:r>
            <a:r>
              <a:rPr lang="en-US" altLang="zh-CN" sz="2400" i="1" dirty="0">
                <a:solidFill>
                  <a:srgbClr val="000000"/>
                </a:solidFill>
                <a:ea typeface="微软雅黑" panose="020B0503020204020204" pitchFamily="34" charset="-122"/>
                <a:cs typeface="Times New Roman" panose="02020603050405020304" pitchFamily="18" charset="0"/>
              </a:rPr>
              <a:t>x</a:t>
            </a:r>
            <a:r>
              <a:rPr lang="zh-CN" altLang="en-US" sz="2400" dirty="0">
                <a:solidFill>
                  <a:srgbClr val="000000"/>
                </a:solidFill>
                <a:ea typeface="微软雅黑" panose="020B0503020204020204" pitchFamily="34" charset="-122"/>
                <a:cs typeface="Times New Roman" panose="02020603050405020304" pitchFamily="18" charset="0"/>
              </a:rPr>
              <a:t>与随机变量</a:t>
            </a:r>
            <a:r>
              <a:rPr lang="zh-CN" altLang="en-US" sz="2400" i="1"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y</a:t>
            </a:r>
            <a:r>
              <a:rPr lang="zh-CN" altLang="en-US" sz="2400" dirty="0">
                <a:solidFill>
                  <a:srgbClr val="000000"/>
                </a:solidFill>
                <a:ea typeface="微软雅黑" panose="020B0503020204020204" pitchFamily="34" charset="-122"/>
                <a:cs typeface="Times New Roman" panose="02020603050405020304" pitchFamily="18" charset="0"/>
              </a:rPr>
              <a:t>之间有线性相关关系，描述变量</a:t>
            </a:r>
            <a:r>
              <a:rPr lang="en-US" altLang="zh-CN" sz="2400" i="1" dirty="0">
                <a:solidFill>
                  <a:srgbClr val="000000"/>
                </a:solidFill>
                <a:ea typeface="微软雅黑" panose="020B0503020204020204" pitchFamily="34" charset="-122"/>
                <a:cs typeface="Times New Roman" panose="02020603050405020304" pitchFamily="18" charset="0"/>
              </a:rPr>
              <a:t> y </a:t>
            </a:r>
            <a:r>
              <a:rPr lang="zh-CN" altLang="en-US" sz="2400" dirty="0">
                <a:solidFill>
                  <a:srgbClr val="000000"/>
                </a:solidFill>
                <a:ea typeface="微软雅黑" panose="020B0503020204020204" pitchFamily="34" charset="-122"/>
                <a:cs typeface="Times New Roman" panose="02020603050405020304" pitchFamily="18" charset="0"/>
              </a:rPr>
              <a:t>与 </a:t>
            </a:r>
            <a:r>
              <a:rPr lang="en-US" altLang="zh-CN" sz="2400" i="1" dirty="0">
                <a:solidFill>
                  <a:srgbClr val="000000"/>
                </a:solidFill>
                <a:ea typeface="微软雅黑" panose="020B0503020204020204" pitchFamily="34" charset="-122"/>
                <a:cs typeface="Times New Roman" panose="02020603050405020304" pitchFamily="18" charset="0"/>
              </a:rPr>
              <a:t>x </a:t>
            </a:r>
            <a:r>
              <a:rPr lang="zh-CN" altLang="en-US" sz="2400" dirty="0">
                <a:solidFill>
                  <a:srgbClr val="000000"/>
                </a:solidFill>
                <a:ea typeface="微软雅黑" panose="020B0503020204020204" pitchFamily="34" charset="-122"/>
                <a:cs typeface="Times New Roman" panose="02020603050405020304" pitchFamily="18" charset="0"/>
              </a:rPr>
              <a:t>的线性相关关系的</a:t>
            </a:r>
            <a:r>
              <a:rPr lang="zh-CN" altLang="en-US" sz="2400" dirty="0">
                <a:solidFill>
                  <a:srgbClr val="0000FF"/>
                </a:solidFill>
                <a:ea typeface="微软雅黑" panose="020B0503020204020204" pitchFamily="34" charset="-122"/>
                <a:cs typeface="Times New Roman" panose="02020603050405020304" pitchFamily="18" charset="0"/>
              </a:rPr>
              <a:t>一元线性回归模型</a:t>
            </a:r>
            <a:r>
              <a:rPr lang="zh-CN" altLang="en-US" sz="2400" dirty="0">
                <a:solidFill>
                  <a:srgbClr val="000000"/>
                </a:solidFill>
                <a:ea typeface="微软雅黑" panose="020B0503020204020204" pitchFamily="34" charset="-122"/>
                <a:cs typeface="Times New Roman" panose="02020603050405020304" pitchFamily="18" charset="0"/>
              </a:rPr>
              <a:t>为</a:t>
            </a:r>
          </a:p>
        </p:txBody>
      </p:sp>
      <p:graphicFrame>
        <p:nvGraphicFramePr>
          <p:cNvPr id="30" name="Object 3">
            <a:extLst>
              <a:ext uri="{FF2B5EF4-FFF2-40B4-BE49-F238E27FC236}">
                <a16:creationId xmlns:a16="http://schemas.microsoft.com/office/drawing/2014/main" id="{80A3DB05-67D9-4BBE-86A8-574CC314F89D}"/>
              </a:ext>
            </a:extLst>
          </p:cNvPr>
          <p:cNvGraphicFramePr>
            <a:graphicFrameLocks noChangeAspect="1"/>
          </p:cNvGraphicFramePr>
          <p:nvPr>
            <p:extLst>
              <p:ext uri="{D42A27DB-BD31-4B8C-83A1-F6EECF244321}">
                <p14:modId xmlns:p14="http://schemas.microsoft.com/office/powerpoint/2010/main" val="1270375183"/>
              </p:ext>
            </p:extLst>
          </p:nvPr>
        </p:nvGraphicFramePr>
        <p:xfrm>
          <a:off x="3059832" y="3504788"/>
          <a:ext cx="2166012" cy="1062064"/>
        </p:xfrm>
        <a:graphic>
          <a:graphicData uri="http://schemas.openxmlformats.org/presentationml/2006/ole">
            <mc:AlternateContent xmlns:mc="http://schemas.openxmlformats.org/markup-compatibility/2006">
              <mc:Choice xmlns:v="urn:schemas-microsoft-com:vml" Requires="v">
                <p:oleObj name="Equation" r:id="rId2" imgW="939600" imgH="457200" progId="Equation.DSMT4">
                  <p:embed/>
                </p:oleObj>
              </mc:Choice>
              <mc:Fallback>
                <p:oleObj name="Equation" r:id="rId2" imgW="939600" imgH="457200" progId="Equation.DSMT4">
                  <p:embed/>
                  <p:pic>
                    <p:nvPicPr>
                      <p:cNvPr id="10243" name="Object 3"/>
                      <p:cNvPicPr>
                        <a:picLocks noChangeAspect="1" noChangeArrowheads="1"/>
                      </p:cNvPicPr>
                      <p:nvPr/>
                    </p:nvPicPr>
                    <p:blipFill>
                      <a:blip r:embed="rId3"/>
                      <a:srcRect/>
                      <a:stretch>
                        <a:fillRect/>
                      </a:stretch>
                    </p:blipFill>
                    <p:spPr bwMode="auto">
                      <a:xfrm>
                        <a:off x="3059832" y="3504788"/>
                        <a:ext cx="2166012" cy="1062064"/>
                      </a:xfrm>
                      <a:prstGeom prst="rect">
                        <a:avLst/>
                      </a:prstGeom>
                      <a:noFill/>
                      <a:ln>
                        <a:solidFill>
                          <a:srgbClr val="FF0000"/>
                        </a:solidFill>
                      </a:ln>
                      <a:effectLst/>
                    </p:spPr>
                  </p:pic>
                </p:oleObj>
              </mc:Fallback>
            </mc:AlternateContent>
          </a:graphicData>
        </a:graphic>
      </p:graphicFrame>
      <p:grpSp>
        <p:nvGrpSpPr>
          <p:cNvPr id="2" name="组合 1">
            <a:extLst>
              <a:ext uri="{FF2B5EF4-FFF2-40B4-BE49-F238E27FC236}">
                <a16:creationId xmlns:a16="http://schemas.microsoft.com/office/drawing/2014/main" id="{650F09C3-A942-4008-8215-A07648846233}"/>
              </a:ext>
            </a:extLst>
          </p:cNvPr>
          <p:cNvGrpSpPr/>
          <p:nvPr/>
        </p:nvGrpSpPr>
        <p:grpSpPr>
          <a:xfrm>
            <a:off x="755576" y="4663027"/>
            <a:ext cx="8047037" cy="1070229"/>
            <a:chOff x="755576" y="4663027"/>
            <a:chExt cx="8047037" cy="1070229"/>
          </a:xfrm>
        </p:grpSpPr>
        <p:sp>
          <p:nvSpPr>
            <p:cNvPr id="32" name="Text Box 6">
              <a:extLst>
                <a:ext uri="{FF2B5EF4-FFF2-40B4-BE49-F238E27FC236}">
                  <a16:creationId xmlns:a16="http://schemas.microsoft.com/office/drawing/2014/main" id="{142669A2-FCA4-4D8A-BD97-2DA6D34FC127}"/>
                </a:ext>
              </a:extLst>
            </p:cNvPr>
            <p:cNvSpPr txBox="1">
              <a:spLocks noChangeArrowheads="1"/>
            </p:cNvSpPr>
            <p:nvPr/>
          </p:nvSpPr>
          <p:spPr bwMode="auto">
            <a:xfrm>
              <a:off x="755576" y="4663027"/>
              <a:ext cx="8047037" cy="107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4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因变量（响应变量）</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自变量（预报变量）</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4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随机扰动</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b</a:t>
              </a: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称为待估计的</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回归参数。</a:t>
              </a:r>
              <a:endPar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3" name="Object 7">
              <a:extLst>
                <a:ext uri="{FF2B5EF4-FFF2-40B4-BE49-F238E27FC236}">
                  <a16:creationId xmlns:a16="http://schemas.microsoft.com/office/drawing/2014/main" id="{7E491762-C5CF-4F0B-9CC6-063485CB0C2D}"/>
                </a:ext>
              </a:extLst>
            </p:cNvPr>
            <p:cNvGraphicFramePr>
              <a:graphicFrameLocks noChangeAspect="1"/>
            </p:cNvGraphicFramePr>
            <p:nvPr>
              <p:extLst>
                <p:ext uri="{D42A27DB-BD31-4B8C-83A1-F6EECF244321}">
                  <p14:modId xmlns:p14="http://schemas.microsoft.com/office/powerpoint/2010/main" val="3941280893"/>
                </p:ext>
              </p:extLst>
            </p:nvPr>
          </p:nvGraphicFramePr>
          <p:xfrm>
            <a:off x="885376" y="5344203"/>
            <a:ext cx="304800" cy="334962"/>
          </p:xfrm>
          <a:graphic>
            <a:graphicData uri="http://schemas.openxmlformats.org/presentationml/2006/ole">
              <mc:AlternateContent xmlns:mc="http://schemas.openxmlformats.org/markup-compatibility/2006">
                <mc:Choice xmlns:v="urn:schemas-microsoft-com:vml" Requires="v">
                  <p:oleObj name="Equation" r:id="rId4" imgW="114300" imgH="133551" progId="Equation.DSMT4">
                    <p:embed/>
                  </p:oleObj>
                </mc:Choice>
                <mc:Fallback>
                  <p:oleObj name="Equation" r:id="rId4" imgW="114300" imgH="133551" progId="Equation.DSMT4">
                    <p:embed/>
                    <p:pic>
                      <p:nvPicPr>
                        <p:cNvPr id="1024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376" y="5344203"/>
                          <a:ext cx="3048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7" name="Rectangle 14">
            <a:extLst>
              <a:ext uri="{FF2B5EF4-FFF2-40B4-BE49-F238E27FC236}">
                <a16:creationId xmlns:a16="http://schemas.microsoft.com/office/drawing/2014/main" id="{6179528D-E508-46F3-9603-3FC020EB1685}"/>
              </a:ext>
            </a:extLst>
          </p:cNvPr>
          <p:cNvSpPr>
            <a:spLocks noChangeArrowheads="1"/>
          </p:cNvSpPr>
          <p:nvPr/>
        </p:nvSpPr>
        <p:spPr bwMode="auto">
          <a:xfrm>
            <a:off x="525463" y="1743199"/>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一元线性回归模型</a:t>
            </a:r>
          </a:p>
        </p:txBody>
      </p:sp>
      <p:grpSp>
        <p:nvGrpSpPr>
          <p:cNvPr id="3" name="组合 2">
            <a:extLst>
              <a:ext uri="{FF2B5EF4-FFF2-40B4-BE49-F238E27FC236}">
                <a16:creationId xmlns:a16="http://schemas.microsoft.com/office/drawing/2014/main" id="{6DDC8024-59EC-455F-93D5-250555A54A05}"/>
              </a:ext>
            </a:extLst>
          </p:cNvPr>
          <p:cNvGrpSpPr/>
          <p:nvPr/>
        </p:nvGrpSpPr>
        <p:grpSpPr>
          <a:xfrm>
            <a:off x="755576" y="5743147"/>
            <a:ext cx="8209037" cy="522797"/>
            <a:chOff x="755576" y="5743147"/>
            <a:chExt cx="8209037" cy="522797"/>
          </a:xfrm>
        </p:grpSpPr>
        <p:sp>
          <p:nvSpPr>
            <p:cNvPr id="39" name="Text Box 6">
              <a:extLst>
                <a:ext uri="{FF2B5EF4-FFF2-40B4-BE49-F238E27FC236}">
                  <a16:creationId xmlns:a16="http://schemas.microsoft.com/office/drawing/2014/main" id="{D4047B9A-0D76-47F8-AED0-ACA44EAA900A}"/>
                </a:ext>
              </a:extLst>
            </p:cNvPr>
            <p:cNvSpPr txBox="1">
              <a:spLocks noChangeArrowheads="1"/>
            </p:cNvSpPr>
            <p:nvPr/>
          </p:nvSpPr>
          <p:spPr bwMode="auto">
            <a:xfrm>
              <a:off x="755576" y="5743147"/>
              <a:ext cx="8209037" cy="51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40000"/>
                </a:lnSpc>
                <a:spcBef>
                  <a:spcPts val="0"/>
                </a:spcBef>
                <a:spcAft>
                  <a:spcPts val="0"/>
                </a:spcAft>
                <a:buClrTx/>
                <a:buSzTx/>
                <a:buFontTx/>
                <a:buNone/>
                <a:tabLst/>
                <a:defRPr/>
              </a:pPr>
              <a:r>
                <a:rPr kumimoji="0" lang="en-US" altLang="zh-CN" sz="22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2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a:t>
              </a:r>
              <a:r>
                <a:rPr kumimoji="0" lang="zh-CN" altLang="en-US" sz="22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回归函数</a:t>
              </a:r>
              <a:r>
                <a:rPr kumimoji="0" lang="zh-CN" altLang="en-US" sz="2200" i="0" u="none" strike="noStrike" kern="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称为</a:t>
              </a:r>
              <a:r>
                <a:rPr kumimoji="0" lang="zh-CN" altLang="en-US" sz="22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理论回归方程</a:t>
              </a:r>
            </a:p>
          </p:txBody>
        </p:sp>
        <p:graphicFrame>
          <p:nvGraphicFramePr>
            <p:cNvPr id="38" name="Object 3">
              <a:extLst>
                <a:ext uri="{FF2B5EF4-FFF2-40B4-BE49-F238E27FC236}">
                  <a16:creationId xmlns:a16="http://schemas.microsoft.com/office/drawing/2014/main" id="{402F83C7-21D1-4518-8C0A-F3DFBE956527}"/>
                </a:ext>
              </a:extLst>
            </p:cNvPr>
            <p:cNvGraphicFramePr>
              <a:graphicFrameLocks noChangeAspect="1"/>
            </p:cNvGraphicFramePr>
            <p:nvPr>
              <p:extLst>
                <p:ext uri="{D42A27DB-BD31-4B8C-83A1-F6EECF244321}">
                  <p14:modId xmlns:p14="http://schemas.microsoft.com/office/powerpoint/2010/main" val="145367264"/>
                </p:ext>
              </p:extLst>
            </p:nvPr>
          </p:nvGraphicFramePr>
          <p:xfrm>
            <a:off x="893760" y="5870371"/>
            <a:ext cx="2598120" cy="395573"/>
          </p:xfrm>
          <a:graphic>
            <a:graphicData uri="http://schemas.openxmlformats.org/presentationml/2006/ole">
              <mc:AlternateContent xmlns:mc="http://schemas.openxmlformats.org/markup-compatibility/2006">
                <mc:Choice xmlns:v="urn:schemas-microsoft-com:vml" Requires="v">
                  <p:oleObj name="Equation" r:id="rId6" imgW="1460160" imgH="203040" progId="Equation.DSMT4">
                    <p:embed/>
                  </p:oleObj>
                </mc:Choice>
                <mc:Fallback>
                  <p:oleObj name="Equation" r:id="rId6" imgW="1460160" imgH="203040" progId="Equation.DSMT4">
                    <p:embed/>
                    <p:pic>
                      <p:nvPicPr>
                        <p:cNvPr id="30" name="Object 3">
                          <a:extLst>
                            <a:ext uri="{FF2B5EF4-FFF2-40B4-BE49-F238E27FC236}">
                              <a16:creationId xmlns:a16="http://schemas.microsoft.com/office/drawing/2014/main" id="{80A3DB05-67D9-4BBE-86A8-574CC314F89D}"/>
                            </a:ext>
                          </a:extLst>
                        </p:cNvPr>
                        <p:cNvPicPr>
                          <a:picLocks noChangeAspect="1" noChangeArrowheads="1"/>
                        </p:cNvPicPr>
                        <p:nvPr/>
                      </p:nvPicPr>
                      <p:blipFill>
                        <a:blip r:embed="rId7"/>
                        <a:srcRect/>
                        <a:stretch>
                          <a:fillRect/>
                        </a:stretch>
                      </p:blipFill>
                      <p:spPr bwMode="auto">
                        <a:xfrm>
                          <a:off x="893760" y="5870371"/>
                          <a:ext cx="2598120" cy="395573"/>
                        </a:xfrm>
                        <a:prstGeom prst="rect">
                          <a:avLst/>
                        </a:prstGeom>
                        <a:noFill/>
                        <a:ln>
                          <a:noFill/>
                        </a:ln>
                        <a:effectLst/>
                      </p:spPr>
                    </p:pic>
                  </p:oleObj>
                </mc:Fallback>
              </mc:AlternateContent>
            </a:graphicData>
          </a:graphic>
        </p:graphicFrame>
        <p:graphicFrame>
          <p:nvGraphicFramePr>
            <p:cNvPr id="40" name="Object 3">
              <a:extLst>
                <a:ext uri="{FF2B5EF4-FFF2-40B4-BE49-F238E27FC236}">
                  <a16:creationId xmlns:a16="http://schemas.microsoft.com/office/drawing/2014/main" id="{A95AE59D-FD26-46A7-9258-8878BC1057CF}"/>
                </a:ext>
              </a:extLst>
            </p:cNvPr>
            <p:cNvGraphicFramePr>
              <a:graphicFrameLocks noChangeAspect="1"/>
            </p:cNvGraphicFramePr>
            <p:nvPr>
              <p:extLst>
                <p:ext uri="{D42A27DB-BD31-4B8C-83A1-F6EECF244321}">
                  <p14:modId xmlns:p14="http://schemas.microsoft.com/office/powerpoint/2010/main" val="1306445467"/>
                </p:ext>
              </p:extLst>
            </p:nvPr>
          </p:nvGraphicFramePr>
          <p:xfrm>
            <a:off x="5268441" y="5870575"/>
            <a:ext cx="1247775" cy="395288"/>
          </p:xfrm>
          <a:graphic>
            <a:graphicData uri="http://schemas.openxmlformats.org/presentationml/2006/ole">
              <mc:AlternateContent xmlns:mc="http://schemas.openxmlformats.org/markup-compatibility/2006">
                <mc:Choice xmlns:v="urn:schemas-microsoft-com:vml" Requires="v">
                  <p:oleObj name="Equation" r:id="rId8" imgW="647640" imgH="203040" progId="Equation.DSMT4">
                    <p:embed/>
                  </p:oleObj>
                </mc:Choice>
                <mc:Fallback>
                  <p:oleObj name="Equation" r:id="rId8" imgW="647640" imgH="203040" progId="Equation.DSMT4">
                    <p:embed/>
                    <p:pic>
                      <p:nvPicPr>
                        <p:cNvPr id="38" name="Object 3">
                          <a:extLst>
                            <a:ext uri="{FF2B5EF4-FFF2-40B4-BE49-F238E27FC236}">
                              <a16:creationId xmlns:a16="http://schemas.microsoft.com/office/drawing/2014/main" id="{402F83C7-21D1-4518-8C0A-F3DFBE956527}"/>
                            </a:ext>
                          </a:extLst>
                        </p:cNvPr>
                        <p:cNvPicPr>
                          <a:picLocks noChangeAspect="1" noChangeArrowheads="1"/>
                        </p:cNvPicPr>
                        <p:nvPr/>
                      </p:nvPicPr>
                      <p:blipFill>
                        <a:blip r:embed="rId9"/>
                        <a:srcRect/>
                        <a:stretch>
                          <a:fillRect/>
                        </a:stretch>
                      </p:blipFill>
                      <p:spPr bwMode="auto">
                        <a:xfrm>
                          <a:off x="5268441" y="5870575"/>
                          <a:ext cx="1247775" cy="395288"/>
                        </a:xfrm>
                        <a:prstGeom prst="rect">
                          <a:avLst/>
                        </a:prstGeom>
                        <a:noFill/>
                        <a:ln>
                          <a:noFill/>
                        </a:ln>
                        <a:effectLst/>
                      </p:spPr>
                    </p:pic>
                  </p:oleObj>
                </mc:Fallback>
              </mc:AlternateContent>
            </a:graphicData>
          </a:graphic>
        </p:graphicFrame>
      </p:grpSp>
      <p:sp>
        <p:nvSpPr>
          <p:cNvPr id="6" name="页脚占位符 5">
            <a:extLst>
              <a:ext uri="{FF2B5EF4-FFF2-40B4-BE49-F238E27FC236}">
                <a16:creationId xmlns:a16="http://schemas.microsoft.com/office/drawing/2014/main" id="{5EA729E4-1F4B-471A-9BE6-38B39C8AE79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16616598"/>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B3BA97-2D9D-4DDD-A7F7-68C1AD12F39C}"/>
              </a:ext>
            </a:extLst>
          </p:cNvPr>
          <p:cNvSpPr>
            <a:spLocks noGrp="1"/>
          </p:cNvSpPr>
          <p:nvPr>
            <p:ph type="dt" sz="half" idx="2"/>
          </p:nvPr>
        </p:nvSpPr>
        <p:spPr/>
        <p:txBody>
          <a:bodyPr/>
          <a:lstStyle/>
          <a:p>
            <a:pPr>
              <a:defRPr/>
            </a:pPr>
            <a:fld id="{77DE50FD-6612-40C5-9DBC-EE293A7C9D86}" type="datetime1">
              <a:rPr lang="zh-CN" altLang="en-US" smtClean="0"/>
              <a:t>2022/11/23</a:t>
            </a:fld>
            <a:endParaRPr lang="zh-CN" altLang="en-US"/>
          </a:p>
        </p:txBody>
      </p:sp>
      <p:sp>
        <p:nvSpPr>
          <p:cNvPr id="5" name="Rectangle 14">
            <a:extLst>
              <a:ext uri="{FF2B5EF4-FFF2-40B4-BE49-F238E27FC236}">
                <a16:creationId xmlns:a16="http://schemas.microsoft.com/office/drawing/2014/main" id="{40E8A023-FBBC-430D-9A92-DEEF39302C08}"/>
              </a:ext>
            </a:extLst>
          </p:cNvPr>
          <p:cNvSpPr>
            <a:spLocks noChangeArrowheads="1"/>
          </p:cNvSpPr>
          <p:nvPr/>
        </p:nvSpPr>
        <p:spPr bwMode="auto">
          <a:xfrm>
            <a:off x="525463" y="476672"/>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参数的最小二乘估计</a:t>
            </a:r>
          </a:p>
        </p:txBody>
      </p:sp>
      <p:grpSp>
        <p:nvGrpSpPr>
          <p:cNvPr id="8" name="组合 7">
            <a:extLst>
              <a:ext uri="{FF2B5EF4-FFF2-40B4-BE49-F238E27FC236}">
                <a16:creationId xmlns:a16="http://schemas.microsoft.com/office/drawing/2014/main" id="{D19E0BCF-A1D6-46E0-94C4-0F8BECB0F83D}"/>
              </a:ext>
            </a:extLst>
          </p:cNvPr>
          <p:cNvGrpSpPr/>
          <p:nvPr/>
        </p:nvGrpSpPr>
        <p:grpSpPr>
          <a:xfrm>
            <a:off x="827088" y="1070397"/>
            <a:ext cx="8066087" cy="1070229"/>
            <a:chOff x="827088" y="1070397"/>
            <a:chExt cx="8066087" cy="1070229"/>
          </a:xfrm>
        </p:grpSpPr>
        <p:sp>
          <p:nvSpPr>
            <p:cNvPr id="6" name="Rectangle 5">
              <a:extLst>
                <a:ext uri="{FF2B5EF4-FFF2-40B4-BE49-F238E27FC236}">
                  <a16:creationId xmlns:a16="http://schemas.microsoft.com/office/drawing/2014/main" id="{C3338032-B278-4BF7-B524-539D529406AD}"/>
                </a:ext>
              </a:extLst>
            </p:cNvPr>
            <p:cNvSpPr>
              <a:spLocks noChangeArrowheads="1"/>
            </p:cNvSpPr>
            <p:nvPr/>
          </p:nvSpPr>
          <p:spPr bwMode="auto">
            <a:xfrm>
              <a:off x="827088" y="1070397"/>
              <a:ext cx="8066087" cy="107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lang="zh-CN" altLang="en-US" sz="2400" dirty="0">
                  <a:solidFill>
                    <a:srgbClr val="000000"/>
                  </a:solidFill>
                  <a:ea typeface="微软雅黑" panose="020B0503020204020204" pitchFamily="34" charset="-122"/>
                  <a:cs typeface="Times New Roman" panose="02020603050405020304" pitchFamily="18" charset="0"/>
                </a:rPr>
                <a:t>对</a:t>
              </a:r>
              <a:r>
                <a:rPr lang="en-US" altLang="zh-CN" sz="2400" i="1" dirty="0">
                  <a:solidFill>
                    <a:srgbClr val="000000"/>
                  </a:solidFill>
                  <a:ea typeface="微软雅黑" panose="020B0503020204020204" pitchFamily="34" charset="-122"/>
                  <a:cs typeface="Times New Roman" panose="02020603050405020304" pitchFamily="18" charset="0"/>
                </a:rPr>
                <a:t>x</a:t>
              </a:r>
              <a:r>
                <a:rPr lang="zh-CN" altLang="en-US" sz="2400" dirty="0">
                  <a:solidFill>
                    <a:srgbClr val="000000"/>
                  </a:solidFill>
                  <a:ea typeface="微软雅黑" panose="020B0503020204020204" pitchFamily="34" charset="-122"/>
                  <a:cs typeface="Times New Roman" panose="02020603050405020304" pitchFamily="18" charset="0"/>
                </a:rPr>
                <a:t>，</a:t>
              </a:r>
              <a:r>
                <a:rPr lang="en-US" altLang="zh-CN" sz="2400" i="1" dirty="0">
                  <a:solidFill>
                    <a:srgbClr val="000000"/>
                  </a:solidFill>
                  <a:ea typeface="微软雅黑" panose="020B0503020204020204" pitchFamily="34" charset="-122"/>
                  <a:cs typeface="Times New Roman" panose="02020603050405020304" pitchFamily="18" charset="0"/>
                </a:rPr>
                <a:t>y </a:t>
              </a:r>
              <a:r>
                <a:rPr lang="zh-CN" altLang="en-US" sz="2400" dirty="0">
                  <a:solidFill>
                    <a:srgbClr val="000000"/>
                  </a:solidFill>
                  <a:ea typeface="微软雅黑" panose="020B0503020204020204" pitchFamily="34" charset="-122"/>
                  <a:cs typeface="Times New Roman" panose="02020603050405020304" pitchFamily="18" charset="0"/>
                </a:rPr>
                <a:t>作</a:t>
              </a:r>
              <a:r>
                <a:rPr lang="en-US" altLang="zh-CN" sz="2400" i="1" dirty="0">
                  <a:solidFill>
                    <a:srgbClr val="000000"/>
                  </a:solidFill>
                  <a:ea typeface="微软雅黑" panose="020B0503020204020204" pitchFamily="34" charset="-122"/>
                  <a:cs typeface="Times New Roman" panose="02020603050405020304" pitchFamily="18" charset="0"/>
                </a:rPr>
                <a:t>n </a:t>
              </a:r>
              <a:r>
                <a:rPr lang="zh-CN" altLang="en-US" sz="2400" dirty="0">
                  <a:solidFill>
                    <a:srgbClr val="000000"/>
                  </a:solidFill>
                  <a:ea typeface="微软雅黑" panose="020B0503020204020204" pitchFamily="34" charset="-122"/>
                  <a:cs typeface="Times New Roman" panose="02020603050405020304" pitchFamily="18" charset="0"/>
                </a:rPr>
                <a:t>次独立的观测，得观测数据                              ，则有</a:t>
              </a:r>
            </a:p>
          </p:txBody>
        </p:sp>
        <p:graphicFrame>
          <p:nvGraphicFramePr>
            <p:cNvPr id="7" name="Object 4">
              <a:extLst>
                <a:ext uri="{FF2B5EF4-FFF2-40B4-BE49-F238E27FC236}">
                  <a16:creationId xmlns:a16="http://schemas.microsoft.com/office/drawing/2014/main" id="{3A170BAC-BCDE-423F-BB80-BC2F434F844E}"/>
                </a:ext>
              </a:extLst>
            </p:cNvPr>
            <p:cNvGraphicFramePr>
              <a:graphicFrameLocks noChangeAspect="1"/>
            </p:cNvGraphicFramePr>
            <p:nvPr>
              <p:extLst>
                <p:ext uri="{D42A27DB-BD31-4B8C-83A1-F6EECF244321}">
                  <p14:modId xmlns:p14="http://schemas.microsoft.com/office/powerpoint/2010/main" val="337063961"/>
                </p:ext>
              </p:extLst>
            </p:nvPr>
          </p:nvGraphicFramePr>
          <p:xfrm>
            <a:off x="6088651" y="1161659"/>
            <a:ext cx="2326278" cy="439448"/>
          </p:xfrm>
          <a:graphic>
            <a:graphicData uri="http://schemas.openxmlformats.org/presentationml/2006/ole">
              <mc:AlternateContent xmlns:mc="http://schemas.openxmlformats.org/markup-compatibility/2006">
                <mc:Choice xmlns:v="urn:schemas-microsoft-com:vml" Requires="v">
                  <p:oleObj name="Equation" r:id="rId2" imgW="1257120" imgH="228600" progId="Equation.DSMT4">
                    <p:embed/>
                  </p:oleObj>
                </mc:Choice>
                <mc:Fallback>
                  <p:oleObj name="Equation" r:id="rId2" imgW="1257120" imgH="228600" progId="Equation.DSMT4">
                    <p:embed/>
                    <p:pic>
                      <p:nvPicPr>
                        <p:cNvPr id="9220" name="Object 4"/>
                        <p:cNvPicPr>
                          <a:picLocks noChangeAspect="1" noChangeArrowheads="1"/>
                        </p:cNvPicPr>
                        <p:nvPr/>
                      </p:nvPicPr>
                      <p:blipFill>
                        <a:blip r:embed="rId3"/>
                        <a:srcRect/>
                        <a:stretch>
                          <a:fillRect/>
                        </a:stretch>
                      </p:blipFill>
                      <p:spPr bwMode="auto">
                        <a:xfrm>
                          <a:off x="6088651" y="1161659"/>
                          <a:ext cx="2326278" cy="439448"/>
                        </a:xfrm>
                        <a:prstGeom prst="rect">
                          <a:avLst/>
                        </a:prstGeom>
                        <a:noFill/>
                        <a:ln>
                          <a:noFill/>
                        </a:ln>
                        <a:effectLst/>
                      </p:spPr>
                    </p:pic>
                  </p:oleObj>
                </mc:Fallback>
              </mc:AlternateContent>
            </a:graphicData>
          </a:graphic>
        </p:graphicFrame>
      </p:grpSp>
      <p:graphicFrame>
        <p:nvGraphicFramePr>
          <p:cNvPr id="9" name="Object 4">
            <a:extLst>
              <a:ext uri="{FF2B5EF4-FFF2-40B4-BE49-F238E27FC236}">
                <a16:creationId xmlns:a16="http://schemas.microsoft.com/office/drawing/2014/main" id="{FF09AF02-7664-41E2-81C0-95C528D77E69}"/>
              </a:ext>
            </a:extLst>
          </p:cNvPr>
          <p:cNvGraphicFramePr>
            <a:graphicFrameLocks noChangeAspect="1"/>
          </p:cNvGraphicFramePr>
          <p:nvPr>
            <p:extLst>
              <p:ext uri="{D42A27DB-BD31-4B8C-83A1-F6EECF244321}">
                <p14:modId xmlns:p14="http://schemas.microsoft.com/office/powerpoint/2010/main" val="819271575"/>
              </p:ext>
            </p:extLst>
          </p:nvPr>
        </p:nvGraphicFramePr>
        <p:xfrm>
          <a:off x="2051720" y="1736905"/>
          <a:ext cx="3263900" cy="1071562"/>
        </p:xfrm>
        <a:graphic>
          <a:graphicData uri="http://schemas.openxmlformats.org/presentationml/2006/ole">
            <mc:AlternateContent xmlns:mc="http://schemas.openxmlformats.org/markup-compatibility/2006">
              <mc:Choice xmlns:v="urn:schemas-microsoft-com:vml" Requires="v">
                <p:oleObj name="Equation" r:id="rId4" imgW="1765080" imgH="558720" progId="Equation.DSMT4">
                  <p:embed/>
                </p:oleObj>
              </mc:Choice>
              <mc:Fallback>
                <p:oleObj name="Equation" r:id="rId4" imgW="1765080" imgH="558720" progId="Equation.DSMT4">
                  <p:embed/>
                  <p:pic>
                    <p:nvPicPr>
                      <p:cNvPr id="7" name="Object 4">
                        <a:extLst>
                          <a:ext uri="{FF2B5EF4-FFF2-40B4-BE49-F238E27FC236}">
                            <a16:creationId xmlns:a16="http://schemas.microsoft.com/office/drawing/2014/main" id="{3A170BAC-BCDE-423F-BB80-BC2F434F844E}"/>
                          </a:ext>
                        </a:extLst>
                      </p:cNvPr>
                      <p:cNvPicPr>
                        <a:picLocks noChangeAspect="1" noChangeArrowheads="1"/>
                      </p:cNvPicPr>
                      <p:nvPr/>
                    </p:nvPicPr>
                    <p:blipFill>
                      <a:blip r:embed="rId5"/>
                      <a:srcRect/>
                      <a:stretch>
                        <a:fillRect/>
                      </a:stretch>
                    </p:blipFill>
                    <p:spPr bwMode="auto">
                      <a:xfrm>
                        <a:off x="2051720" y="1736905"/>
                        <a:ext cx="3263900" cy="1071562"/>
                      </a:xfrm>
                      <a:prstGeom prst="rect">
                        <a:avLst/>
                      </a:prstGeom>
                      <a:noFill/>
                      <a:ln>
                        <a:noFill/>
                      </a:ln>
                      <a:effectLst/>
                    </p:spPr>
                  </p:pic>
                </p:oleObj>
              </mc:Fallback>
            </mc:AlternateContent>
          </a:graphicData>
        </a:graphic>
      </p:graphicFrame>
      <p:pic>
        <p:nvPicPr>
          <p:cNvPr id="45" name="图片 44">
            <a:extLst>
              <a:ext uri="{FF2B5EF4-FFF2-40B4-BE49-F238E27FC236}">
                <a16:creationId xmlns:a16="http://schemas.microsoft.com/office/drawing/2014/main" id="{94911AEF-BDF3-4535-83C1-E497C943955F}"/>
              </a:ext>
            </a:extLst>
          </p:cNvPr>
          <p:cNvPicPr>
            <a:picLocks noChangeAspect="1"/>
          </p:cNvPicPr>
          <p:nvPr/>
        </p:nvPicPr>
        <p:blipFill>
          <a:blip r:embed="rId6"/>
          <a:stretch>
            <a:fillRect/>
          </a:stretch>
        </p:blipFill>
        <p:spPr>
          <a:xfrm>
            <a:off x="1331640" y="2995584"/>
            <a:ext cx="5760000" cy="3370599"/>
          </a:xfrm>
          <a:prstGeom prst="rect">
            <a:avLst/>
          </a:prstGeom>
        </p:spPr>
      </p:pic>
      <p:sp>
        <p:nvSpPr>
          <p:cNvPr id="4" name="页脚占位符 3">
            <a:extLst>
              <a:ext uri="{FF2B5EF4-FFF2-40B4-BE49-F238E27FC236}">
                <a16:creationId xmlns:a16="http://schemas.microsoft.com/office/drawing/2014/main" id="{CEA015D4-F20D-4F86-B9DA-0CA785872C03}"/>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0541523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B3BA97-2D9D-4DDD-A7F7-68C1AD12F39C}"/>
              </a:ext>
            </a:extLst>
          </p:cNvPr>
          <p:cNvSpPr>
            <a:spLocks noGrp="1"/>
          </p:cNvSpPr>
          <p:nvPr>
            <p:ph type="dt" sz="half" idx="2"/>
          </p:nvPr>
        </p:nvSpPr>
        <p:spPr/>
        <p:txBody>
          <a:bodyPr/>
          <a:lstStyle/>
          <a:p>
            <a:pPr>
              <a:defRPr/>
            </a:pPr>
            <a:fld id="{3165E357-6D44-446A-952E-D2443AF05E74}" type="datetime1">
              <a:rPr lang="zh-CN" altLang="en-US" smtClean="0"/>
              <a:t>2022/11/23</a:t>
            </a:fld>
            <a:endParaRPr lang="zh-CN" altLang="en-US"/>
          </a:p>
        </p:txBody>
      </p:sp>
      <p:sp>
        <p:nvSpPr>
          <p:cNvPr id="5" name="Rectangle 14">
            <a:extLst>
              <a:ext uri="{FF2B5EF4-FFF2-40B4-BE49-F238E27FC236}">
                <a16:creationId xmlns:a16="http://schemas.microsoft.com/office/drawing/2014/main" id="{40E8A023-FBBC-430D-9A92-DEEF39302C08}"/>
              </a:ext>
            </a:extLst>
          </p:cNvPr>
          <p:cNvSpPr>
            <a:spLocks noChangeArrowheads="1"/>
          </p:cNvSpPr>
          <p:nvPr/>
        </p:nvSpPr>
        <p:spPr bwMode="auto">
          <a:xfrm>
            <a:off x="525463" y="476672"/>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参数的最小二乘估计</a:t>
            </a:r>
          </a:p>
        </p:txBody>
      </p:sp>
      <p:grpSp>
        <p:nvGrpSpPr>
          <p:cNvPr id="10" name="Group 16">
            <a:extLst>
              <a:ext uri="{FF2B5EF4-FFF2-40B4-BE49-F238E27FC236}">
                <a16:creationId xmlns:a16="http://schemas.microsoft.com/office/drawing/2014/main" id="{2F10BCD2-E391-4AE8-B4F7-91710775C361}"/>
              </a:ext>
            </a:extLst>
          </p:cNvPr>
          <p:cNvGrpSpPr>
            <a:grpSpLocks/>
          </p:cNvGrpSpPr>
          <p:nvPr/>
        </p:nvGrpSpPr>
        <p:grpSpPr bwMode="auto">
          <a:xfrm>
            <a:off x="755576" y="2166198"/>
            <a:ext cx="8088313" cy="565151"/>
            <a:chOff x="280" y="1494"/>
            <a:chExt cx="5095" cy="356"/>
          </a:xfrm>
        </p:grpSpPr>
        <p:sp>
          <p:nvSpPr>
            <p:cNvPr id="11" name="Text Box 2">
              <a:extLst>
                <a:ext uri="{FF2B5EF4-FFF2-40B4-BE49-F238E27FC236}">
                  <a16:creationId xmlns:a16="http://schemas.microsoft.com/office/drawing/2014/main" id="{62B8B1FC-9771-488E-BF96-A3CA1EAEE462}"/>
                </a:ext>
              </a:extLst>
            </p:cNvPr>
            <p:cNvSpPr txBox="1">
              <a:spLocks noChangeArrowheads="1"/>
            </p:cNvSpPr>
            <p:nvPr/>
          </p:nvSpPr>
          <p:spPr bwMode="auto">
            <a:xfrm>
              <a:off x="280" y="1548"/>
              <a:ext cx="50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二元函数             的最小值点            </a:t>
              </a:r>
              <a:r>
                <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a:t>
              </a:r>
              <a:r>
                <a:rPr kumimoji="0" lang="en-US" altLang="zh-CN" sz="2400" i="1"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i="1"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的最小二乘估计</a:t>
              </a:r>
            </a:p>
          </p:txBody>
        </p:sp>
        <p:graphicFrame>
          <p:nvGraphicFramePr>
            <p:cNvPr id="12" name="Object 3">
              <a:extLst>
                <a:ext uri="{FF2B5EF4-FFF2-40B4-BE49-F238E27FC236}">
                  <a16:creationId xmlns:a16="http://schemas.microsoft.com/office/drawing/2014/main" id="{338E8A83-6FA2-4D3C-9104-1F0AD8C4FB23}"/>
                </a:ext>
              </a:extLst>
            </p:cNvPr>
            <p:cNvGraphicFramePr>
              <a:graphicFrameLocks noChangeAspect="1"/>
            </p:cNvGraphicFramePr>
            <p:nvPr/>
          </p:nvGraphicFramePr>
          <p:xfrm>
            <a:off x="1120" y="1561"/>
            <a:ext cx="570" cy="289"/>
          </p:xfrm>
          <a:graphic>
            <a:graphicData uri="http://schemas.openxmlformats.org/presentationml/2006/ole">
              <mc:AlternateContent xmlns:mc="http://schemas.openxmlformats.org/markup-compatibility/2006">
                <mc:Choice xmlns:v="urn:schemas-microsoft-com:vml" Requires="v">
                  <p:oleObj name="Equation" r:id="rId2" imgW="457200" imgH="190500" progId="Equation.DSMT4">
                    <p:embed/>
                  </p:oleObj>
                </mc:Choice>
                <mc:Fallback>
                  <p:oleObj name="Equation" r:id="rId2" imgW="457200" imgH="190500" progId="Equation.DSMT4">
                    <p:embed/>
                    <p:pic>
                      <p:nvPicPr>
                        <p:cNvPr id="1435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 y="1561"/>
                          <a:ext cx="57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
              <a:extLst>
                <a:ext uri="{FF2B5EF4-FFF2-40B4-BE49-F238E27FC236}">
                  <a16:creationId xmlns:a16="http://schemas.microsoft.com/office/drawing/2014/main" id="{C25D0A01-6555-4AAA-9962-DACFC6E3B633}"/>
                </a:ext>
              </a:extLst>
            </p:cNvPr>
            <p:cNvGraphicFramePr>
              <a:graphicFrameLocks noChangeAspect="1"/>
            </p:cNvGraphicFramePr>
            <p:nvPr>
              <p:extLst>
                <p:ext uri="{D42A27DB-BD31-4B8C-83A1-F6EECF244321}">
                  <p14:modId xmlns:p14="http://schemas.microsoft.com/office/powerpoint/2010/main" val="1248903790"/>
                </p:ext>
              </p:extLst>
            </p:nvPr>
          </p:nvGraphicFramePr>
          <p:xfrm>
            <a:off x="2698" y="1494"/>
            <a:ext cx="522" cy="342"/>
          </p:xfrm>
          <a:graphic>
            <a:graphicData uri="http://schemas.openxmlformats.org/presentationml/2006/ole">
              <mc:AlternateContent xmlns:mc="http://schemas.openxmlformats.org/markup-compatibility/2006">
                <mc:Choice xmlns:v="urn:schemas-microsoft-com:vml" Requires="v">
                  <p:oleObj name="Equation" r:id="rId4" imgW="362151" imgH="228600" progId="Equation.DSMT4">
                    <p:embed/>
                  </p:oleObj>
                </mc:Choice>
                <mc:Fallback>
                  <p:oleObj name="Equation" r:id="rId4" imgW="362151" imgH="228600" progId="Equation.DSMT4">
                    <p:embed/>
                    <p:pic>
                      <p:nvPicPr>
                        <p:cNvPr id="1435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 y="1494"/>
                          <a:ext cx="522" cy="342"/>
                        </a:xfrm>
                        <a:prstGeom prst="rect">
                          <a:avLst/>
                        </a:prstGeom>
                        <a:noFill/>
                        <a:ln>
                          <a:noFill/>
                        </a:ln>
                        <a:effectLst/>
                      </p:spPr>
                    </p:pic>
                  </p:oleObj>
                </mc:Fallback>
              </mc:AlternateContent>
            </a:graphicData>
          </a:graphic>
        </p:graphicFrame>
      </p:grpSp>
      <p:grpSp>
        <p:nvGrpSpPr>
          <p:cNvPr id="14" name="Group 15">
            <a:extLst>
              <a:ext uri="{FF2B5EF4-FFF2-40B4-BE49-F238E27FC236}">
                <a16:creationId xmlns:a16="http://schemas.microsoft.com/office/drawing/2014/main" id="{EC9AD57B-C735-4380-A5DB-476B76D4F5F2}"/>
              </a:ext>
            </a:extLst>
          </p:cNvPr>
          <p:cNvGrpSpPr>
            <a:grpSpLocks/>
          </p:cNvGrpSpPr>
          <p:nvPr/>
        </p:nvGrpSpPr>
        <p:grpSpPr bwMode="auto">
          <a:xfrm>
            <a:off x="836613" y="1111251"/>
            <a:ext cx="5595938" cy="963613"/>
            <a:chOff x="527" y="700"/>
            <a:chExt cx="3525" cy="607"/>
          </a:xfrm>
        </p:grpSpPr>
        <p:graphicFrame>
          <p:nvGraphicFramePr>
            <p:cNvPr id="15" name="Object 5">
              <a:extLst>
                <a:ext uri="{FF2B5EF4-FFF2-40B4-BE49-F238E27FC236}">
                  <a16:creationId xmlns:a16="http://schemas.microsoft.com/office/drawing/2014/main" id="{F9DE058F-3284-467F-89D4-76A6D30ACFCD}"/>
                </a:ext>
              </a:extLst>
            </p:cNvPr>
            <p:cNvGraphicFramePr>
              <a:graphicFrameLocks noChangeAspect="1"/>
            </p:cNvGraphicFramePr>
            <p:nvPr>
              <p:extLst>
                <p:ext uri="{D42A27DB-BD31-4B8C-83A1-F6EECF244321}">
                  <p14:modId xmlns:p14="http://schemas.microsoft.com/office/powerpoint/2010/main" val="3084780763"/>
                </p:ext>
              </p:extLst>
            </p:nvPr>
          </p:nvGraphicFramePr>
          <p:xfrm>
            <a:off x="884" y="700"/>
            <a:ext cx="3168" cy="607"/>
          </p:xfrm>
          <a:graphic>
            <a:graphicData uri="http://schemas.openxmlformats.org/presentationml/2006/ole">
              <mc:AlternateContent xmlns:mc="http://schemas.openxmlformats.org/markup-compatibility/2006">
                <mc:Choice xmlns:v="urn:schemas-microsoft-com:vml" Requires="v">
                  <p:oleObj name="公式" r:id="rId6" imgW="2229051" imgH="419100" progId="Equation.3">
                    <p:embed/>
                  </p:oleObj>
                </mc:Choice>
                <mc:Fallback>
                  <p:oleObj name="公式" r:id="rId6" imgW="2229051" imgH="419100" progId="Equation.3">
                    <p:embed/>
                    <p:pic>
                      <p:nvPicPr>
                        <p:cNvPr id="1435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 y="700"/>
                          <a:ext cx="3168" cy="607"/>
                        </a:xfrm>
                        <a:prstGeom prst="rect">
                          <a:avLst/>
                        </a:prstGeom>
                        <a:noFill/>
                        <a:ln>
                          <a:noFill/>
                        </a:ln>
                        <a:effectLst/>
                      </p:spPr>
                    </p:pic>
                  </p:oleObj>
                </mc:Fallback>
              </mc:AlternateContent>
            </a:graphicData>
          </a:graphic>
        </p:graphicFrame>
        <p:sp>
          <p:nvSpPr>
            <p:cNvPr id="16" name="Text Box 6">
              <a:extLst>
                <a:ext uri="{FF2B5EF4-FFF2-40B4-BE49-F238E27FC236}">
                  <a16:creationId xmlns:a16="http://schemas.microsoft.com/office/drawing/2014/main" id="{533B8444-14E2-4739-94FF-78548058891D}"/>
                </a:ext>
              </a:extLst>
            </p:cNvPr>
            <p:cNvSpPr txBox="1">
              <a:spLocks noChangeArrowheads="1"/>
            </p:cNvSpPr>
            <p:nvPr/>
          </p:nvSpPr>
          <p:spPr bwMode="auto">
            <a:xfrm>
              <a:off x="527" y="853"/>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记</a:t>
              </a:r>
            </a:p>
          </p:txBody>
        </p:sp>
      </p:grpSp>
      <p:grpSp>
        <p:nvGrpSpPr>
          <p:cNvPr id="17" name="Group 17">
            <a:extLst>
              <a:ext uri="{FF2B5EF4-FFF2-40B4-BE49-F238E27FC236}">
                <a16:creationId xmlns:a16="http://schemas.microsoft.com/office/drawing/2014/main" id="{EB07F6AA-D3B3-43B1-97C3-B734B87F3BDC}"/>
              </a:ext>
            </a:extLst>
          </p:cNvPr>
          <p:cNvGrpSpPr>
            <a:grpSpLocks/>
          </p:cNvGrpSpPr>
          <p:nvPr/>
        </p:nvGrpSpPr>
        <p:grpSpPr bwMode="auto">
          <a:xfrm>
            <a:off x="322510" y="2995514"/>
            <a:ext cx="4681538" cy="1766888"/>
            <a:chOff x="24" y="2023"/>
            <a:chExt cx="2949" cy="1113"/>
          </a:xfrm>
        </p:grpSpPr>
        <p:graphicFrame>
          <p:nvGraphicFramePr>
            <p:cNvPr id="18" name="Object 7">
              <a:extLst>
                <a:ext uri="{FF2B5EF4-FFF2-40B4-BE49-F238E27FC236}">
                  <a16:creationId xmlns:a16="http://schemas.microsoft.com/office/drawing/2014/main" id="{E190A390-4B40-4E8D-8E44-98BF7D64129D}"/>
                </a:ext>
              </a:extLst>
            </p:cNvPr>
            <p:cNvGraphicFramePr>
              <a:graphicFrameLocks noChangeAspect="1"/>
            </p:cNvGraphicFramePr>
            <p:nvPr/>
          </p:nvGraphicFramePr>
          <p:xfrm>
            <a:off x="285" y="2023"/>
            <a:ext cx="2688" cy="605"/>
          </p:xfrm>
          <a:graphic>
            <a:graphicData uri="http://schemas.openxmlformats.org/presentationml/2006/ole">
              <mc:AlternateContent xmlns:mc="http://schemas.openxmlformats.org/markup-compatibility/2006">
                <mc:Choice xmlns:v="urn:schemas-microsoft-com:vml" Requires="v">
                  <p:oleObj name="Equation" r:id="rId8" imgW="1943100" imgH="419100" progId="Equation.3">
                    <p:embed/>
                  </p:oleObj>
                </mc:Choice>
                <mc:Fallback>
                  <p:oleObj name="Equation" r:id="rId8" imgW="1943100" imgH="419100" progId="Equation.3">
                    <p:embed/>
                    <p:pic>
                      <p:nvPicPr>
                        <p:cNvPr id="14348"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 y="2023"/>
                          <a:ext cx="2688" cy="6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8">
              <a:extLst>
                <a:ext uri="{FF2B5EF4-FFF2-40B4-BE49-F238E27FC236}">
                  <a16:creationId xmlns:a16="http://schemas.microsoft.com/office/drawing/2014/main" id="{852CEC74-EC62-4B31-A752-59E7F97CA908}"/>
                </a:ext>
              </a:extLst>
            </p:cNvPr>
            <p:cNvGraphicFramePr>
              <a:graphicFrameLocks noChangeAspect="1"/>
            </p:cNvGraphicFramePr>
            <p:nvPr>
              <p:extLst>
                <p:ext uri="{D42A27DB-BD31-4B8C-83A1-F6EECF244321}">
                  <p14:modId xmlns:p14="http://schemas.microsoft.com/office/powerpoint/2010/main" val="2190615554"/>
                </p:ext>
              </p:extLst>
            </p:nvPr>
          </p:nvGraphicFramePr>
          <p:xfrm>
            <a:off x="350" y="2542"/>
            <a:ext cx="2558" cy="594"/>
          </p:xfrm>
          <a:graphic>
            <a:graphicData uri="http://schemas.openxmlformats.org/presentationml/2006/ole">
              <mc:AlternateContent xmlns:mc="http://schemas.openxmlformats.org/markup-compatibility/2006">
                <mc:Choice xmlns:v="urn:schemas-microsoft-com:vml" Requires="v">
                  <p:oleObj name="Equation" r:id="rId10" imgW="1942920" imgH="431640" progId="Equation.DSMT4">
                    <p:embed/>
                  </p:oleObj>
                </mc:Choice>
                <mc:Fallback>
                  <p:oleObj name="Equation" r:id="rId10" imgW="1942920" imgH="431640" progId="Equation.DSMT4">
                    <p:embed/>
                    <p:pic>
                      <p:nvPicPr>
                        <p:cNvPr id="14349" name="Object 8"/>
                        <p:cNvPicPr>
                          <a:picLocks noChangeAspect="1" noChangeArrowheads="1"/>
                        </p:cNvPicPr>
                        <p:nvPr/>
                      </p:nvPicPr>
                      <p:blipFill>
                        <a:blip r:embed="rId11"/>
                        <a:srcRect/>
                        <a:stretch>
                          <a:fillRect/>
                        </a:stretch>
                      </p:blipFill>
                      <p:spPr bwMode="auto">
                        <a:xfrm>
                          <a:off x="350" y="2542"/>
                          <a:ext cx="2558" cy="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9">
              <a:extLst>
                <a:ext uri="{FF2B5EF4-FFF2-40B4-BE49-F238E27FC236}">
                  <a16:creationId xmlns:a16="http://schemas.microsoft.com/office/drawing/2014/main" id="{57FEA7C6-53D6-48D2-9CC3-8D680FBF3BE9}"/>
                </a:ext>
              </a:extLst>
            </p:cNvPr>
            <p:cNvGraphicFramePr>
              <a:graphicFrameLocks noChangeAspect="1"/>
            </p:cNvGraphicFramePr>
            <p:nvPr/>
          </p:nvGraphicFramePr>
          <p:xfrm>
            <a:off x="24" y="2137"/>
            <a:ext cx="432" cy="960"/>
          </p:xfrm>
          <a:graphic>
            <a:graphicData uri="http://schemas.openxmlformats.org/presentationml/2006/ole">
              <mc:AlternateContent xmlns:mc="http://schemas.openxmlformats.org/markup-compatibility/2006">
                <mc:Choice xmlns:v="urn:schemas-microsoft-com:vml" Requires="v">
                  <p:oleObj name="Equation" r:id="rId12" imgW="152400" imgH="209751" progId="Equation.DSMT4">
                    <p:embed/>
                  </p:oleObj>
                </mc:Choice>
                <mc:Fallback>
                  <p:oleObj name="Equation" r:id="rId12" imgW="152400" imgH="209751" progId="Equation.DSMT4">
                    <p:embed/>
                    <p:pic>
                      <p:nvPicPr>
                        <p:cNvPr id="1435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 y="2137"/>
                          <a:ext cx="432" cy="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AutoShape 10">
            <a:extLst>
              <a:ext uri="{FF2B5EF4-FFF2-40B4-BE49-F238E27FC236}">
                <a16:creationId xmlns:a16="http://schemas.microsoft.com/office/drawing/2014/main" id="{7803EFD4-01DD-4C26-9428-3F0685E95BCE}"/>
              </a:ext>
            </a:extLst>
          </p:cNvPr>
          <p:cNvSpPr>
            <a:spLocks noChangeArrowheads="1"/>
          </p:cNvSpPr>
          <p:nvPr/>
        </p:nvSpPr>
        <p:spPr bwMode="auto">
          <a:xfrm>
            <a:off x="4678288" y="3605113"/>
            <a:ext cx="685800" cy="457200"/>
          </a:xfrm>
          <a:custGeom>
            <a:avLst/>
            <a:gdLst>
              <a:gd name="T0" fmla="*/ 514350 w 21600"/>
              <a:gd name="T1" fmla="*/ 0 h 21600"/>
              <a:gd name="T2" fmla="*/ 0 w 21600"/>
              <a:gd name="T3" fmla="*/ 228600 h 21600"/>
              <a:gd name="T4" fmla="*/ 514350 w 21600"/>
              <a:gd name="T5" fmla="*/ 457200 h 21600"/>
              <a:gd name="T6" fmla="*/ 685800 w 21600"/>
              <a:gd name="T7" fmla="*/ 2286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66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graphicFrame>
        <p:nvGraphicFramePr>
          <p:cNvPr id="22" name="Object 11">
            <a:extLst>
              <a:ext uri="{FF2B5EF4-FFF2-40B4-BE49-F238E27FC236}">
                <a16:creationId xmlns:a16="http://schemas.microsoft.com/office/drawing/2014/main" id="{459ACC9F-476B-4064-A3E7-6849E3DB81BF}"/>
              </a:ext>
            </a:extLst>
          </p:cNvPr>
          <p:cNvGraphicFramePr>
            <a:graphicFrameLocks noChangeAspect="1"/>
          </p:cNvGraphicFramePr>
          <p:nvPr>
            <p:extLst>
              <p:ext uri="{D42A27DB-BD31-4B8C-83A1-F6EECF244321}">
                <p14:modId xmlns:p14="http://schemas.microsoft.com/office/powerpoint/2010/main" val="2498355479"/>
              </p:ext>
            </p:extLst>
          </p:nvPr>
        </p:nvGraphicFramePr>
        <p:xfrm>
          <a:off x="5443538" y="3139975"/>
          <a:ext cx="3409950" cy="1533525"/>
        </p:xfrm>
        <a:graphic>
          <a:graphicData uri="http://schemas.openxmlformats.org/presentationml/2006/ole">
            <mc:AlternateContent xmlns:mc="http://schemas.openxmlformats.org/markup-compatibility/2006">
              <mc:Choice xmlns:v="urn:schemas-microsoft-com:vml" Requires="v">
                <p:oleObj name="Equation" r:id="rId14" imgW="1574640" imgH="685800" progId="Equation.DSMT4">
                  <p:embed/>
                </p:oleObj>
              </mc:Choice>
              <mc:Fallback>
                <p:oleObj name="Equation" r:id="rId14" imgW="1574640" imgH="685800" progId="Equation.DSMT4">
                  <p:embed/>
                  <p:pic>
                    <p:nvPicPr>
                      <p:cNvPr id="15371" name="Object 11"/>
                      <p:cNvPicPr>
                        <a:picLocks noChangeAspect="1" noChangeArrowheads="1"/>
                      </p:cNvPicPr>
                      <p:nvPr/>
                    </p:nvPicPr>
                    <p:blipFill>
                      <a:blip r:embed="rId15"/>
                      <a:srcRect/>
                      <a:stretch>
                        <a:fillRect/>
                      </a:stretch>
                    </p:blipFill>
                    <p:spPr bwMode="auto">
                      <a:xfrm>
                        <a:off x="5443538" y="3139975"/>
                        <a:ext cx="3409950" cy="153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18">
            <a:extLst>
              <a:ext uri="{FF2B5EF4-FFF2-40B4-BE49-F238E27FC236}">
                <a16:creationId xmlns:a16="http://schemas.microsoft.com/office/drawing/2014/main" id="{36F79297-A232-4FAA-8316-B1AE1C61526E}"/>
              </a:ext>
            </a:extLst>
          </p:cNvPr>
          <p:cNvGrpSpPr>
            <a:grpSpLocks/>
          </p:cNvGrpSpPr>
          <p:nvPr/>
        </p:nvGrpSpPr>
        <p:grpSpPr bwMode="auto">
          <a:xfrm>
            <a:off x="768350" y="4991000"/>
            <a:ext cx="4883150" cy="1030288"/>
            <a:chOff x="484" y="3280"/>
            <a:chExt cx="3076" cy="649"/>
          </a:xfrm>
        </p:grpSpPr>
        <p:graphicFrame>
          <p:nvGraphicFramePr>
            <p:cNvPr id="24" name="Object 12">
              <a:extLst>
                <a:ext uri="{FF2B5EF4-FFF2-40B4-BE49-F238E27FC236}">
                  <a16:creationId xmlns:a16="http://schemas.microsoft.com/office/drawing/2014/main" id="{CD2E155D-884D-4B3E-BE42-C3F9991413FF}"/>
                </a:ext>
              </a:extLst>
            </p:cNvPr>
            <p:cNvGraphicFramePr>
              <a:graphicFrameLocks noChangeAspect="1"/>
            </p:cNvGraphicFramePr>
            <p:nvPr/>
          </p:nvGraphicFramePr>
          <p:xfrm>
            <a:off x="1283" y="3280"/>
            <a:ext cx="2277" cy="649"/>
          </p:xfrm>
          <a:graphic>
            <a:graphicData uri="http://schemas.openxmlformats.org/presentationml/2006/ole">
              <mc:AlternateContent xmlns:mc="http://schemas.openxmlformats.org/markup-compatibility/2006">
                <mc:Choice xmlns:v="urn:schemas-microsoft-com:vml" Requires="v">
                  <p:oleObj name="Equation" r:id="rId16" imgW="1467051" imgH="419100" progId="Equation.3">
                    <p:embed/>
                  </p:oleObj>
                </mc:Choice>
                <mc:Fallback>
                  <p:oleObj name="Equation" r:id="rId16" imgW="1467051" imgH="419100" progId="Equation.3">
                    <p:embed/>
                    <p:pic>
                      <p:nvPicPr>
                        <p:cNvPr id="14346"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83" y="3280"/>
                          <a:ext cx="2277" cy="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13">
              <a:extLst>
                <a:ext uri="{FF2B5EF4-FFF2-40B4-BE49-F238E27FC236}">
                  <a16:creationId xmlns:a16="http://schemas.microsoft.com/office/drawing/2014/main" id="{03906DB9-78B1-4D8C-AC2D-EA8C85876125}"/>
                </a:ext>
              </a:extLst>
            </p:cNvPr>
            <p:cNvSpPr txBox="1">
              <a:spLocks noChangeArrowheads="1"/>
            </p:cNvSpPr>
            <p:nvPr/>
          </p:nvSpPr>
          <p:spPr bwMode="auto">
            <a:xfrm>
              <a:off x="484" y="345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a:t>
              </a:r>
            </a:p>
          </p:txBody>
        </p:sp>
      </p:grpSp>
      <p:sp>
        <p:nvSpPr>
          <p:cNvPr id="4" name="页脚占位符 3">
            <a:extLst>
              <a:ext uri="{FF2B5EF4-FFF2-40B4-BE49-F238E27FC236}">
                <a16:creationId xmlns:a16="http://schemas.microsoft.com/office/drawing/2014/main" id="{ECF58A3D-32DE-4864-908B-E233325A435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75515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CE73E01-692C-499B-9B95-5515272EC7A7}"/>
              </a:ext>
            </a:extLst>
          </p:cNvPr>
          <p:cNvSpPr>
            <a:spLocks noGrp="1"/>
          </p:cNvSpPr>
          <p:nvPr>
            <p:ph type="dt" sz="half" idx="2"/>
          </p:nvPr>
        </p:nvSpPr>
        <p:spPr/>
        <p:txBody>
          <a:bodyPr/>
          <a:lstStyle/>
          <a:p>
            <a:pPr>
              <a:defRPr/>
            </a:pPr>
            <a:fld id="{14660ACE-03CF-480F-A1D2-033DE6D0E44F}" type="datetime1">
              <a:rPr lang="zh-CN" altLang="en-US" smtClean="0"/>
              <a:t>2022/11/23</a:t>
            </a:fld>
            <a:endParaRPr lang="zh-CN" altLang="en-US"/>
          </a:p>
        </p:txBody>
      </p:sp>
      <p:sp>
        <p:nvSpPr>
          <p:cNvPr id="19" name="Text Box 4">
            <a:extLst>
              <a:ext uri="{FF2B5EF4-FFF2-40B4-BE49-F238E27FC236}">
                <a16:creationId xmlns:a16="http://schemas.microsoft.com/office/drawing/2014/main" id="{6DD73770-0E4F-4A8E-929C-712C0B1630DF}"/>
              </a:ext>
            </a:extLst>
          </p:cNvPr>
          <p:cNvSpPr txBox="1">
            <a:spLocks noChangeArrowheads="1"/>
          </p:cNvSpPr>
          <p:nvPr/>
        </p:nvSpPr>
        <p:spPr bwMode="auto">
          <a:xfrm>
            <a:off x="509588" y="548978"/>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解得</a:t>
            </a:r>
          </a:p>
        </p:txBody>
      </p:sp>
      <p:graphicFrame>
        <p:nvGraphicFramePr>
          <p:cNvPr id="20" name="Object 5">
            <a:extLst>
              <a:ext uri="{FF2B5EF4-FFF2-40B4-BE49-F238E27FC236}">
                <a16:creationId xmlns:a16="http://schemas.microsoft.com/office/drawing/2014/main" id="{4C516BBE-55AD-4558-A82C-CAA93470F03E}"/>
              </a:ext>
            </a:extLst>
          </p:cNvPr>
          <p:cNvGraphicFramePr>
            <a:graphicFrameLocks noChangeAspect="1"/>
          </p:cNvGraphicFramePr>
          <p:nvPr>
            <p:extLst>
              <p:ext uri="{D42A27DB-BD31-4B8C-83A1-F6EECF244321}">
                <p14:modId xmlns:p14="http://schemas.microsoft.com/office/powerpoint/2010/main" val="2235835239"/>
              </p:ext>
            </p:extLst>
          </p:nvPr>
        </p:nvGraphicFramePr>
        <p:xfrm>
          <a:off x="1403648" y="404664"/>
          <a:ext cx="3582988" cy="728663"/>
        </p:xfrm>
        <a:graphic>
          <a:graphicData uri="http://schemas.openxmlformats.org/presentationml/2006/ole">
            <mc:AlternateContent xmlns:mc="http://schemas.openxmlformats.org/markup-compatibility/2006">
              <mc:Choice xmlns:v="urn:schemas-microsoft-com:vml" Requires="v">
                <p:oleObj name="Equation" r:id="rId2" imgW="1384200" imgH="266400" progId="Equation.DSMT4">
                  <p:embed/>
                </p:oleObj>
              </mc:Choice>
              <mc:Fallback>
                <p:oleObj name="Equation" r:id="rId2" imgW="1384200" imgH="266400" progId="Equation.DSMT4">
                  <p:embed/>
                  <p:pic>
                    <p:nvPicPr>
                      <p:cNvPr id="16389" name="Object 5"/>
                      <p:cNvPicPr>
                        <a:picLocks noChangeAspect="1" noChangeArrowheads="1"/>
                      </p:cNvPicPr>
                      <p:nvPr/>
                    </p:nvPicPr>
                    <p:blipFill>
                      <a:blip r:embed="rId3"/>
                      <a:srcRect/>
                      <a:stretch>
                        <a:fillRect/>
                      </a:stretch>
                    </p:blipFill>
                    <p:spPr bwMode="auto">
                      <a:xfrm>
                        <a:off x="1403648" y="404664"/>
                        <a:ext cx="3582988"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 name="Group 12">
            <a:extLst>
              <a:ext uri="{FF2B5EF4-FFF2-40B4-BE49-F238E27FC236}">
                <a16:creationId xmlns:a16="http://schemas.microsoft.com/office/drawing/2014/main" id="{9EE54E05-6AC1-4199-846D-7A37385C83A0}"/>
              </a:ext>
            </a:extLst>
          </p:cNvPr>
          <p:cNvGrpSpPr>
            <a:grpSpLocks/>
          </p:cNvGrpSpPr>
          <p:nvPr/>
        </p:nvGrpSpPr>
        <p:grpSpPr bwMode="auto">
          <a:xfrm>
            <a:off x="469900" y="1196752"/>
            <a:ext cx="7054850" cy="2097087"/>
            <a:chOff x="296" y="2069"/>
            <a:chExt cx="4444" cy="1321"/>
          </a:xfrm>
        </p:grpSpPr>
        <p:sp>
          <p:nvSpPr>
            <p:cNvPr id="22" name="Text Box 6">
              <a:extLst>
                <a:ext uri="{FF2B5EF4-FFF2-40B4-BE49-F238E27FC236}">
                  <a16:creationId xmlns:a16="http://schemas.microsoft.com/office/drawing/2014/main" id="{D1506560-C61B-4D47-93A2-76BBAA03FC36}"/>
                </a:ext>
              </a:extLst>
            </p:cNvPr>
            <p:cNvSpPr txBox="1">
              <a:spLocks noChangeArrowheads="1"/>
            </p:cNvSpPr>
            <p:nvPr/>
          </p:nvSpPr>
          <p:spPr bwMode="auto">
            <a:xfrm>
              <a:off x="296" y="2205"/>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a:t>
              </a:r>
            </a:p>
          </p:txBody>
        </p:sp>
        <p:graphicFrame>
          <p:nvGraphicFramePr>
            <p:cNvPr id="23" name="Object 7">
              <a:extLst>
                <a:ext uri="{FF2B5EF4-FFF2-40B4-BE49-F238E27FC236}">
                  <a16:creationId xmlns:a16="http://schemas.microsoft.com/office/drawing/2014/main" id="{51F462BA-14A1-4004-B498-E686509E1C55}"/>
                </a:ext>
              </a:extLst>
            </p:cNvPr>
            <p:cNvGraphicFramePr>
              <a:graphicFrameLocks noChangeAspect="1"/>
            </p:cNvGraphicFramePr>
            <p:nvPr/>
          </p:nvGraphicFramePr>
          <p:xfrm>
            <a:off x="932" y="2069"/>
            <a:ext cx="2946" cy="686"/>
          </p:xfrm>
          <a:graphic>
            <a:graphicData uri="http://schemas.openxmlformats.org/presentationml/2006/ole">
              <mc:AlternateContent xmlns:mc="http://schemas.openxmlformats.org/markup-compatibility/2006">
                <mc:Choice xmlns:v="urn:schemas-microsoft-com:vml" Requires="v">
                  <p:oleObj name="Equation" r:id="rId4" imgW="1848051" imgH="419100" progId="Equation.DSMT4">
                    <p:embed/>
                  </p:oleObj>
                </mc:Choice>
                <mc:Fallback>
                  <p:oleObj name="Equation" r:id="rId4" imgW="1848051" imgH="419100" progId="Equation.DSMT4">
                    <p:embed/>
                    <p:pic>
                      <p:nvPicPr>
                        <p:cNvPr id="1537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 y="2069"/>
                          <a:ext cx="2946"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8">
              <a:extLst>
                <a:ext uri="{FF2B5EF4-FFF2-40B4-BE49-F238E27FC236}">
                  <a16:creationId xmlns:a16="http://schemas.microsoft.com/office/drawing/2014/main" id="{790C11A4-70CE-48B0-9F4A-457AB5EB42A8}"/>
                </a:ext>
              </a:extLst>
            </p:cNvPr>
            <p:cNvGraphicFramePr>
              <a:graphicFrameLocks noChangeAspect="1"/>
            </p:cNvGraphicFramePr>
            <p:nvPr/>
          </p:nvGraphicFramePr>
          <p:xfrm>
            <a:off x="926" y="2704"/>
            <a:ext cx="3814" cy="686"/>
          </p:xfrm>
          <a:graphic>
            <a:graphicData uri="http://schemas.openxmlformats.org/presentationml/2006/ole">
              <mc:AlternateContent xmlns:mc="http://schemas.openxmlformats.org/markup-compatibility/2006">
                <mc:Choice xmlns:v="urn:schemas-microsoft-com:vml" Requires="v">
                  <p:oleObj name="Equation" r:id="rId6" imgW="2390675" imgH="419100" progId="Equation.DSMT4">
                    <p:embed/>
                  </p:oleObj>
                </mc:Choice>
                <mc:Fallback>
                  <p:oleObj name="Equation" r:id="rId6" imgW="2390675" imgH="419100" progId="Equation.DSMT4">
                    <p:embed/>
                    <p:pic>
                      <p:nvPicPr>
                        <p:cNvPr id="15372"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 y="2704"/>
                          <a:ext cx="3814"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5" name="Group 13">
            <a:extLst>
              <a:ext uri="{FF2B5EF4-FFF2-40B4-BE49-F238E27FC236}">
                <a16:creationId xmlns:a16="http://schemas.microsoft.com/office/drawing/2014/main" id="{2BB98E77-5457-4D86-AF60-04C33A5D544D}"/>
              </a:ext>
            </a:extLst>
          </p:cNvPr>
          <p:cNvGrpSpPr>
            <a:grpSpLocks/>
          </p:cNvGrpSpPr>
          <p:nvPr/>
        </p:nvGrpSpPr>
        <p:grpSpPr bwMode="auto">
          <a:xfrm>
            <a:off x="482600" y="3285902"/>
            <a:ext cx="5673725" cy="1154112"/>
            <a:chOff x="304" y="3385"/>
            <a:chExt cx="3574" cy="727"/>
          </a:xfrm>
        </p:grpSpPr>
        <p:sp>
          <p:nvSpPr>
            <p:cNvPr id="26" name="Rectangle 9">
              <a:extLst>
                <a:ext uri="{FF2B5EF4-FFF2-40B4-BE49-F238E27FC236}">
                  <a16:creationId xmlns:a16="http://schemas.microsoft.com/office/drawing/2014/main" id="{A6ECD0C2-BFFE-4F35-B0EA-68FBCCBBB3EF}"/>
                </a:ext>
              </a:extLst>
            </p:cNvPr>
            <p:cNvSpPr>
              <a:spLocks noChangeArrowheads="1"/>
            </p:cNvSpPr>
            <p:nvPr/>
          </p:nvSpPr>
          <p:spPr bwMode="auto">
            <a:xfrm>
              <a:off x="304" y="3385"/>
              <a:ext cx="32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即最小二乘估计所得</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经验回归方程</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为</a:t>
              </a:r>
            </a:p>
          </p:txBody>
        </p:sp>
        <p:graphicFrame>
          <p:nvGraphicFramePr>
            <p:cNvPr id="27" name="Object 10">
              <a:extLst>
                <a:ext uri="{FF2B5EF4-FFF2-40B4-BE49-F238E27FC236}">
                  <a16:creationId xmlns:a16="http://schemas.microsoft.com/office/drawing/2014/main" id="{5DF9052E-E8AC-4722-83B9-38952AD22D13}"/>
                </a:ext>
              </a:extLst>
            </p:cNvPr>
            <p:cNvGraphicFramePr>
              <a:graphicFrameLocks noChangeAspect="1"/>
            </p:cNvGraphicFramePr>
            <p:nvPr/>
          </p:nvGraphicFramePr>
          <p:xfrm>
            <a:off x="1456" y="3702"/>
            <a:ext cx="2422" cy="410"/>
          </p:xfrm>
          <a:graphic>
            <a:graphicData uri="http://schemas.openxmlformats.org/presentationml/2006/ole">
              <mc:AlternateContent xmlns:mc="http://schemas.openxmlformats.org/markup-compatibility/2006">
                <mc:Choice xmlns:v="urn:schemas-microsoft-com:vml" Requires="v">
                  <p:oleObj name="Equation" r:id="rId8" imgW="1505151" imgH="228600" progId="Equation.DSMT4">
                    <p:embed/>
                  </p:oleObj>
                </mc:Choice>
                <mc:Fallback>
                  <p:oleObj name="Equation" r:id="rId8" imgW="1505151" imgH="228600" progId="Equation.DSMT4">
                    <p:embed/>
                    <p:pic>
                      <p:nvPicPr>
                        <p:cNvPr id="15369"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6" y="3702"/>
                          <a:ext cx="2422" cy="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Rectangle 9">
            <a:extLst>
              <a:ext uri="{FF2B5EF4-FFF2-40B4-BE49-F238E27FC236}">
                <a16:creationId xmlns:a16="http://schemas.microsoft.com/office/drawing/2014/main" id="{466D7909-788C-4571-BB43-529CF6706553}"/>
              </a:ext>
            </a:extLst>
          </p:cNvPr>
          <p:cNvSpPr>
            <a:spLocks noChangeArrowheads="1"/>
          </p:cNvSpPr>
          <p:nvPr/>
        </p:nvSpPr>
        <p:spPr bwMode="auto">
          <a:xfrm>
            <a:off x="482451" y="4507136"/>
            <a:ext cx="23606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可以证明</a:t>
            </a:r>
          </a:p>
        </p:txBody>
      </p:sp>
      <p:graphicFrame>
        <p:nvGraphicFramePr>
          <p:cNvPr id="30" name="Object 10">
            <a:extLst>
              <a:ext uri="{FF2B5EF4-FFF2-40B4-BE49-F238E27FC236}">
                <a16:creationId xmlns:a16="http://schemas.microsoft.com/office/drawing/2014/main" id="{AF4E52AC-2E8A-42E3-9F30-3B0509D0168A}"/>
              </a:ext>
            </a:extLst>
          </p:cNvPr>
          <p:cNvGraphicFramePr>
            <a:graphicFrameLocks noChangeAspect="1"/>
          </p:cNvGraphicFramePr>
          <p:nvPr>
            <p:extLst>
              <p:ext uri="{D42A27DB-BD31-4B8C-83A1-F6EECF244321}">
                <p14:modId xmlns:p14="http://schemas.microsoft.com/office/powerpoint/2010/main" val="462135216"/>
              </p:ext>
            </p:extLst>
          </p:nvPr>
        </p:nvGraphicFramePr>
        <p:xfrm>
          <a:off x="1752054" y="4797152"/>
          <a:ext cx="5556250" cy="1105426"/>
        </p:xfrm>
        <a:graphic>
          <a:graphicData uri="http://schemas.openxmlformats.org/presentationml/2006/ole">
            <mc:AlternateContent xmlns:mc="http://schemas.openxmlformats.org/markup-compatibility/2006">
              <mc:Choice xmlns:v="urn:schemas-microsoft-com:vml" Requires="v">
                <p:oleObj name="Equation" r:id="rId10" imgW="2844720" imgH="507960" progId="Equation.DSMT4">
                  <p:embed/>
                </p:oleObj>
              </mc:Choice>
              <mc:Fallback>
                <p:oleObj name="Equation" r:id="rId10" imgW="2844720" imgH="507960" progId="Equation.DSMT4">
                  <p:embed/>
                  <p:pic>
                    <p:nvPicPr>
                      <p:cNvPr id="27" name="Object 10">
                        <a:extLst>
                          <a:ext uri="{FF2B5EF4-FFF2-40B4-BE49-F238E27FC236}">
                            <a16:creationId xmlns:a16="http://schemas.microsoft.com/office/drawing/2014/main" id="{5DF9052E-E8AC-4722-83B9-38952AD22D13}"/>
                          </a:ext>
                        </a:extLst>
                      </p:cNvPr>
                      <p:cNvPicPr>
                        <a:picLocks noChangeAspect="1" noChangeArrowheads="1"/>
                      </p:cNvPicPr>
                      <p:nvPr/>
                    </p:nvPicPr>
                    <p:blipFill>
                      <a:blip r:embed="rId11"/>
                      <a:srcRect/>
                      <a:stretch>
                        <a:fillRect/>
                      </a:stretch>
                    </p:blipFill>
                    <p:spPr bwMode="auto">
                      <a:xfrm>
                        <a:off x="1752054" y="4797152"/>
                        <a:ext cx="5556250" cy="1105426"/>
                      </a:xfrm>
                      <a:prstGeom prst="rect">
                        <a:avLst/>
                      </a:prstGeom>
                      <a:noFill/>
                      <a:ln>
                        <a:noFill/>
                      </a:ln>
                      <a:effectLst/>
                    </p:spPr>
                  </p:pic>
                </p:oleObj>
              </mc:Fallback>
            </mc:AlternateContent>
          </a:graphicData>
        </a:graphic>
      </p:graphicFrame>
      <p:grpSp>
        <p:nvGrpSpPr>
          <p:cNvPr id="4" name="组合 3">
            <a:extLst>
              <a:ext uri="{FF2B5EF4-FFF2-40B4-BE49-F238E27FC236}">
                <a16:creationId xmlns:a16="http://schemas.microsoft.com/office/drawing/2014/main" id="{78CD7585-F126-4C1D-A44C-8777D6DB5DC3}"/>
              </a:ext>
            </a:extLst>
          </p:cNvPr>
          <p:cNvGrpSpPr/>
          <p:nvPr/>
        </p:nvGrpSpPr>
        <p:grpSpPr>
          <a:xfrm>
            <a:off x="611560" y="5927873"/>
            <a:ext cx="4104456" cy="527790"/>
            <a:chOff x="1835696" y="5927873"/>
            <a:chExt cx="4104456" cy="527790"/>
          </a:xfrm>
        </p:grpSpPr>
        <p:sp>
          <p:nvSpPr>
            <p:cNvPr id="31" name="Rectangle 9">
              <a:extLst>
                <a:ext uri="{FF2B5EF4-FFF2-40B4-BE49-F238E27FC236}">
                  <a16:creationId xmlns:a16="http://schemas.microsoft.com/office/drawing/2014/main" id="{D5D82222-BC5D-468D-A7F3-1E8D7764AA60}"/>
                </a:ext>
              </a:extLst>
            </p:cNvPr>
            <p:cNvSpPr>
              <a:spLocks noChangeArrowheads="1"/>
            </p:cNvSpPr>
            <p:nvPr/>
          </p:nvSpPr>
          <p:spPr bwMode="auto">
            <a:xfrm>
              <a:off x="2411760" y="5993998"/>
              <a:ext cx="35283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是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a:t>
              </a:r>
              <a:r>
                <a:rPr kumimoji="0" lang="en-US" altLang="zh-CN" sz="2400" kern="0" dirty="0">
                  <a:solidFill>
                    <a:srgbClr val="000000"/>
                  </a:solidFill>
                  <a:ea typeface="微软雅黑" panose="020B0503020204020204" pitchFamily="34" charset="-122"/>
                  <a:cs typeface="Times New Roman" panose="02020603050405020304" pitchFamily="18" charset="0"/>
                </a:rPr>
                <a:t>,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的无偏估计</a:t>
              </a:r>
            </a:p>
          </p:txBody>
        </p:sp>
        <p:graphicFrame>
          <p:nvGraphicFramePr>
            <p:cNvPr id="32" name="Object 10">
              <a:extLst>
                <a:ext uri="{FF2B5EF4-FFF2-40B4-BE49-F238E27FC236}">
                  <a16:creationId xmlns:a16="http://schemas.microsoft.com/office/drawing/2014/main" id="{E4907051-20B3-4DAD-ADBA-68DE51D0C1AC}"/>
                </a:ext>
              </a:extLst>
            </p:cNvPr>
            <p:cNvGraphicFramePr>
              <a:graphicFrameLocks noChangeAspect="1"/>
            </p:cNvGraphicFramePr>
            <p:nvPr>
              <p:extLst>
                <p:ext uri="{D42A27DB-BD31-4B8C-83A1-F6EECF244321}">
                  <p14:modId xmlns:p14="http://schemas.microsoft.com/office/powerpoint/2010/main" val="633381089"/>
                </p:ext>
              </p:extLst>
            </p:nvPr>
          </p:nvGraphicFramePr>
          <p:xfrm>
            <a:off x="1835696" y="5927873"/>
            <a:ext cx="595312" cy="525463"/>
          </p:xfrm>
          <a:graphic>
            <a:graphicData uri="http://schemas.openxmlformats.org/presentationml/2006/ole">
              <mc:AlternateContent xmlns:mc="http://schemas.openxmlformats.org/markup-compatibility/2006">
                <mc:Choice xmlns:v="urn:schemas-microsoft-com:vml" Requires="v">
                  <p:oleObj name="Equation" r:id="rId12" imgW="304560" imgH="241200" progId="Equation.DSMT4">
                    <p:embed/>
                  </p:oleObj>
                </mc:Choice>
                <mc:Fallback>
                  <p:oleObj name="Equation" r:id="rId12" imgW="304560" imgH="241200" progId="Equation.DSMT4">
                    <p:embed/>
                    <p:pic>
                      <p:nvPicPr>
                        <p:cNvPr id="30" name="Object 10">
                          <a:extLst>
                            <a:ext uri="{FF2B5EF4-FFF2-40B4-BE49-F238E27FC236}">
                              <a16:creationId xmlns:a16="http://schemas.microsoft.com/office/drawing/2014/main" id="{AF4E52AC-2E8A-42E3-9F30-3B0509D0168A}"/>
                            </a:ext>
                          </a:extLst>
                        </p:cNvPr>
                        <p:cNvPicPr>
                          <a:picLocks noChangeAspect="1" noChangeArrowheads="1"/>
                        </p:cNvPicPr>
                        <p:nvPr/>
                      </p:nvPicPr>
                      <p:blipFill>
                        <a:blip r:embed="rId13"/>
                        <a:srcRect/>
                        <a:stretch>
                          <a:fillRect/>
                        </a:stretch>
                      </p:blipFill>
                      <p:spPr bwMode="auto">
                        <a:xfrm>
                          <a:off x="1835696" y="5927873"/>
                          <a:ext cx="595312" cy="525463"/>
                        </a:xfrm>
                        <a:prstGeom prst="rect">
                          <a:avLst/>
                        </a:prstGeom>
                        <a:noFill/>
                        <a:ln>
                          <a:noFill/>
                        </a:ln>
                        <a:effectLst/>
                      </p:spPr>
                    </p:pic>
                  </p:oleObj>
                </mc:Fallback>
              </mc:AlternateContent>
            </a:graphicData>
          </a:graphic>
        </p:graphicFrame>
      </p:grpSp>
      <p:sp>
        <p:nvSpPr>
          <p:cNvPr id="5" name="页脚占位符 4">
            <a:extLst>
              <a:ext uri="{FF2B5EF4-FFF2-40B4-BE49-F238E27FC236}">
                <a16:creationId xmlns:a16="http://schemas.microsoft.com/office/drawing/2014/main" id="{38209257-EB4D-46C5-9C29-4F2E4E2DAF7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07640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22" presetClass="entr" presetSubtype="8"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B3BA97-2D9D-4DDD-A7F7-68C1AD12F39C}"/>
              </a:ext>
            </a:extLst>
          </p:cNvPr>
          <p:cNvSpPr>
            <a:spLocks noGrp="1"/>
          </p:cNvSpPr>
          <p:nvPr>
            <p:ph type="dt" sz="half" idx="2"/>
          </p:nvPr>
        </p:nvSpPr>
        <p:spPr/>
        <p:txBody>
          <a:bodyPr/>
          <a:lstStyle/>
          <a:p>
            <a:pPr>
              <a:defRPr/>
            </a:pPr>
            <a:fld id="{6FC15F08-84BE-4A3D-9658-CE6CDD6FFE21}" type="datetime1">
              <a:rPr lang="zh-CN" altLang="en-US" smtClean="0"/>
              <a:t>2022/11/23</a:t>
            </a:fld>
            <a:endParaRPr lang="zh-CN" altLang="en-US"/>
          </a:p>
        </p:txBody>
      </p:sp>
      <p:grpSp>
        <p:nvGrpSpPr>
          <p:cNvPr id="14" name="Group 15">
            <a:extLst>
              <a:ext uri="{FF2B5EF4-FFF2-40B4-BE49-F238E27FC236}">
                <a16:creationId xmlns:a16="http://schemas.microsoft.com/office/drawing/2014/main" id="{EC9AD57B-C735-4380-A5DB-476B76D4F5F2}"/>
              </a:ext>
            </a:extLst>
          </p:cNvPr>
          <p:cNvGrpSpPr>
            <a:grpSpLocks/>
          </p:cNvGrpSpPr>
          <p:nvPr/>
        </p:nvGrpSpPr>
        <p:grpSpPr bwMode="auto">
          <a:xfrm>
            <a:off x="836613" y="980728"/>
            <a:ext cx="7119945" cy="993776"/>
            <a:chOff x="527" y="718"/>
            <a:chExt cx="4485" cy="626"/>
          </a:xfrm>
        </p:grpSpPr>
        <p:graphicFrame>
          <p:nvGraphicFramePr>
            <p:cNvPr id="15" name="Object 5">
              <a:extLst>
                <a:ext uri="{FF2B5EF4-FFF2-40B4-BE49-F238E27FC236}">
                  <a16:creationId xmlns:a16="http://schemas.microsoft.com/office/drawing/2014/main" id="{F9DE058F-3284-467F-89D4-76A6D30ACFCD}"/>
                </a:ext>
              </a:extLst>
            </p:cNvPr>
            <p:cNvGraphicFramePr>
              <a:graphicFrameLocks noChangeAspect="1"/>
            </p:cNvGraphicFramePr>
            <p:nvPr>
              <p:extLst>
                <p:ext uri="{D42A27DB-BD31-4B8C-83A1-F6EECF244321}">
                  <p14:modId xmlns:p14="http://schemas.microsoft.com/office/powerpoint/2010/main" val="1891910036"/>
                </p:ext>
              </p:extLst>
            </p:nvPr>
          </p:nvGraphicFramePr>
          <p:xfrm>
            <a:off x="1583" y="718"/>
            <a:ext cx="3429" cy="626"/>
          </p:xfrm>
          <a:graphic>
            <a:graphicData uri="http://schemas.openxmlformats.org/presentationml/2006/ole">
              <mc:AlternateContent xmlns:mc="http://schemas.openxmlformats.org/markup-compatibility/2006">
                <mc:Choice xmlns:v="urn:schemas-microsoft-com:vml" Requires="v">
                  <p:oleObj name="Equation" r:id="rId2" imgW="2412720" imgH="431640" progId="Equation.DSMT4">
                    <p:embed/>
                  </p:oleObj>
                </mc:Choice>
                <mc:Fallback>
                  <p:oleObj name="Equation" r:id="rId2" imgW="2412720" imgH="431640" progId="Equation.DSMT4">
                    <p:embed/>
                    <p:pic>
                      <p:nvPicPr>
                        <p:cNvPr id="15" name="Object 5">
                          <a:extLst>
                            <a:ext uri="{FF2B5EF4-FFF2-40B4-BE49-F238E27FC236}">
                              <a16:creationId xmlns:a16="http://schemas.microsoft.com/office/drawing/2014/main" id="{F9DE058F-3284-467F-89D4-76A6D30ACFCD}"/>
                            </a:ext>
                          </a:extLst>
                        </p:cNvPr>
                        <p:cNvPicPr>
                          <a:picLocks noChangeAspect="1" noChangeArrowheads="1"/>
                        </p:cNvPicPr>
                        <p:nvPr/>
                      </p:nvPicPr>
                      <p:blipFill>
                        <a:blip r:embed="rId3"/>
                        <a:srcRect/>
                        <a:stretch>
                          <a:fillRect/>
                        </a:stretch>
                      </p:blipFill>
                      <p:spPr bwMode="auto">
                        <a:xfrm>
                          <a:off x="1583" y="718"/>
                          <a:ext cx="3429" cy="626"/>
                        </a:xfrm>
                        <a:prstGeom prst="rect">
                          <a:avLst/>
                        </a:prstGeom>
                        <a:noFill/>
                        <a:ln>
                          <a:noFill/>
                        </a:ln>
                        <a:effectLst/>
                      </p:spPr>
                    </p:pic>
                  </p:oleObj>
                </mc:Fallback>
              </mc:AlternateContent>
            </a:graphicData>
          </a:graphic>
        </p:graphicFrame>
        <p:sp>
          <p:nvSpPr>
            <p:cNvPr id="16" name="Text Box 6">
              <a:extLst>
                <a:ext uri="{FF2B5EF4-FFF2-40B4-BE49-F238E27FC236}">
                  <a16:creationId xmlns:a16="http://schemas.microsoft.com/office/drawing/2014/main" id="{533B8444-14E2-4739-94FF-78548058891D}"/>
                </a:ext>
              </a:extLst>
            </p:cNvPr>
            <p:cNvSpPr txBox="1">
              <a:spLocks noChangeArrowheads="1"/>
            </p:cNvSpPr>
            <p:nvPr/>
          </p:nvSpPr>
          <p:spPr bwMode="auto">
            <a:xfrm>
              <a:off x="527" y="853"/>
              <a:ext cx="14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残差平方和</a:t>
              </a:r>
            </a:p>
          </p:txBody>
        </p:sp>
      </p:grpSp>
      <p:grpSp>
        <p:nvGrpSpPr>
          <p:cNvPr id="6" name="组合 5">
            <a:extLst>
              <a:ext uri="{FF2B5EF4-FFF2-40B4-BE49-F238E27FC236}">
                <a16:creationId xmlns:a16="http://schemas.microsoft.com/office/drawing/2014/main" id="{98A88FFA-967E-43C2-9F3F-7AD339C705F0}"/>
              </a:ext>
            </a:extLst>
          </p:cNvPr>
          <p:cNvGrpSpPr/>
          <p:nvPr/>
        </p:nvGrpSpPr>
        <p:grpSpPr>
          <a:xfrm>
            <a:off x="755576" y="2060848"/>
            <a:ext cx="7561263" cy="554038"/>
            <a:chOff x="755576" y="2231906"/>
            <a:chExt cx="7561263" cy="554038"/>
          </a:xfrm>
        </p:grpSpPr>
        <p:grpSp>
          <p:nvGrpSpPr>
            <p:cNvPr id="10" name="Group 16">
              <a:extLst>
                <a:ext uri="{FF2B5EF4-FFF2-40B4-BE49-F238E27FC236}">
                  <a16:creationId xmlns:a16="http://schemas.microsoft.com/office/drawing/2014/main" id="{2F10BCD2-E391-4AE8-B4F7-91710775C361}"/>
                </a:ext>
              </a:extLst>
            </p:cNvPr>
            <p:cNvGrpSpPr>
              <a:grpSpLocks/>
            </p:cNvGrpSpPr>
            <p:nvPr/>
          </p:nvGrpSpPr>
          <p:grpSpPr bwMode="auto">
            <a:xfrm>
              <a:off x="755576" y="2251919"/>
              <a:ext cx="7561263" cy="457200"/>
              <a:chOff x="280" y="1548"/>
              <a:chExt cx="4763" cy="288"/>
            </a:xfrm>
          </p:grpSpPr>
          <p:sp>
            <p:nvSpPr>
              <p:cNvPr id="11" name="Text Box 2">
                <a:extLst>
                  <a:ext uri="{FF2B5EF4-FFF2-40B4-BE49-F238E27FC236}">
                    <a16:creationId xmlns:a16="http://schemas.microsoft.com/office/drawing/2014/main" id="{62B8B1FC-9771-488E-BF96-A3CA1EAEE462}"/>
                  </a:ext>
                </a:extLst>
              </p:cNvPr>
              <p:cNvSpPr txBox="1">
                <a:spLocks noChangeArrowheads="1"/>
              </p:cNvSpPr>
              <p:nvPr/>
            </p:nvSpPr>
            <p:spPr bwMode="auto">
              <a:xfrm>
                <a:off x="280" y="1548"/>
                <a:ext cx="47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的无偏估计</a:t>
                </a:r>
                <a:endPar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2" name="Object 3">
                <a:extLst>
                  <a:ext uri="{FF2B5EF4-FFF2-40B4-BE49-F238E27FC236}">
                    <a16:creationId xmlns:a16="http://schemas.microsoft.com/office/drawing/2014/main" id="{338E8A83-6FA2-4D3C-9104-1F0AD8C4FB23}"/>
                  </a:ext>
                </a:extLst>
              </p:cNvPr>
              <p:cNvGraphicFramePr>
                <a:graphicFrameLocks noChangeAspect="1"/>
              </p:cNvGraphicFramePr>
              <p:nvPr>
                <p:extLst>
                  <p:ext uri="{D42A27DB-BD31-4B8C-83A1-F6EECF244321}">
                    <p14:modId xmlns:p14="http://schemas.microsoft.com/office/powerpoint/2010/main" val="506661767"/>
                  </p:ext>
                </p:extLst>
              </p:nvPr>
            </p:nvGraphicFramePr>
            <p:xfrm>
              <a:off x="372" y="1551"/>
              <a:ext cx="271" cy="241"/>
            </p:xfrm>
            <a:graphic>
              <a:graphicData uri="http://schemas.openxmlformats.org/presentationml/2006/ole">
                <mc:AlternateContent xmlns:mc="http://schemas.openxmlformats.org/markup-compatibility/2006">
                  <mc:Choice xmlns:v="urn:schemas-microsoft-com:vml" Requires="v">
                    <p:oleObj name="Equation" r:id="rId4" imgW="203040" imgH="203040" progId="Equation.DSMT4">
                      <p:embed/>
                    </p:oleObj>
                  </mc:Choice>
                  <mc:Fallback>
                    <p:oleObj name="Equation" r:id="rId4" imgW="203040" imgH="203040" progId="Equation.DSMT4">
                      <p:embed/>
                      <p:pic>
                        <p:nvPicPr>
                          <p:cNvPr id="12" name="Object 3">
                            <a:extLst>
                              <a:ext uri="{FF2B5EF4-FFF2-40B4-BE49-F238E27FC236}">
                                <a16:creationId xmlns:a16="http://schemas.microsoft.com/office/drawing/2014/main" id="{338E8A83-6FA2-4D3C-9104-1F0AD8C4FB23}"/>
                              </a:ext>
                            </a:extLst>
                          </p:cNvPr>
                          <p:cNvPicPr>
                            <a:picLocks noChangeAspect="1" noChangeArrowheads="1"/>
                          </p:cNvPicPr>
                          <p:nvPr/>
                        </p:nvPicPr>
                        <p:blipFill>
                          <a:blip r:embed="rId5"/>
                          <a:srcRect/>
                          <a:stretch>
                            <a:fillRect/>
                          </a:stretch>
                        </p:blipFill>
                        <p:spPr bwMode="auto">
                          <a:xfrm>
                            <a:off x="372" y="1551"/>
                            <a:ext cx="271" cy="241"/>
                          </a:xfrm>
                          <a:prstGeom prst="rect">
                            <a:avLst/>
                          </a:prstGeom>
                          <a:noFill/>
                          <a:ln>
                            <a:noFill/>
                          </a:ln>
                          <a:effectLst/>
                        </p:spPr>
                      </p:pic>
                    </p:oleObj>
                  </mc:Fallback>
                </mc:AlternateContent>
              </a:graphicData>
            </a:graphic>
          </p:graphicFrame>
        </p:grpSp>
        <p:graphicFrame>
          <p:nvGraphicFramePr>
            <p:cNvPr id="18" name="Object 7">
              <a:extLst>
                <a:ext uri="{FF2B5EF4-FFF2-40B4-BE49-F238E27FC236}">
                  <a16:creationId xmlns:a16="http://schemas.microsoft.com/office/drawing/2014/main" id="{E190A390-4B40-4E8D-8E44-98BF7D64129D}"/>
                </a:ext>
              </a:extLst>
            </p:cNvPr>
            <p:cNvGraphicFramePr>
              <a:graphicFrameLocks noChangeAspect="1"/>
            </p:cNvGraphicFramePr>
            <p:nvPr>
              <p:extLst>
                <p:ext uri="{D42A27DB-BD31-4B8C-83A1-F6EECF244321}">
                  <p14:modId xmlns:p14="http://schemas.microsoft.com/office/powerpoint/2010/main" val="2533535827"/>
                </p:ext>
              </p:extLst>
            </p:nvPr>
          </p:nvGraphicFramePr>
          <p:xfrm>
            <a:off x="2974704" y="2231906"/>
            <a:ext cx="2343150" cy="554038"/>
          </p:xfrm>
          <a:graphic>
            <a:graphicData uri="http://schemas.openxmlformats.org/presentationml/2006/ole">
              <mc:AlternateContent xmlns:mc="http://schemas.openxmlformats.org/markup-compatibility/2006">
                <mc:Choice xmlns:v="urn:schemas-microsoft-com:vml" Requires="v">
                  <p:oleObj name="Equation" r:id="rId6" imgW="1066680" imgH="241200" progId="Equation.DSMT4">
                    <p:embed/>
                  </p:oleObj>
                </mc:Choice>
                <mc:Fallback>
                  <p:oleObj name="Equation" r:id="rId6" imgW="1066680" imgH="241200" progId="Equation.DSMT4">
                    <p:embed/>
                    <p:pic>
                      <p:nvPicPr>
                        <p:cNvPr id="18" name="Object 7">
                          <a:extLst>
                            <a:ext uri="{FF2B5EF4-FFF2-40B4-BE49-F238E27FC236}">
                              <a16:creationId xmlns:a16="http://schemas.microsoft.com/office/drawing/2014/main" id="{E190A390-4B40-4E8D-8E44-98BF7D64129D}"/>
                            </a:ext>
                          </a:extLst>
                        </p:cNvPr>
                        <p:cNvPicPr>
                          <a:picLocks noChangeAspect="1" noChangeArrowheads="1"/>
                        </p:cNvPicPr>
                        <p:nvPr/>
                      </p:nvPicPr>
                      <p:blipFill>
                        <a:blip r:embed="rId7"/>
                        <a:srcRect/>
                        <a:stretch>
                          <a:fillRect/>
                        </a:stretch>
                      </p:blipFill>
                      <p:spPr bwMode="auto">
                        <a:xfrm>
                          <a:off x="2974704" y="2231906"/>
                          <a:ext cx="234315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组合 3">
            <a:extLst>
              <a:ext uri="{FF2B5EF4-FFF2-40B4-BE49-F238E27FC236}">
                <a16:creationId xmlns:a16="http://schemas.microsoft.com/office/drawing/2014/main" id="{A7AB27D5-1119-4C10-B6AA-EDC2A3918639}"/>
              </a:ext>
            </a:extLst>
          </p:cNvPr>
          <p:cNvGrpSpPr/>
          <p:nvPr/>
        </p:nvGrpSpPr>
        <p:grpSpPr>
          <a:xfrm>
            <a:off x="525463" y="462180"/>
            <a:ext cx="8439150" cy="476157"/>
            <a:chOff x="525463" y="462180"/>
            <a:chExt cx="8439150" cy="476157"/>
          </a:xfrm>
        </p:grpSpPr>
        <p:sp>
          <p:nvSpPr>
            <p:cNvPr id="5" name="Rectangle 14">
              <a:extLst>
                <a:ext uri="{FF2B5EF4-FFF2-40B4-BE49-F238E27FC236}">
                  <a16:creationId xmlns:a16="http://schemas.microsoft.com/office/drawing/2014/main" id="{40E8A023-FBBC-430D-9A92-DEEF39302C08}"/>
                </a:ext>
              </a:extLst>
            </p:cNvPr>
            <p:cNvSpPr>
              <a:spLocks noChangeArrowheads="1"/>
            </p:cNvSpPr>
            <p:nvPr/>
          </p:nvSpPr>
          <p:spPr bwMode="auto">
            <a:xfrm>
              <a:off x="525463" y="476672"/>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的估计</a:t>
              </a:r>
            </a:p>
          </p:txBody>
        </p:sp>
        <p:graphicFrame>
          <p:nvGraphicFramePr>
            <p:cNvPr id="26" name="Object 12">
              <a:extLst>
                <a:ext uri="{FF2B5EF4-FFF2-40B4-BE49-F238E27FC236}">
                  <a16:creationId xmlns:a16="http://schemas.microsoft.com/office/drawing/2014/main" id="{0413BF65-293B-4470-82B8-912A94038BFC}"/>
                </a:ext>
              </a:extLst>
            </p:cNvPr>
            <p:cNvGraphicFramePr>
              <a:graphicFrameLocks noChangeAspect="1"/>
            </p:cNvGraphicFramePr>
            <p:nvPr>
              <p:extLst>
                <p:ext uri="{D42A27DB-BD31-4B8C-83A1-F6EECF244321}">
                  <p14:modId xmlns:p14="http://schemas.microsoft.com/office/powerpoint/2010/main" val="3067934868"/>
                </p:ext>
              </p:extLst>
            </p:nvPr>
          </p:nvGraphicFramePr>
          <p:xfrm>
            <a:off x="1043608" y="462180"/>
            <a:ext cx="423267" cy="421927"/>
          </p:xfrm>
          <a:graphic>
            <a:graphicData uri="http://schemas.openxmlformats.org/presentationml/2006/ole">
              <mc:AlternateContent xmlns:mc="http://schemas.openxmlformats.org/markup-compatibility/2006">
                <mc:Choice xmlns:v="urn:schemas-microsoft-com:vml" Requires="v">
                  <p:oleObj name="Equation" r:id="rId8" imgW="203040" imgH="203040" progId="Equation.DSMT4">
                    <p:embed/>
                  </p:oleObj>
                </mc:Choice>
                <mc:Fallback>
                  <p:oleObj name="Equation" r:id="rId8" imgW="203040" imgH="203040" progId="Equation.DSMT4">
                    <p:embed/>
                    <p:pic>
                      <p:nvPicPr>
                        <p:cNvPr id="24" name="Object 12">
                          <a:extLst>
                            <a:ext uri="{FF2B5EF4-FFF2-40B4-BE49-F238E27FC236}">
                              <a16:creationId xmlns:a16="http://schemas.microsoft.com/office/drawing/2014/main" id="{CD2E155D-884D-4B3E-BE42-C3F9991413FF}"/>
                            </a:ext>
                          </a:extLst>
                        </p:cNvPr>
                        <p:cNvPicPr>
                          <a:picLocks noChangeAspect="1" noChangeArrowheads="1"/>
                        </p:cNvPicPr>
                        <p:nvPr/>
                      </p:nvPicPr>
                      <p:blipFill>
                        <a:blip r:embed="rId9"/>
                        <a:srcRect/>
                        <a:stretch>
                          <a:fillRect/>
                        </a:stretch>
                      </p:blipFill>
                      <p:spPr bwMode="auto">
                        <a:xfrm>
                          <a:off x="1043608" y="462180"/>
                          <a:ext cx="423267" cy="421927"/>
                        </a:xfrm>
                        <a:prstGeom prst="rect">
                          <a:avLst/>
                        </a:prstGeom>
                        <a:noFill/>
                        <a:ln>
                          <a:noFill/>
                        </a:ln>
                        <a:effectLst/>
                      </p:spPr>
                    </p:pic>
                  </p:oleObj>
                </mc:Fallback>
              </mc:AlternateContent>
            </a:graphicData>
          </a:graphic>
        </p:graphicFrame>
      </p:grpSp>
      <p:sp>
        <p:nvSpPr>
          <p:cNvPr id="28" name="Rectangle 14">
            <a:extLst>
              <a:ext uri="{FF2B5EF4-FFF2-40B4-BE49-F238E27FC236}">
                <a16:creationId xmlns:a16="http://schemas.microsoft.com/office/drawing/2014/main" id="{560FBDF1-A302-4DAB-9E67-67B8A939F29E}"/>
              </a:ext>
            </a:extLst>
          </p:cNvPr>
          <p:cNvSpPr>
            <a:spLocks noChangeArrowheads="1"/>
          </p:cNvSpPr>
          <p:nvPr/>
        </p:nvSpPr>
        <p:spPr bwMode="auto">
          <a:xfrm>
            <a:off x="539552" y="2863196"/>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回归方程的显著性检验（ </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检验）</a:t>
            </a:r>
          </a:p>
        </p:txBody>
      </p:sp>
      <p:sp>
        <p:nvSpPr>
          <p:cNvPr id="30" name="Text Box 2">
            <a:extLst>
              <a:ext uri="{FF2B5EF4-FFF2-40B4-BE49-F238E27FC236}">
                <a16:creationId xmlns:a16="http://schemas.microsoft.com/office/drawing/2014/main" id="{0FA0F81E-94E6-421E-A304-B5C84B809D0D}"/>
              </a:ext>
            </a:extLst>
          </p:cNvPr>
          <p:cNvSpPr txBox="1">
            <a:spLocks noChangeArrowheads="1"/>
          </p:cNvSpPr>
          <p:nvPr/>
        </p:nvSpPr>
        <p:spPr bwMode="auto">
          <a:xfrm>
            <a:off x="648841" y="3424684"/>
            <a:ext cx="8027615" cy="28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40000"/>
              </a:lnSpc>
            </a:pPr>
            <a:r>
              <a:rPr kumimoji="1"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对于变量 </a:t>
            </a:r>
            <a:r>
              <a:rPr kumimoji="1" lang="en-US" altLang="zh-CN" sz="2200" i="1" dirty="0">
                <a:latin typeface="Times New Roman" panose="02020603050405020304" pitchFamily="18" charset="0"/>
                <a:ea typeface="微软雅黑" panose="020B0503020204020204" pitchFamily="34" charset="-122"/>
                <a:cs typeface="Times New Roman" panose="02020603050405020304" pitchFamily="18" charset="0"/>
              </a:rPr>
              <a:t>x </a:t>
            </a:r>
            <a:r>
              <a:rPr kumimoji="1"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和 </a:t>
            </a:r>
            <a:r>
              <a:rPr kumimoji="1" lang="en-US" altLang="zh-CN" sz="2200" i="1" dirty="0">
                <a:latin typeface="Times New Roman" panose="02020603050405020304" pitchFamily="18" charset="0"/>
                <a:ea typeface="微软雅黑" panose="020B0503020204020204" pitchFamily="34" charset="-122"/>
                <a:cs typeface="Times New Roman" panose="02020603050405020304" pitchFamily="18" charset="0"/>
              </a:rPr>
              <a:t>y </a:t>
            </a:r>
            <a:r>
              <a:rPr kumimoji="1"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的任意 </a:t>
            </a:r>
            <a:r>
              <a:rPr kumimoji="1" lang="en-US" altLang="zh-CN" sz="2200" i="1" dirty="0">
                <a:latin typeface="Times New Roman" panose="02020603050405020304" pitchFamily="18" charset="0"/>
                <a:ea typeface="微软雅黑" panose="020B0503020204020204" pitchFamily="34" charset="-122"/>
                <a:cs typeface="Times New Roman" panose="02020603050405020304" pitchFamily="18" charset="0"/>
              </a:rPr>
              <a:t>n</a:t>
            </a:r>
            <a:r>
              <a:rPr kumimoji="1"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对观测值，只要不全相等，则</a:t>
            </a:r>
            <a:r>
              <a:rPr kumimoji="1" lang="zh-CN" altLang="en-US" sz="22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无论变量 </a:t>
            </a:r>
            <a:r>
              <a:rPr kumimoji="1" lang="en-US" altLang="zh-CN" sz="22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x</a:t>
            </a:r>
            <a:r>
              <a:rPr kumimoji="1" lang="zh-CN" altLang="en-US" sz="22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和 </a:t>
            </a:r>
            <a:r>
              <a:rPr kumimoji="1" lang="en-US" altLang="zh-CN" sz="22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y</a:t>
            </a:r>
            <a:r>
              <a:rPr kumimoji="1" lang="zh-CN" altLang="en-US" sz="22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之间是否存在线性相关关系，都可根据上面介绍的方法求得一个线性回归方程</a:t>
            </a:r>
            <a:r>
              <a:rPr kumimoji="1"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。显然，这样</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求</a:t>
            </a:r>
            <a:r>
              <a:rPr kumimoji="1"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出的线性方程当且仅当变量  </a:t>
            </a:r>
            <a:r>
              <a:rPr kumimoji="1" lang="en-US" altLang="zh-CN" sz="2200" i="1" dirty="0">
                <a:latin typeface="Times New Roman" panose="02020603050405020304" pitchFamily="18" charset="0"/>
                <a:ea typeface="微软雅黑" panose="020B0503020204020204" pitchFamily="34" charset="-122"/>
                <a:cs typeface="Times New Roman" panose="02020603050405020304" pitchFamily="18" charset="0"/>
              </a:rPr>
              <a:t>x</a:t>
            </a:r>
            <a:r>
              <a:rPr kumimoji="1"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和  </a:t>
            </a:r>
            <a:r>
              <a:rPr kumimoji="1" lang="en-US" altLang="zh-CN" sz="2200" i="1" dirty="0">
                <a:latin typeface="Times New Roman" panose="02020603050405020304" pitchFamily="18" charset="0"/>
                <a:ea typeface="微软雅黑" panose="020B0503020204020204" pitchFamily="34" charset="-122"/>
                <a:cs typeface="Times New Roman" panose="02020603050405020304" pitchFamily="18" charset="0"/>
              </a:rPr>
              <a:t>y</a:t>
            </a:r>
            <a:r>
              <a:rPr kumimoji="1"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之间存在线性相关关系时才是有意义的；若不存在线性相关关系，则这样的线性方程就毫无意义了。为了使求得的线性回归方程真正有意义， 就需要进行回归方程的显著性检验。</a:t>
            </a:r>
          </a:p>
        </p:txBody>
      </p:sp>
      <p:sp>
        <p:nvSpPr>
          <p:cNvPr id="7" name="页脚占位符 6">
            <a:extLst>
              <a:ext uri="{FF2B5EF4-FFF2-40B4-BE49-F238E27FC236}">
                <a16:creationId xmlns:a16="http://schemas.microsoft.com/office/drawing/2014/main" id="{F87DCBE6-9AA5-430A-B5E1-4513FC40BDD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02190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F42CB-BCFC-4D5B-A76C-2ADD560BFAC6}"/>
              </a:ext>
            </a:extLst>
          </p:cNvPr>
          <p:cNvSpPr>
            <a:spLocks noGrp="1"/>
          </p:cNvSpPr>
          <p:nvPr>
            <p:ph type="dt" sz="half" idx="2"/>
          </p:nvPr>
        </p:nvSpPr>
        <p:spPr/>
        <p:txBody>
          <a:bodyPr/>
          <a:lstStyle/>
          <a:p>
            <a:pPr>
              <a:defRPr/>
            </a:pPr>
            <a:fld id="{62D97FB1-4C1E-4511-B91C-962F2DAF3E86}" type="datetime1">
              <a:rPr lang="zh-CN" altLang="en-US" smtClean="0"/>
              <a:t>2022/11/23</a:t>
            </a:fld>
            <a:endParaRPr lang="zh-CN" altLang="en-US"/>
          </a:p>
        </p:txBody>
      </p:sp>
      <p:sp>
        <p:nvSpPr>
          <p:cNvPr id="4" name="Rectangle 14">
            <a:extLst>
              <a:ext uri="{FF2B5EF4-FFF2-40B4-BE49-F238E27FC236}">
                <a16:creationId xmlns:a16="http://schemas.microsoft.com/office/drawing/2014/main" id="{B9C901B8-0121-400B-B97B-144E82706936}"/>
              </a:ext>
            </a:extLst>
          </p:cNvPr>
          <p:cNvSpPr>
            <a:spLocks noChangeArrowheads="1"/>
          </p:cNvSpPr>
          <p:nvPr/>
        </p:nvSpPr>
        <p:spPr bwMode="auto">
          <a:xfrm>
            <a:off x="539552" y="519063"/>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回归方程的显著性检验（ </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检验）</a:t>
            </a:r>
          </a:p>
        </p:txBody>
      </p:sp>
      <p:pic>
        <p:nvPicPr>
          <p:cNvPr id="108546" name="Picture 2">
            <a:extLst>
              <a:ext uri="{FF2B5EF4-FFF2-40B4-BE49-F238E27FC236}">
                <a16:creationId xmlns:a16="http://schemas.microsoft.com/office/drawing/2014/main" id="{C3383D9E-F337-42EF-AA29-242C91CEB3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4" y="1700808"/>
            <a:ext cx="4256303" cy="271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10">
            <a:extLst>
              <a:ext uri="{FF2B5EF4-FFF2-40B4-BE49-F238E27FC236}">
                <a16:creationId xmlns:a16="http://schemas.microsoft.com/office/drawing/2014/main" id="{24FB8F7C-1414-41C1-B869-13AB088290AA}"/>
              </a:ext>
            </a:extLst>
          </p:cNvPr>
          <p:cNvGraphicFramePr>
            <a:graphicFrameLocks noChangeAspect="1"/>
          </p:cNvGraphicFramePr>
          <p:nvPr>
            <p:extLst>
              <p:ext uri="{D42A27DB-BD31-4B8C-83A1-F6EECF244321}">
                <p14:modId xmlns:p14="http://schemas.microsoft.com/office/powerpoint/2010/main" val="2521909392"/>
              </p:ext>
            </p:extLst>
          </p:nvPr>
        </p:nvGraphicFramePr>
        <p:xfrm>
          <a:off x="776635" y="1700808"/>
          <a:ext cx="2776538" cy="498475"/>
        </p:xfrm>
        <a:graphic>
          <a:graphicData uri="http://schemas.openxmlformats.org/presentationml/2006/ole">
            <mc:AlternateContent xmlns:mc="http://schemas.openxmlformats.org/markup-compatibility/2006">
              <mc:Choice xmlns:v="urn:schemas-microsoft-com:vml" Requires="v">
                <p:oleObj name="Equation" r:id="rId3" imgW="1422360" imgH="228600" progId="Equation.DSMT4">
                  <p:embed/>
                </p:oleObj>
              </mc:Choice>
              <mc:Fallback>
                <p:oleObj name="Equation" r:id="rId3" imgW="1422360" imgH="228600" progId="Equation.DSMT4">
                  <p:embed/>
                  <p:pic>
                    <p:nvPicPr>
                      <p:cNvPr id="5" name="Object 10">
                        <a:extLst>
                          <a:ext uri="{FF2B5EF4-FFF2-40B4-BE49-F238E27FC236}">
                            <a16:creationId xmlns:a16="http://schemas.microsoft.com/office/drawing/2014/main" id="{056D9508-4289-4A01-A497-861A849FB40F}"/>
                          </a:ext>
                        </a:extLst>
                      </p:cNvPr>
                      <p:cNvPicPr>
                        <a:picLocks noChangeAspect="1" noChangeArrowheads="1"/>
                      </p:cNvPicPr>
                      <p:nvPr/>
                    </p:nvPicPr>
                    <p:blipFill>
                      <a:blip r:embed="rId4"/>
                      <a:srcRect/>
                      <a:stretch>
                        <a:fillRect/>
                      </a:stretch>
                    </p:blipFill>
                    <p:spPr bwMode="auto">
                      <a:xfrm>
                        <a:off x="776635" y="1700808"/>
                        <a:ext cx="2776538" cy="498475"/>
                      </a:xfrm>
                      <a:prstGeom prst="rect">
                        <a:avLst/>
                      </a:prstGeom>
                      <a:noFill/>
                      <a:ln>
                        <a:noFill/>
                      </a:ln>
                      <a:effectLst/>
                    </p:spPr>
                  </p:pic>
                </p:oleObj>
              </mc:Fallback>
            </mc:AlternateContent>
          </a:graphicData>
        </a:graphic>
      </p:graphicFrame>
      <p:graphicFrame>
        <p:nvGraphicFramePr>
          <p:cNvPr id="8" name="Object 10">
            <a:extLst>
              <a:ext uri="{FF2B5EF4-FFF2-40B4-BE49-F238E27FC236}">
                <a16:creationId xmlns:a16="http://schemas.microsoft.com/office/drawing/2014/main" id="{0CDFADE6-B409-48DE-82A3-9415F2C1D66C}"/>
              </a:ext>
            </a:extLst>
          </p:cNvPr>
          <p:cNvGraphicFramePr>
            <a:graphicFrameLocks noChangeAspect="1"/>
          </p:cNvGraphicFramePr>
          <p:nvPr>
            <p:extLst>
              <p:ext uri="{D42A27DB-BD31-4B8C-83A1-F6EECF244321}">
                <p14:modId xmlns:p14="http://schemas.microsoft.com/office/powerpoint/2010/main" val="2245809102"/>
              </p:ext>
            </p:extLst>
          </p:nvPr>
        </p:nvGraphicFramePr>
        <p:xfrm>
          <a:off x="751458" y="2277467"/>
          <a:ext cx="3892550" cy="2879725"/>
        </p:xfrm>
        <a:graphic>
          <a:graphicData uri="http://schemas.openxmlformats.org/presentationml/2006/ole">
            <mc:AlternateContent xmlns:mc="http://schemas.openxmlformats.org/markup-compatibility/2006">
              <mc:Choice xmlns:v="urn:schemas-microsoft-com:vml" Requires="v">
                <p:oleObj name="Equation" r:id="rId5" imgW="1993680" imgH="1320480" progId="Equation.DSMT4">
                  <p:embed/>
                </p:oleObj>
              </mc:Choice>
              <mc:Fallback>
                <p:oleObj name="Equation" r:id="rId5" imgW="1993680" imgH="1320480" progId="Equation.DSMT4">
                  <p:embed/>
                  <p:pic>
                    <p:nvPicPr>
                      <p:cNvPr id="7" name="Object 10">
                        <a:extLst>
                          <a:ext uri="{FF2B5EF4-FFF2-40B4-BE49-F238E27FC236}">
                            <a16:creationId xmlns:a16="http://schemas.microsoft.com/office/drawing/2014/main" id="{24FB8F7C-1414-41C1-B869-13AB088290AA}"/>
                          </a:ext>
                        </a:extLst>
                      </p:cNvPr>
                      <p:cNvPicPr>
                        <a:picLocks noChangeAspect="1" noChangeArrowheads="1"/>
                      </p:cNvPicPr>
                      <p:nvPr/>
                    </p:nvPicPr>
                    <p:blipFill>
                      <a:blip r:embed="rId6"/>
                      <a:srcRect/>
                      <a:stretch>
                        <a:fillRect/>
                      </a:stretch>
                    </p:blipFill>
                    <p:spPr bwMode="auto">
                      <a:xfrm>
                        <a:off x="751458" y="2277467"/>
                        <a:ext cx="3892550" cy="2879725"/>
                      </a:xfrm>
                      <a:prstGeom prst="rect">
                        <a:avLst/>
                      </a:prstGeom>
                      <a:noFill/>
                      <a:ln>
                        <a:noFill/>
                      </a:ln>
                      <a:effectLst/>
                    </p:spPr>
                  </p:pic>
                </p:oleObj>
              </mc:Fallback>
            </mc:AlternateContent>
          </a:graphicData>
        </a:graphic>
      </p:graphicFrame>
      <p:grpSp>
        <p:nvGrpSpPr>
          <p:cNvPr id="6" name="组合 5">
            <a:extLst>
              <a:ext uri="{FF2B5EF4-FFF2-40B4-BE49-F238E27FC236}">
                <a16:creationId xmlns:a16="http://schemas.microsoft.com/office/drawing/2014/main" id="{184EB0AF-C973-41DB-9C4E-B6D375BBEDFE}"/>
              </a:ext>
            </a:extLst>
          </p:cNvPr>
          <p:cNvGrpSpPr/>
          <p:nvPr/>
        </p:nvGrpSpPr>
        <p:grpSpPr>
          <a:xfrm>
            <a:off x="683568" y="5439941"/>
            <a:ext cx="4011017" cy="941387"/>
            <a:chOff x="683568" y="5079901"/>
            <a:chExt cx="4011017" cy="941387"/>
          </a:xfrm>
        </p:grpSpPr>
        <p:sp>
          <p:nvSpPr>
            <p:cNvPr id="9" name="Text Box 6">
              <a:extLst>
                <a:ext uri="{FF2B5EF4-FFF2-40B4-BE49-F238E27FC236}">
                  <a16:creationId xmlns:a16="http://schemas.microsoft.com/office/drawing/2014/main" id="{15E880CF-DD0C-44F3-864D-DBF93C188187}"/>
                </a:ext>
              </a:extLst>
            </p:cNvPr>
            <p:cNvSpPr txBox="1">
              <a:spLocks noChangeArrowheads="1"/>
            </p:cNvSpPr>
            <p:nvPr/>
          </p:nvSpPr>
          <p:spPr bwMode="auto">
            <a:xfrm>
              <a:off x="683568" y="5271293"/>
              <a:ext cx="222250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残差平方和</a:t>
              </a:r>
            </a:p>
          </p:txBody>
        </p:sp>
        <p:graphicFrame>
          <p:nvGraphicFramePr>
            <p:cNvPr id="10" name="Object 10">
              <a:extLst>
                <a:ext uri="{FF2B5EF4-FFF2-40B4-BE49-F238E27FC236}">
                  <a16:creationId xmlns:a16="http://schemas.microsoft.com/office/drawing/2014/main" id="{9A42F277-58CF-4095-9A9E-5A96AED07B53}"/>
                </a:ext>
              </a:extLst>
            </p:cNvPr>
            <p:cNvGraphicFramePr>
              <a:graphicFrameLocks noChangeAspect="1"/>
            </p:cNvGraphicFramePr>
            <p:nvPr>
              <p:extLst>
                <p:ext uri="{D42A27DB-BD31-4B8C-83A1-F6EECF244321}">
                  <p14:modId xmlns:p14="http://schemas.microsoft.com/office/powerpoint/2010/main" val="4220004295"/>
                </p:ext>
              </p:extLst>
            </p:nvPr>
          </p:nvGraphicFramePr>
          <p:xfrm>
            <a:off x="2411760" y="5079901"/>
            <a:ext cx="2282825" cy="941387"/>
          </p:xfrm>
          <a:graphic>
            <a:graphicData uri="http://schemas.openxmlformats.org/presentationml/2006/ole">
              <mc:AlternateContent xmlns:mc="http://schemas.openxmlformats.org/markup-compatibility/2006">
                <mc:Choice xmlns:v="urn:schemas-microsoft-com:vml" Requires="v">
                  <p:oleObj name="Equation" r:id="rId7" imgW="1168200" imgH="431640" progId="Equation.DSMT4">
                    <p:embed/>
                  </p:oleObj>
                </mc:Choice>
                <mc:Fallback>
                  <p:oleObj name="Equation" r:id="rId7" imgW="1168200" imgH="431640" progId="Equation.DSMT4">
                    <p:embed/>
                    <p:pic>
                      <p:nvPicPr>
                        <p:cNvPr id="8" name="Object 10">
                          <a:extLst>
                            <a:ext uri="{FF2B5EF4-FFF2-40B4-BE49-F238E27FC236}">
                              <a16:creationId xmlns:a16="http://schemas.microsoft.com/office/drawing/2014/main" id="{0CDFADE6-B409-48DE-82A3-9415F2C1D66C}"/>
                            </a:ext>
                          </a:extLst>
                        </p:cNvPr>
                        <p:cNvPicPr>
                          <a:picLocks noChangeAspect="1" noChangeArrowheads="1"/>
                        </p:cNvPicPr>
                        <p:nvPr/>
                      </p:nvPicPr>
                      <p:blipFill>
                        <a:blip r:embed="rId8"/>
                        <a:srcRect/>
                        <a:stretch>
                          <a:fillRect/>
                        </a:stretch>
                      </p:blipFill>
                      <p:spPr bwMode="auto">
                        <a:xfrm>
                          <a:off x="2411760" y="5079901"/>
                          <a:ext cx="2282825" cy="941387"/>
                        </a:xfrm>
                        <a:prstGeom prst="rect">
                          <a:avLst/>
                        </a:prstGeom>
                        <a:noFill/>
                        <a:ln>
                          <a:noFill/>
                        </a:ln>
                        <a:effectLst/>
                      </p:spPr>
                    </p:pic>
                  </p:oleObj>
                </mc:Fallback>
              </mc:AlternateContent>
            </a:graphicData>
          </a:graphic>
        </p:graphicFrame>
      </p:grpSp>
      <p:grpSp>
        <p:nvGrpSpPr>
          <p:cNvPr id="13" name="组合 12">
            <a:extLst>
              <a:ext uri="{FF2B5EF4-FFF2-40B4-BE49-F238E27FC236}">
                <a16:creationId xmlns:a16="http://schemas.microsoft.com/office/drawing/2014/main" id="{69308975-CCDE-4764-980B-B39C948B3686}"/>
              </a:ext>
            </a:extLst>
          </p:cNvPr>
          <p:cNvGrpSpPr/>
          <p:nvPr/>
        </p:nvGrpSpPr>
        <p:grpSpPr>
          <a:xfrm>
            <a:off x="4881463" y="5432425"/>
            <a:ext cx="3986312" cy="941388"/>
            <a:chOff x="683568" y="5080354"/>
            <a:chExt cx="3986312" cy="941388"/>
          </a:xfrm>
        </p:grpSpPr>
        <p:sp>
          <p:nvSpPr>
            <p:cNvPr id="14" name="Text Box 6">
              <a:extLst>
                <a:ext uri="{FF2B5EF4-FFF2-40B4-BE49-F238E27FC236}">
                  <a16:creationId xmlns:a16="http://schemas.microsoft.com/office/drawing/2014/main" id="{4E8DC12D-DDEB-41FD-AAB9-382477226D5A}"/>
                </a:ext>
              </a:extLst>
            </p:cNvPr>
            <p:cNvSpPr txBox="1">
              <a:spLocks noChangeArrowheads="1"/>
            </p:cNvSpPr>
            <p:nvPr/>
          </p:nvSpPr>
          <p:spPr bwMode="auto">
            <a:xfrm>
              <a:off x="683568" y="5271293"/>
              <a:ext cx="222250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回归</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平方和</a:t>
              </a:r>
            </a:p>
          </p:txBody>
        </p:sp>
        <p:graphicFrame>
          <p:nvGraphicFramePr>
            <p:cNvPr id="15" name="Object 10">
              <a:extLst>
                <a:ext uri="{FF2B5EF4-FFF2-40B4-BE49-F238E27FC236}">
                  <a16:creationId xmlns:a16="http://schemas.microsoft.com/office/drawing/2014/main" id="{FACABA54-6AA1-4AEC-A96C-3D36EB936042}"/>
                </a:ext>
              </a:extLst>
            </p:cNvPr>
            <p:cNvGraphicFramePr>
              <a:graphicFrameLocks noChangeAspect="1"/>
            </p:cNvGraphicFramePr>
            <p:nvPr>
              <p:extLst>
                <p:ext uri="{D42A27DB-BD31-4B8C-83A1-F6EECF244321}">
                  <p14:modId xmlns:p14="http://schemas.microsoft.com/office/powerpoint/2010/main" val="2550477898"/>
                </p:ext>
              </p:extLst>
            </p:nvPr>
          </p:nvGraphicFramePr>
          <p:xfrm>
            <a:off x="2436268" y="5080354"/>
            <a:ext cx="2233612" cy="941388"/>
          </p:xfrm>
          <a:graphic>
            <a:graphicData uri="http://schemas.openxmlformats.org/presentationml/2006/ole">
              <mc:AlternateContent xmlns:mc="http://schemas.openxmlformats.org/markup-compatibility/2006">
                <mc:Choice xmlns:v="urn:schemas-microsoft-com:vml" Requires="v">
                  <p:oleObj name="Equation" r:id="rId9" imgW="1143000" imgH="431640" progId="Equation.DSMT4">
                    <p:embed/>
                  </p:oleObj>
                </mc:Choice>
                <mc:Fallback>
                  <p:oleObj name="Equation" r:id="rId9" imgW="1143000" imgH="431640" progId="Equation.DSMT4">
                    <p:embed/>
                    <p:pic>
                      <p:nvPicPr>
                        <p:cNvPr id="10" name="Object 10">
                          <a:extLst>
                            <a:ext uri="{FF2B5EF4-FFF2-40B4-BE49-F238E27FC236}">
                              <a16:creationId xmlns:a16="http://schemas.microsoft.com/office/drawing/2014/main" id="{9A42F277-58CF-4095-9A9E-5A96AED07B53}"/>
                            </a:ext>
                          </a:extLst>
                        </p:cNvPr>
                        <p:cNvPicPr>
                          <a:picLocks noChangeAspect="1" noChangeArrowheads="1"/>
                        </p:cNvPicPr>
                        <p:nvPr/>
                      </p:nvPicPr>
                      <p:blipFill>
                        <a:blip r:embed="rId10"/>
                        <a:srcRect/>
                        <a:stretch>
                          <a:fillRect/>
                        </a:stretch>
                      </p:blipFill>
                      <p:spPr bwMode="auto">
                        <a:xfrm>
                          <a:off x="2436268" y="5080354"/>
                          <a:ext cx="2233612" cy="941388"/>
                        </a:xfrm>
                        <a:prstGeom prst="rect">
                          <a:avLst/>
                        </a:prstGeom>
                        <a:noFill/>
                        <a:ln>
                          <a:noFill/>
                        </a:ln>
                        <a:effectLst/>
                      </p:spPr>
                    </p:pic>
                  </p:oleObj>
                </mc:Fallback>
              </mc:AlternateContent>
            </a:graphicData>
          </a:graphic>
        </p:graphicFrame>
      </p:grpSp>
      <p:sp>
        <p:nvSpPr>
          <p:cNvPr id="16" name="Rectangle 14">
            <a:extLst>
              <a:ext uri="{FF2B5EF4-FFF2-40B4-BE49-F238E27FC236}">
                <a16:creationId xmlns:a16="http://schemas.microsoft.com/office/drawing/2014/main" id="{54F2AEA5-FACC-4404-B78F-9E191E65A29C}"/>
              </a:ext>
            </a:extLst>
          </p:cNvPr>
          <p:cNvSpPr>
            <a:spLocks noChangeArrowheads="1"/>
          </p:cNvSpPr>
          <p:nvPr/>
        </p:nvSpPr>
        <p:spPr bwMode="auto">
          <a:xfrm>
            <a:off x="525463" y="1052736"/>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）离差平方和分解</a:t>
            </a:r>
          </a:p>
        </p:txBody>
      </p:sp>
      <p:sp>
        <p:nvSpPr>
          <p:cNvPr id="5" name="页脚占位符 4">
            <a:extLst>
              <a:ext uri="{FF2B5EF4-FFF2-40B4-BE49-F238E27FC236}">
                <a16:creationId xmlns:a16="http://schemas.microsoft.com/office/drawing/2014/main" id="{8B5D869E-7DC3-4E38-BBF6-0D6CD52CBF3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8019885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F42CB-BCFC-4D5B-A76C-2ADD560BFAC6}"/>
              </a:ext>
            </a:extLst>
          </p:cNvPr>
          <p:cNvSpPr>
            <a:spLocks noGrp="1"/>
          </p:cNvSpPr>
          <p:nvPr>
            <p:ph type="dt" sz="half" idx="2"/>
          </p:nvPr>
        </p:nvSpPr>
        <p:spPr/>
        <p:txBody>
          <a:bodyPr/>
          <a:lstStyle/>
          <a:p>
            <a:pPr>
              <a:defRPr/>
            </a:pPr>
            <a:fld id="{8AA062A1-CEE5-427D-AC4A-1D51CC6DDD08}" type="datetime1">
              <a:rPr lang="zh-CN" altLang="en-US" smtClean="0"/>
              <a:t>2022/11/23</a:t>
            </a:fld>
            <a:endParaRPr lang="zh-CN" altLang="en-US"/>
          </a:p>
        </p:txBody>
      </p:sp>
      <p:sp>
        <p:nvSpPr>
          <p:cNvPr id="4" name="Rectangle 14">
            <a:extLst>
              <a:ext uri="{FF2B5EF4-FFF2-40B4-BE49-F238E27FC236}">
                <a16:creationId xmlns:a16="http://schemas.microsoft.com/office/drawing/2014/main" id="{B9C901B8-0121-400B-B97B-144E82706936}"/>
              </a:ext>
            </a:extLst>
          </p:cNvPr>
          <p:cNvSpPr>
            <a:spLocks noChangeArrowheads="1"/>
          </p:cNvSpPr>
          <p:nvPr/>
        </p:nvSpPr>
        <p:spPr bwMode="auto">
          <a:xfrm>
            <a:off x="539552" y="519063"/>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回归方程的显著性检验（ </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检验）</a:t>
            </a:r>
          </a:p>
        </p:txBody>
      </p:sp>
      <p:graphicFrame>
        <p:nvGraphicFramePr>
          <p:cNvPr id="7" name="Object 10">
            <a:extLst>
              <a:ext uri="{FF2B5EF4-FFF2-40B4-BE49-F238E27FC236}">
                <a16:creationId xmlns:a16="http://schemas.microsoft.com/office/drawing/2014/main" id="{24FB8F7C-1414-41C1-B869-13AB088290AA}"/>
              </a:ext>
            </a:extLst>
          </p:cNvPr>
          <p:cNvGraphicFramePr>
            <a:graphicFrameLocks noChangeAspect="1"/>
          </p:cNvGraphicFramePr>
          <p:nvPr>
            <p:extLst>
              <p:ext uri="{D42A27DB-BD31-4B8C-83A1-F6EECF244321}">
                <p14:modId xmlns:p14="http://schemas.microsoft.com/office/powerpoint/2010/main" val="1804410005"/>
              </p:ext>
            </p:extLst>
          </p:nvPr>
        </p:nvGraphicFramePr>
        <p:xfrm>
          <a:off x="2506712" y="1484784"/>
          <a:ext cx="3073400" cy="498475"/>
        </p:xfrm>
        <a:graphic>
          <a:graphicData uri="http://schemas.openxmlformats.org/presentationml/2006/ole">
            <mc:AlternateContent xmlns:mc="http://schemas.openxmlformats.org/markup-compatibility/2006">
              <mc:Choice xmlns:v="urn:schemas-microsoft-com:vml" Requires="v">
                <p:oleObj name="Equation" r:id="rId2" imgW="1574640" imgH="228600" progId="Equation.DSMT4">
                  <p:embed/>
                </p:oleObj>
              </mc:Choice>
              <mc:Fallback>
                <p:oleObj name="Equation" r:id="rId2" imgW="1574640" imgH="228600" progId="Equation.DSMT4">
                  <p:embed/>
                  <p:pic>
                    <p:nvPicPr>
                      <p:cNvPr id="7" name="Object 10">
                        <a:extLst>
                          <a:ext uri="{FF2B5EF4-FFF2-40B4-BE49-F238E27FC236}">
                            <a16:creationId xmlns:a16="http://schemas.microsoft.com/office/drawing/2014/main" id="{24FB8F7C-1414-41C1-B869-13AB088290AA}"/>
                          </a:ext>
                        </a:extLst>
                      </p:cNvPr>
                      <p:cNvPicPr>
                        <a:picLocks noChangeAspect="1" noChangeArrowheads="1"/>
                      </p:cNvPicPr>
                      <p:nvPr/>
                    </p:nvPicPr>
                    <p:blipFill>
                      <a:blip r:embed="rId3"/>
                      <a:srcRect/>
                      <a:stretch>
                        <a:fillRect/>
                      </a:stretch>
                    </p:blipFill>
                    <p:spPr bwMode="auto">
                      <a:xfrm>
                        <a:off x="2506712" y="1484784"/>
                        <a:ext cx="3073400" cy="498475"/>
                      </a:xfrm>
                      <a:prstGeom prst="rect">
                        <a:avLst/>
                      </a:prstGeom>
                      <a:noFill/>
                      <a:ln>
                        <a:noFill/>
                      </a:ln>
                      <a:effectLst/>
                    </p:spPr>
                  </p:pic>
                </p:oleObj>
              </mc:Fallback>
            </mc:AlternateContent>
          </a:graphicData>
        </a:graphic>
      </p:graphicFrame>
      <p:sp>
        <p:nvSpPr>
          <p:cNvPr id="16" name="Rectangle 14">
            <a:extLst>
              <a:ext uri="{FF2B5EF4-FFF2-40B4-BE49-F238E27FC236}">
                <a16:creationId xmlns:a16="http://schemas.microsoft.com/office/drawing/2014/main" id="{54F2AEA5-FACC-4404-B78F-9E191E65A29C}"/>
              </a:ext>
            </a:extLst>
          </p:cNvPr>
          <p:cNvSpPr>
            <a:spLocks noChangeArrowheads="1"/>
          </p:cNvSpPr>
          <p:nvPr/>
        </p:nvSpPr>
        <p:spPr bwMode="auto">
          <a:xfrm>
            <a:off x="525463" y="1052736"/>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检验法</a:t>
            </a:r>
          </a:p>
        </p:txBody>
      </p:sp>
      <p:sp>
        <p:nvSpPr>
          <p:cNvPr id="17" name="Rectangle 6">
            <a:extLst>
              <a:ext uri="{FF2B5EF4-FFF2-40B4-BE49-F238E27FC236}">
                <a16:creationId xmlns:a16="http://schemas.microsoft.com/office/drawing/2014/main" id="{E5E8AA2C-E38B-4E88-B80A-A3324A102262}"/>
              </a:ext>
            </a:extLst>
          </p:cNvPr>
          <p:cNvSpPr>
            <a:spLocks noChangeArrowheads="1"/>
          </p:cNvSpPr>
          <p:nvPr/>
        </p:nvSpPr>
        <p:spPr bwMode="auto">
          <a:xfrm>
            <a:off x="1043608" y="2060848"/>
            <a:ext cx="676910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marL="609600" marR="0" lvl="0" indent="-609600" algn="just" defTabSz="914400" eaLnBrk="1" fontAlgn="auto" latinLnBrk="0" hangingPunct="1">
              <a:lnSpc>
                <a:spcPct val="13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定理</a:t>
            </a:r>
            <a:r>
              <a:rPr kumimoji="0" lang="en-US" altLang="zh-CN"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6-1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对于一元线性回归，有</a:t>
            </a:r>
          </a:p>
        </p:txBody>
      </p:sp>
      <p:graphicFrame>
        <p:nvGraphicFramePr>
          <p:cNvPr id="18" name="Object 7">
            <a:extLst>
              <a:ext uri="{FF2B5EF4-FFF2-40B4-BE49-F238E27FC236}">
                <a16:creationId xmlns:a16="http://schemas.microsoft.com/office/drawing/2014/main" id="{40F127EF-FD5E-4059-9D2B-933E159999E7}"/>
              </a:ext>
            </a:extLst>
          </p:cNvPr>
          <p:cNvGraphicFramePr>
            <a:graphicFrameLocks noChangeAspect="1"/>
          </p:cNvGraphicFramePr>
          <p:nvPr>
            <p:extLst>
              <p:ext uri="{D42A27DB-BD31-4B8C-83A1-F6EECF244321}">
                <p14:modId xmlns:p14="http://schemas.microsoft.com/office/powerpoint/2010/main" val="1030794577"/>
              </p:ext>
            </p:extLst>
          </p:nvPr>
        </p:nvGraphicFramePr>
        <p:xfrm>
          <a:off x="2013571" y="2636416"/>
          <a:ext cx="2630487" cy="784225"/>
        </p:xfrm>
        <a:graphic>
          <a:graphicData uri="http://schemas.openxmlformats.org/presentationml/2006/ole">
            <mc:AlternateContent xmlns:mc="http://schemas.openxmlformats.org/markup-compatibility/2006">
              <mc:Choice xmlns:v="urn:schemas-microsoft-com:vml" Requires="v">
                <p:oleObj name="Equation" r:id="rId4" imgW="1320227" imgH="393529" progId="Equation.DSMT4">
                  <p:embed/>
                </p:oleObj>
              </mc:Choice>
              <mc:Fallback>
                <p:oleObj name="Equation" r:id="rId4" imgW="1320227" imgH="393529" progId="Equation.DSMT4">
                  <p:embed/>
                  <p:pic>
                    <p:nvPicPr>
                      <p:cNvPr id="3482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3571" y="2636416"/>
                        <a:ext cx="2630487"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8">
            <a:extLst>
              <a:ext uri="{FF2B5EF4-FFF2-40B4-BE49-F238E27FC236}">
                <a16:creationId xmlns:a16="http://schemas.microsoft.com/office/drawing/2014/main" id="{C1CF0FC1-FF35-4B2F-90B3-073E8206AAAC}"/>
              </a:ext>
            </a:extLst>
          </p:cNvPr>
          <p:cNvGraphicFramePr>
            <a:graphicFrameLocks noChangeAspect="1"/>
          </p:cNvGraphicFramePr>
          <p:nvPr>
            <p:extLst>
              <p:ext uri="{D42A27DB-BD31-4B8C-83A1-F6EECF244321}">
                <p14:modId xmlns:p14="http://schemas.microsoft.com/office/powerpoint/2010/main" val="3050443029"/>
              </p:ext>
            </p:extLst>
          </p:nvPr>
        </p:nvGraphicFramePr>
        <p:xfrm>
          <a:off x="2007221" y="3436516"/>
          <a:ext cx="3590925" cy="784225"/>
        </p:xfrm>
        <a:graphic>
          <a:graphicData uri="http://schemas.openxmlformats.org/presentationml/2006/ole">
            <mc:AlternateContent xmlns:mc="http://schemas.openxmlformats.org/markup-compatibility/2006">
              <mc:Choice xmlns:v="urn:schemas-microsoft-com:vml" Requires="v">
                <p:oleObj name="Equation" r:id="rId6" imgW="1803400" imgH="393700" progId="Equation.DSMT4">
                  <p:embed/>
                </p:oleObj>
              </mc:Choice>
              <mc:Fallback>
                <p:oleObj name="Equation" r:id="rId6" imgW="1803400" imgH="393700" progId="Equation.DSMT4">
                  <p:embed/>
                  <p:pic>
                    <p:nvPicPr>
                      <p:cNvPr id="3482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7221" y="3436516"/>
                        <a:ext cx="3590925"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9">
            <a:extLst>
              <a:ext uri="{FF2B5EF4-FFF2-40B4-BE49-F238E27FC236}">
                <a16:creationId xmlns:a16="http://schemas.microsoft.com/office/drawing/2014/main" id="{09B476F9-FF7D-487E-B014-66A8886F3241}"/>
              </a:ext>
            </a:extLst>
          </p:cNvPr>
          <p:cNvGraphicFramePr>
            <a:graphicFrameLocks noChangeAspect="1"/>
          </p:cNvGraphicFramePr>
          <p:nvPr>
            <p:extLst>
              <p:ext uri="{D42A27DB-BD31-4B8C-83A1-F6EECF244321}">
                <p14:modId xmlns:p14="http://schemas.microsoft.com/office/powerpoint/2010/main" val="3198452805"/>
              </p:ext>
            </p:extLst>
          </p:nvPr>
        </p:nvGraphicFramePr>
        <p:xfrm>
          <a:off x="2016746" y="4412828"/>
          <a:ext cx="3084512" cy="455613"/>
        </p:xfrm>
        <a:graphic>
          <a:graphicData uri="http://schemas.openxmlformats.org/presentationml/2006/ole">
            <mc:AlternateContent xmlns:mc="http://schemas.openxmlformats.org/markup-compatibility/2006">
              <mc:Choice xmlns:v="urn:schemas-microsoft-com:vml" Requires="v">
                <p:oleObj name="Equation" r:id="rId8" imgW="1549400" imgH="228600" progId="Equation.DSMT4">
                  <p:embed/>
                </p:oleObj>
              </mc:Choice>
              <mc:Fallback>
                <p:oleObj name="Equation" r:id="rId8" imgW="1549400" imgH="228600" progId="Equation.DSMT4">
                  <p:embed/>
                  <p:pic>
                    <p:nvPicPr>
                      <p:cNvPr id="34825"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6746" y="4412828"/>
                        <a:ext cx="30845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组合 4">
            <a:extLst>
              <a:ext uri="{FF2B5EF4-FFF2-40B4-BE49-F238E27FC236}">
                <a16:creationId xmlns:a16="http://schemas.microsoft.com/office/drawing/2014/main" id="{82344A39-E0BA-4045-A717-9A1F8712F2F6}"/>
              </a:ext>
            </a:extLst>
          </p:cNvPr>
          <p:cNvGrpSpPr/>
          <p:nvPr/>
        </p:nvGrpSpPr>
        <p:grpSpPr>
          <a:xfrm>
            <a:off x="1043608" y="4940449"/>
            <a:ext cx="5564395" cy="811213"/>
            <a:chOff x="1167845" y="5452579"/>
            <a:chExt cx="5564395" cy="811213"/>
          </a:xfrm>
        </p:grpSpPr>
        <p:graphicFrame>
          <p:nvGraphicFramePr>
            <p:cNvPr id="21" name="Object 2">
              <a:hlinkClick r:id="" action="ppaction://ole?verb=0"/>
              <a:extLst>
                <a:ext uri="{FF2B5EF4-FFF2-40B4-BE49-F238E27FC236}">
                  <a16:creationId xmlns:a16="http://schemas.microsoft.com/office/drawing/2014/main" id="{60CF8D39-7AD2-4167-AE16-4A64C1113008}"/>
                </a:ext>
              </a:extLst>
            </p:cNvPr>
            <p:cNvGraphicFramePr>
              <a:graphicFrameLocks/>
            </p:cNvGraphicFramePr>
            <p:nvPr>
              <p:extLst>
                <p:ext uri="{D42A27DB-BD31-4B8C-83A1-F6EECF244321}">
                  <p14:modId xmlns:p14="http://schemas.microsoft.com/office/powerpoint/2010/main" val="165067399"/>
                </p:ext>
              </p:extLst>
            </p:nvPr>
          </p:nvGraphicFramePr>
          <p:xfrm>
            <a:off x="2907953" y="5452579"/>
            <a:ext cx="3824287" cy="811213"/>
          </p:xfrm>
          <a:graphic>
            <a:graphicData uri="http://schemas.openxmlformats.org/presentationml/2006/ole">
              <mc:AlternateContent xmlns:mc="http://schemas.openxmlformats.org/markup-compatibility/2006">
                <mc:Choice xmlns:v="urn:schemas-microsoft-com:vml" Requires="v">
                  <p:oleObj name="Equation" r:id="rId10" imgW="2019240" imgH="444240" progId="Equation.DSMT4">
                    <p:embed/>
                  </p:oleObj>
                </mc:Choice>
                <mc:Fallback>
                  <p:oleObj name="Equation" r:id="rId10" imgW="2019240" imgH="444240" progId="Equation.DSMT4">
                    <p:embed/>
                    <p:pic>
                      <p:nvPicPr>
                        <p:cNvPr id="36866" name="Object 2">
                          <a:hlinkClick r:id="" action="ppaction://ole?verb=0"/>
                        </p:cNvPr>
                        <p:cNvPicPr>
                          <a:picLocks noChangeArrowheads="1"/>
                        </p:cNvPicPr>
                        <p:nvPr/>
                      </p:nvPicPr>
                      <p:blipFill>
                        <a:blip r:embed="rId11">
                          <a:lum contrast="-12000"/>
                        </a:blip>
                        <a:srcRect/>
                        <a:stretch>
                          <a:fillRect/>
                        </a:stretch>
                      </p:blipFill>
                      <p:spPr bwMode="auto">
                        <a:xfrm>
                          <a:off x="2907953" y="5452579"/>
                          <a:ext cx="3824287" cy="811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sp>
          <p:nvSpPr>
            <p:cNvPr id="22" name="Rectangle 3">
              <a:extLst>
                <a:ext uri="{FF2B5EF4-FFF2-40B4-BE49-F238E27FC236}">
                  <a16:creationId xmlns:a16="http://schemas.microsoft.com/office/drawing/2014/main" id="{1CDA067A-4B7D-4EE5-B888-20348250B080}"/>
                </a:ext>
              </a:extLst>
            </p:cNvPr>
            <p:cNvSpPr>
              <a:spLocks noChangeArrowheads="1"/>
            </p:cNvSpPr>
            <p:nvPr/>
          </p:nvSpPr>
          <p:spPr bwMode="auto">
            <a:xfrm>
              <a:off x="1167845" y="5589240"/>
              <a:ext cx="24680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r>
                <a:rPr lang="zh-CN" altLang="en-US" sz="2400" dirty="0">
                  <a:solidFill>
                    <a:srgbClr val="0000FF"/>
                  </a:solidFill>
                  <a:latin typeface="微软雅黑" panose="020B0503020204020204" pitchFamily="34" charset="-122"/>
                  <a:ea typeface="微软雅黑" panose="020B0503020204020204" pitchFamily="34" charset="-122"/>
                </a:rPr>
                <a:t>检验统计量</a:t>
              </a:r>
              <a:endParaRPr lang="en-US" altLang="zh-CN" sz="2400" i="1" dirty="0">
                <a:solidFill>
                  <a:srgbClr val="0000FF"/>
                </a:solidFill>
                <a:latin typeface="微软雅黑" panose="020B0503020204020204" pitchFamily="34" charset="-122"/>
                <a:ea typeface="微软雅黑" panose="020B0503020204020204" pitchFamily="34" charset="-122"/>
              </a:endParaRPr>
            </a:p>
          </p:txBody>
        </p:sp>
      </p:grpSp>
      <p:sp>
        <p:nvSpPr>
          <p:cNvPr id="23" name="Rectangle 5">
            <a:extLst>
              <a:ext uri="{FF2B5EF4-FFF2-40B4-BE49-F238E27FC236}">
                <a16:creationId xmlns:a16="http://schemas.microsoft.com/office/drawing/2014/main" id="{B729E476-198C-4552-A1F9-666787A6A513}"/>
              </a:ext>
            </a:extLst>
          </p:cNvPr>
          <p:cNvSpPr>
            <a:spLocks noChangeArrowheads="1"/>
          </p:cNvSpPr>
          <p:nvPr/>
        </p:nvSpPr>
        <p:spPr bwMode="auto">
          <a:xfrm>
            <a:off x="1042219" y="5805264"/>
            <a:ext cx="7634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r>
              <a:rPr lang="zh-CN" altLang="en-US" sz="2400" dirty="0">
                <a:solidFill>
                  <a:srgbClr val="0000FF"/>
                </a:solidFill>
                <a:ea typeface="微软雅黑" panose="020B0503020204020204" pitchFamily="34" charset="-122"/>
                <a:cs typeface="Times New Roman" panose="02020603050405020304" pitchFamily="18" charset="0"/>
                <a:sym typeface="Symbol" pitchFamily="18" charset="2"/>
              </a:rPr>
              <a:t>检验规则：</a:t>
            </a:r>
            <a:r>
              <a:rPr lang="zh-CN" altLang="en-US" sz="2400" dirty="0">
                <a:solidFill>
                  <a:srgbClr val="FF0000"/>
                </a:solidFill>
                <a:ea typeface="微软雅黑" panose="020B0503020204020204" pitchFamily="34" charset="-122"/>
                <a:cs typeface="Times New Roman" panose="02020603050405020304" pitchFamily="18" charset="0"/>
                <a:sym typeface="Symbol" pitchFamily="18" charset="2"/>
              </a:rPr>
              <a:t>若</a:t>
            </a:r>
            <a:r>
              <a:rPr lang="en-US" altLang="zh-CN" sz="2400" i="1" dirty="0">
                <a:solidFill>
                  <a:srgbClr val="FF0000"/>
                </a:solidFill>
                <a:ea typeface="微软雅黑" panose="020B0503020204020204" pitchFamily="34" charset="-122"/>
                <a:cs typeface="Times New Roman" panose="02020603050405020304" pitchFamily="18" charset="0"/>
                <a:sym typeface="Symbol" pitchFamily="18" charset="2"/>
              </a:rPr>
              <a:t>F </a:t>
            </a:r>
            <a:r>
              <a:rPr lang="en-US" altLang="zh-CN" sz="2400" dirty="0">
                <a:solidFill>
                  <a:srgbClr val="FF0000"/>
                </a:solidFill>
                <a:ea typeface="微软雅黑" panose="020B0503020204020204" pitchFamily="34" charset="-122"/>
                <a:cs typeface="Times New Roman" panose="02020603050405020304" pitchFamily="18" charset="0"/>
                <a:sym typeface="Symbol" pitchFamily="18" charset="2"/>
              </a:rPr>
              <a:t>&gt;</a:t>
            </a:r>
            <a:r>
              <a:rPr lang="en-US" altLang="zh-CN" sz="2400" i="1" dirty="0">
                <a:solidFill>
                  <a:srgbClr val="FF0000"/>
                </a:solidFill>
                <a:ea typeface="微软雅黑" panose="020B0503020204020204" pitchFamily="34" charset="-122"/>
                <a:cs typeface="Times New Roman" panose="02020603050405020304" pitchFamily="18" charset="0"/>
                <a:sym typeface="Symbol" pitchFamily="18" charset="2"/>
              </a:rPr>
              <a:t>F</a:t>
            </a:r>
            <a:r>
              <a:rPr lang="en-US" altLang="zh-CN" sz="2400" baseline="-25000" dirty="0">
                <a:solidFill>
                  <a:srgbClr val="FF0000"/>
                </a:solidFill>
                <a:ea typeface="微软雅黑" panose="020B0503020204020204" pitchFamily="34" charset="-122"/>
                <a:cs typeface="Times New Roman" panose="02020603050405020304" pitchFamily="18" charset="0"/>
                <a:sym typeface="Symbol" pitchFamily="18" charset="2"/>
              </a:rPr>
              <a:t> </a:t>
            </a:r>
            <a:r>
              <a:rPr lang="en-US" altLang="zh-CN" sz="2400" dirty="0">
                <a:solidFill>
                  <a:srgbClr val="FF0000"/>
                </a:solidFill>
                <a:ea typeface="微软雅黑" panose="020B0503020204020204" pitchFamily="34" charset="-122"/>
                <a:cs typeface="Times New Roman" panose="02020603050405020304" pitchFamily="18" charset="0"/>
                <a:sym typeface="Symbol" pitchFamily="18" charset="2"/>
              </a:rPr>
              <a:t>(1, </a:t>
            </a:r>
            <a:r>
              <a:rPr lang="en-US" altLang="zh-CN" sz="2400" i="1" dirty="0">
                <a:solidFill>
                  <a:srgbClr val="FF0000"/>
                </a:solidFill>
                <a:ea typeface="微软雅黑" panose="020B0503020204020204" pitchFamily="34" charset="-122"/>
                <a:cs typeface="Times New Roman" panose="02020603050405020304" pitchFamily="18" charset="0"/>
                <a:sym typeface="Symbol" pitchFamily="18" charset="2"/>
              </a:rPr>
              <a:t>n</a:t>
            </a:r>
            <a:r>
              <a:rPr lang="en-US" altLang="zh-CN" sz="2400" dirty="0">
                <a:solidFill>
                  <a:srgbClr val="FF0000"/>
                </a:solidFill>
                <a:ea typeface="微软雅黑" panose="020B0503020204020204" pitchFamily="34" charset="-122"/>
                <a:cs typeface="Times New Roman" panose="02020603050405020304" pitchFamily="18" charset="0"/>
                <a:sym typeface="Symbol" pitchFamily="18" charset="2"/>
              </a:rPr>
              <a:t>-2), </a:t>
            </a:r>
            <a:r>
              <a:rPr lang="zh-CN" altLang="en-US" sz="2400" dirty="0">
                <a:solidFill>
                  <a:srgbClr val="FF0000"/>
                </a:solidFill>
                <a:ea typeface="微软雅黑" panose="020B0503020204020204" pitchFamily="34" charset="-122"/>
                <a:cs typeface="Times New Roman" panose="02020603050405020304" pitchFamily="18" charset="0"/>
                <a:sym typeface="Symbol" pitchFamily="18" charset="2"/>
              </a:rPr>
              <a:t>拒绝</a:t>
            </a:r>
            <a:r>
              <a:rPr lang="en-US" altLang="zh-CN" sz="2400" i="1" dirty="0">
                <a:solidFill>
                  <a:srgbClr val="FF0000"/>
                </a:solidFill>
                <a:ea typeface="微软雅黑" panose="020B0503020204020204" pitchFamily="34" charset="-122"/>
                <a:cs typeface="Times New Roman" panose="02020603050405020304" pitchFamily="18" charset="0"/>
              </a:rPr>
              <a:t>H</a:t>
            </a:r>
            <a:r>
              <a:rPr lang="en-US" altLang="zh-CN" sz="2400" baseline="-25000" dirty="0">
                <a:solidFill>
                  <a:srgbClr val="FF0000"/>
                </a:solidFill>
                <a:ea typeface="微软雅黑" panose="020B0503020204020204" pitchFamily="34" charset="-122"/>
                <a:cs typeface="Times New Roman" panose="02020603050405020304" pitchFamily="18" charset="0"/>
              </a:rPr>
              <a:t>0</a:t>
            </a:r>
            <a:r>
              <a:rPr lang="zh-CN" altLang="en-US" sz="2400" dirty="0">
                <a:solidFill>
                  <a:srgbClr val="FF0000"/>
                </a:solidFill>
                <a:ea typeface="微软雅黑" panose="020B0503020204020204" pitchFamily="34" charset="-122"/>
                <a:cs typeface="Times New Roman" panose="02020603050405020304" pitchFamily="18" charset="0"/>
              </a:rPr>
              <a:t>，认为线性关系显著</a:t>
            </a:r>
            <a:endParaRPr lang="en-US" altLang="zh-CN" sz="2400" baseline="-25000" dirty="0">
              <a:solidFill>
                <a:srgbClr val="FF0000"/>
              </a:solidFill>
              <a:ea typeface="微软雅黑" panose="020B0503020204020204" pitchFamily="34" charset="-122"/>
              <a:cs typeface="Times New Roman" panose="02020603050405020304" pitchFamily="18" charset="0"/>
            </a:endParaRPr>
          </a:p>
        </p:txBody>
      </p:sp>
      <p:sp>
        <p:nvSpPr>
          <p:cNvPr id="6" name="页脚占位符 5">
            <a:extLst>
              <a:ext uri="{FF2B5EF4-FFF2-40B4-BE49-F238E27FC236}">
                <a16:creationId xmlns:a16="http://schemas.microsoft.com/office/drawing/2014/main" id="{F7DDE44D-62E8-44E9-BA69-4B1B8BC0F5C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09044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F42CB-BCFC-4D5B-A76C-2ADD560BFAC6}"/>
              </a:ext>
            </a:extLst>
          </p:cNvPr>
          <p:cNvSpPr>
            <a:spLocks noGrp="1"/>
          </p:cNvSpPr>
          <p:nvPr>
            <p:ph type="dt" sz="half" idx="2"/>
          </p:nvPr>
        </p:nvSpPr>
        <p:spPr/>
        <p:txBody>
          <a:bodyPr/>
          <a:lstStyle/>
          <a:p>
            <a:pPr>
              <a:defRPr/>
            </a:pPr>
            <a:fld id="{4E0A476E-588F-4D57-A79C-45559D4E8679}" type="datetime1">
              <a:rPr lang="zh-CN" altLang="en-US" smtClean="0"/>
              <a:t>2022/11/23</a:t>
            </a:fld>
            <a:endParaRPr lang="zh-CN" altLang="en-US"/>
          </a:p>
        </p:txBody>
      </p:sp>
      <p:sp>
        <p:nvSpPr>
          <p:cNvPr id="4" name="Rectangle 14">
            <a:extLst>
              <a:ext uri="{FF2B5EF4-FFF2-40B4-BE49-F238E27FC236}">
                <a16:creationId xmlns:a16="http://schemas.microsoft.com/office/drawing/2014/main" id="{B9C901B8-0121-400B-B97B-144E82706936}"/>
              </a:ext>
            </a:extLst>
          </p:cNvPr>
          <p:cNvSpPr>
            <a:spLocks noChangeArrowheads="1"/>
          </p:cNvSpPr>
          <p:nvPr/>
        </p:nvSpPr>
        <p:spPr bwMode="auto">
          <a:xfrm>
            <a:off x="539552" y="519063"/>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回归方程的显著性检验（ </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检验）</a:t>
            </a:r>
          </a:p>
        </p:txBody>
      </p:sp>
      <p:sp>
        <p:nvSpPr>
          <p:cNvPr id="16" name="Rectangle 14">
            <a:extLst>
              <a:ext uri="{FF2B5EF4-FFF2-40B4-BE49-F238E27FC236}">
                <a16:creationId xmlns:a16="http://schemas.microsoft.com/office/drawing/2014/main" id="{54F2AEA5-FACC-4404-B78F-9E191E65A29C}"/>
              </a:ext>
            </a:extLst>
          </p:cNvPr>
          <p:cNvSpPr>
            <a:spLocks noChangeArrowheads="1"/>
          </p:cNvSpPr>
          <p:nvPr/>
        </p:nvSpPr>
        <p:spPr bwMode="auto">
          <a:xfrm>
            <a:off x="525463" y="1052736"/>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）一元线性回归的方差分析表</a:t>
            </a:r>
          </a:p>
        </p:txBody>
      </p:sp>
      <p:graphicFrame>
        <p:nvGraphicFramePr>
          <p:cNvPr id="15" name="Group 40">
            <a:extLst>
              <a:ext uri="{FF2B5EF4-FFF2-40B4-BE49-F238E27FC236}">
                <a16:creationId xmlns:a16="http://schemas.microsoft.com/office/drawing/2014/main" id="{8D6A6DD4-5E5E-4372-9EFA-2004ABE8B096}"/>
              </a:ext>
            </a:extLst>
          </p:cNvPr>
          <p:cNvGraphicFramePr>
            <a:graphicFrameLocks noGrp="1"/>
          </p:cNvGraphicFramePr>
          <p:nvPr>
            <p:extLst>
              <p:ext uri="{D42A27DB-BD31-4B8C-83A1-F6EECF244321}">
                <p14:modId xmlns:p14="http://schemas.microsoft.com/office/powerpoint/2010/main" val="208863911"/>
              </p:ext>
            </p:extLst>
          </p:nvPr>
        </p:nvGraphicFramePr>
        <p:xfrm>
          <a:off x="838200" y="1700808"/>
          <a:ext cx="8001000" cy="1584816"/>
        </p:xfrm>
        <a:graphic>
          <a:graphicData uri="http://schemas.openxmlformats.org/drawingml/2006/table">
            <a:tbl>
              <a:tblPr/>
              <a:tblGrid>
                <a:gridCol w="1706563">
                  <a:extLst>
                    <a:ext uri="{9D8B030D-6E8A-4147-A177-3AD203B41FA5}">
                      <a16:colId xmlns:a16="http://schemas.microsoft.com/office/drawing/2014/main" val="20000"/>
                    </a:ext>
                  </a:extLst>
                </a:gridCol>
                <a:gridCol w="1554162">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96081">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方差来源</a:t>
                      </a:r>
                    </a:p>
                  </a:txBody>
                  <a:tcPr marT="45702" marB="4570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平方和</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自由度</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均方</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F</a:t>
                      </a: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值</a:t>
                      </a:r>
                    </a:p>
                  </a:txBody>
                  <a:tcPr marT="45702" marB="4570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1">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回归</a:t>
                      </a:r>
                    </a:p>
                  </a:txBody>
                  <a:tcPr marT="45702" marB="4570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R</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R</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(n-2) </a:t>
                      </a: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000" b="0" i="0" u="none" strike="noStrike" cap="none" normalizeH="0" baseline="-2500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T="45702" marB="4570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1">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剩余</a:t>
                      </a:r>
                    </a:p>
                  </a:txBody>
                  <a:tcPr marT="45702" marB="4570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 </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000" b="0" i="0" u="none" strike="noStrike" cap="none" normalizeH="0" baseline="-2500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/(n-2)</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45702" marB="4570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1">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总和</a:t>
                      </a:r>
                    </a:p>
                  </a:txBody>
                  <a:tcPr marT="45702" marB="4570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T</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 </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45702" marB="4570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grpSp>
        <p:nvGrpSpPr>
          <p:cNvPr id="6" name="组合 5">
            <a:extLst>
              <a:ext uri="{FF2B5EF4-FFF2-40B4-BE49-F238E27FC236}">
                <a16:creationId xmlns:a16="http://schemas.microsoft.com/office/drawing/2014/main" id="{DB87FE45-CBE5-467F-9D71-8170BF8E961D}"/>
              </a:ext>
            </a:extLst>
          </p:cNvPr>
          <p:cNvGrpSpPr/>
          <p:nvPr/>
        </p:nvGrpSpPr>
        <p:grpSpPr>
          <a:xfrm>
            <a:off x="539552" y="3471391"/>
            <a:ext cx="8208912" cy="461665"/>
            <a:chOff x="539552" y="3471391"/>
            <a:chExt cx="8208912" cy="461665"/>
          </a:xfrm>
        </p:grpSpPr>
        <p:sp>
          <p:nvSpPr>
            <p:cNvPr id="24" name="Rectangle 14">
              <a:extLst>
                <a:ext uri="{FF2B5EF4-FFF2-40B4-BE49-F238E27FC236}">
                  <a16:creationId xmlns:a16="http://schemas.microsoft.com/office/drawing/2014/main" id="{4E6B3640-6291-44E1-9431-25B48C32A17A}"/>
                </a:ext>
              </a:extLst>
            </p:cNvPr>
            <p:cNvSpPr>
              <a:spLocks noChangeArrowheads="1"/>
            </p:cNvSpPr>
            <p:nvPr/>
          </p:nvSpPr>
          <p:spPr bwMode="auto">
            <a:xfrm>
              <a:off x="539552" y="3471391"/>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  y</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的均值                       的点估计和区间估计</a:t>
              </a:r>
            </a:p>
          </p:txBody>
        </p:sp>
        <p:graphicFrame>
          <p:nvGraphicFramePr>
            <p:cNvPr id="25" name="Object 10">
              <a:extLst>
                <a:ext uri="{FF2B5EF4-FFF2-40B4-BE49-F238E27FC236}">
                  <a16:creationId xmlns:a16="http://schemas.microsoft.com/office/drawing/2014/main" id="{1C0A0B50-0CBB-49D2-A8BD-411A2298EA6C}"/>
                </a:ext>
              </a:extLst>
            </p:cNvPr>
            <p:cNvGraphicFramePr>
              <a:graphicFrameLocks noChangeAspect="1"/>
            </p:cNvGraphicFramePr>
            <p:nvPr>
              <p:extLst>
                <p:ext uri="{D42A27DB-BD31-4B8C-83A1-F6EECF244321}">
                  <p14:modId xmlns:p14="http://schemas.microsoft.com/office/powerpoint/2010/main" val="2658110568"/>
                </p:ext>
              </p:extLst>
            </p:nvPr>
          </p:nvGraphicFramePr>
          <p:xfrm>
            <a:off x="2189988" y="3490144"/>
            <a:ext cx="2008187" cy="442912"/>
          </p:xfrm>
          <a:graphic>
            <a:graphicData uri="http://schemas.openxmlformats.org/presentationml/2006/ole">
              <mc:AlternateContent xmlns:mc="http://schemas.openxmlformats.org/markup-compatibility/2006">
                <mc:Choice xmlns:v="urn:schemas-microsoft-com:vml" Requires="v">
                  <p:oleObj name="Equation" r:id="rId2" imgW="1028520" imgH="203040" progId="Equation.DSMT4">
                    <p:embed/>
                  </p:oleObj>
                </mc:Choice>
                <mc:Fallback>
                  <p:oleObj name="Equation" r:id="rId2" imgW="1028520" imgH="203040" progId="Equation.DSMT4">
                    <p:embed/>
                    <p:pic>
                      <p:nvPicPr>
                        <p:cNvPr id="7" name="Object 10">
                          <a:extLst>
                            <a:ext uri="{FF2B5EF4-FFF2-40B4-BE49-F238E27FC236}">
                              <a16:creationId xmlns:a16="http://schemas.microsoft.com/office/drawing/2014/main" id="{24FB8F7C-1414-41C1-B869-13AB088290AA}"/>
                            </a:ext>
                          </a:extLst>
                        </p:cNvPr>
                        <p:cNvPicPr>
                          <a:picLocks noChangeAspect="1" noChangeArrowheads="1"/>
                        </p:cNvPicPr>
                        <p:nvPr/>
                      </p:nvPicPr>
                      <p:blipFill>
                        <a:blip r:embed="rId3"/>
                        <a:srcRect/>
                        <a:stretch>
                          <a:fillRect/>
                        </a:stretch>
                      </p:blipFill>
                      <p:spPr bwMode="auto">
                        <a:xfrm>
                          <a:off x="2189988" y="3490144"/>
                          <a:ext cx="2008187" cy="442912"/>
                        </a:xfrm>
                        <a:prstGeom prst="rect">
                          <a:avLst/>
                        </a:prstGeom>
                        <a:noFill/>
                        <a:ln>
                          <a:noFill/>
                        </a:ln>
                        <a:effectLst/>
                      </p:spPr>
                    </p:pic>
                  </p:oleObj>
                </mc:Fallback>
              </mc:AlternateContent>
            </a:graphicData>
          </a:graphic>
        </p:graphicFrame>
      </p:grpSp>
      <p:grpSp>
        <p:nvGrpSpPr>
          <p:cNvPr id="8" name="组合 7">
            <a:extLst>
              <a:ext uri="{FF2B5EF4-FFF2-40B4-BE49-F238E27FC236}">
                <a16:creationId xmlns:a16="http://schemas.microsoft.com/office/drawing/2014/main" id="{738AE12A-B44D-4DFE-9335-B36AC60B80B2}"/>
              </a:ext>
            </a:extLst>
          </p:cNvPr>
          <p:cNvGrpSpPr/>
          <p:nvPr/>
        </p:nvGrpSpPr>
        <p:grpSpPr>
          <a:xfrm>
            <a:off x="744538" y="3900380"/>
            <a:ext cx="8208912" cy="1688860"/>
            <a:chOff x="744538" y="4004668"/>
            <a:chExt cx="8208912" cy="1688860"/>
          </a:xfrm>
        </p:grpSpPr>
        <p:sp>
          <p:nvSpPr>
            <p:cNvPr id="27" name="Text Box 5">
              <a:extLst>
                <a:ext uri="{FF2B5EF4-FFF2-40B4-BE49-F238E27FC236}">
                  <a16:creationId xmlns:a16="http://schemas.microsoft.com/office/drawing/2014/main" id="{EC1C3130-85BE-4C23-BE67-432A9C53ACC7}"/>
                </a:ext>
              </a:extLst>
            </p:cNvPr>
            <p:cNvSpPr txBox="1">
              <a:spLocks noChangeArrowheads="1"/>
            </p:cNvSpPr>
            <p:nvPr/>
          </p:nvSpPr>
          <p:spPr bwMode="auto">
            <a:xfrm>
              <a:off x="744538" y="4004668"/>
              <a:ext cx="8208912" cy="168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just" defTabSz="914400" eaLnBrk="0" fontAlgn="auto" latinLnBrk="0" hangingPunct="0">
                <a:lnSpc>
                  <a:spcPct val="15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对于自变量 </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的一个给定值 </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400" i="0" u="none" strike="noStrike" kern="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，因变量                               ，可得</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r>
                <a:rPr kumimoji="0" lang="en-US" altLang="zh-CN" sz="2400" i="0" u="none" strike="noStrike" kern="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的均值 </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bx</a:t>
              </a:r>
              <a:r>
                <a:rPr kumimoji="0" lang="en-US" altLang="zh-CN" sz="2400" i="0" u="none" strike="noStrike" kern="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的点估计为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，置信水平为</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0" lang="el-GR"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α</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a:t>
              </a:r>
              <a:r>
                <a:rPr kumimoji="0" lang="zh-CN" altLang="en-US" sz="2400" kern="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置信区间</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a:t>
              </a:r>
              <a:endPar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9" name="Object 10">
              <a:extLst>
                <a:ext uri="{FF2B5EF4-FFF2-40B4-BE49-F238E27FC236}">
                  <a16:creationId xmlns:a16="http://schemas.microsoft.com/office/drawing/2014/main" id="{8A2B40E4-BA0B-4F08-89CD-782BF0201786}"/>
                </a:ext>
              </a:extLst>
            </p:cNvPr>
            <p:cNvGraphicFramePr>
              <a:graphicFrameLocks noChangeAspect="1"/>
            </p:cNvGraphicFramePr>
            <p:nvPr>
              <p:extLst>
                <p:ext uri="{D42A27DB-BD31-4B8C-83A1-F6EECF244321}">
                  <p14:modId xmlns:p14="http://schemas.microsoft.com/office/powerpoint/2010/main" val="3518730409"/>
                </p:ext>
              </p:extLst>
            </p:nvPr>
          </p:nvGraphicFramePr>
          <p:xfrm>
            <a:off x="6151190" y="4100217"/>
            <a:ext cx="2381250" cy="527050"/>
          </p:xfrm>
          <a:graphic>
            <a:graphicData uri="http://schemas.openxmlformats.org/presentationml/2006/ole">
              <mc:AlternateContent xmlns:mc="http://schemas.openxmlformats.org/markup-compatibility/2006">
                <mc:Choice xmlns:v="urn:schemas-microsoft-com:vml" Requires="v">
                  <p:oleObj name="Equation" r:id="rId4" imgW="1218960" imgH="241200" progId="Equation.DSMT4">
                    <p:embed/>
                  </p:oleObj>
                </mc:Choice>
                <mc:Fallback>
                  <p:oleObj name="Equation" r:id="rId4" imgW="1218960" imgH="241200" progId="Equation.DSMT4">
                    <p:embed/>
                    <p:pic>
                      <p:nvPicPr>
                        <p:cNvPr id="7" name="Object 10">
                          <a:extLst>
                            <a:ext uri="{FF2B5EF4-FFF2-40B4-BE49-F238E27FC236}">
                              <a16:creationId xmlns:a16="http://schemas.microsoft.com/office/drawing/2014/main" id="{24FB8F7C-1414-41C1-B869-13AB088290AA}"/>
                            </a:ext>
                          </a:extLst>
                        </p:cNvPr>
                        <p:cNvPicPr>
                          <a:picLocks noChangeAspect="1" noChangeArrowheads="1"/>
                        </p:cNvPicPr>
                        <p:nvPr/>
                      </p:nvPicPr>
                      <p:blipFill>
                        <a:blip r:embed="rId5"/>
                        <a:srcRect/>
                        <a:stretch>
                          <a:fillRect/>
                        </a:stretch>
                      </p:blipFill>
                      <p:spPr bwMode="auto">
                        <a:xfrm>
                          <a:off x="6151190" y="4100217"/>
                          <a:ext cx="2381250" cy="527050"/>
                        </a:xfrm>
                        <a:prstGeom prst="rect">
                          <a:avLst/>
                        </a:prstGeom>
                        <a:noFill/>
                        <a:ln>
                          <a:noFill/>
                        </a:ln>
                        <a:effectLst/>
                      </p:spPr>
                    </p:pic>
                  </p:oleObj>
                </mc:Fallback>
              </mc:AlternateContent>
            </a:graphicData>
          </a:graphic>
        </p:graphicFrame>
        <p:graphicFrame>
          <p:nvGraphicFramePr>
            <p:cNvPr id="30" name="Object 10">
              <a:extLst>
                <a:ext uri="{FF2B5EF4-FFF2-40B4-BE49-F238E27FC236}">
                  <a16:creationId xmlns:a16="http://schemas.microsoft.com/office/drawing/2014/main" id="{FA8D347A-9E63-4CFC-A23E-6671DF38CE3F}"/>
                </a:ext>
              </a:extLst>
            </p:cNvPr>
            <p:cNvGraphicFramePr>
              <a:graphicFrameLocks noChangeAspect="1"/>
            </p:cNvGraphicFramePr>
            <p:nvPr>
              <p:extLst>
                <p:ext uri="{D42A27DB-BD31-4B8C-83A1-F6EECF244321}">
                  <p14:modId xmlns:p14="http://schemas.microsoft.com/office/powerpoint/2010/main" val="2787248388"/>
                </p:ext>
              </p:extLst>
            </p:nvPr>
          </p:nvGraphicFramePr>
          <p:xfrm>
            <a:off x="5149949" y="4606925"/>
            <a:ext cx="1438275" cy="555625"/>
          </p:xfrm>
          <a:graphic>
            <a:graphicData uri="http://schemas.openxmlformats.org/presentationml/2006/ole">
              <mc:AlternateContent xmlns:mc="http://schemas.openxmlformats.org/markup-compatibility/2006">
                <mc:Choice xmlns:v="urn:schemas-microsoft-com:vml" Requires="v">
                  <p:oleObj name="Equation" r:id="rId6" imgW="736560" imgH="253800" progId="Equation.DSMT4">
                    <p:embed/>
                  </p:oleObj>
                </mc:Choice>
                <mc:Fallback>
                  <p:oleObj name="Equation" r:id="rId6" imgW="736560" imgH="253800" progId="Equation.DSMT4">
                    <p:embed/>
                    <p:pic>
                      <p:nvPicPr>
                        <p:cNvPr id="29" name="Object 10">
                          <a:extLst>
                            <a:ext uri="{FF2B5EF4-FFF2-40B4-BE49-F238E27FC236}">
                              <a16:creationId xmlns:a16="http://schemas.microsoft.com/office/drawing/2014/main" id="{8A2B40E4-BA0B-4F08-89CD-782BF0201786}"/>
                            </a:ext>
                          </a:extLst>
                        </p:cNvPr>
                        <p:cNvPicPr>
                          <a:picLocks noChangeAspect="1" noChangeArrowheads="1"/>
                        </p:cNvPicPr>
                        <p:nvPr/>
                      </p:nvPicPr>
                      <p:blipFill>
                        <a:blip r:embed="rId7"/>
                        <a:srcRect/>
                        <a:stretch>
                          <a:fillRect/>
                        </a:stretch>
                      </p:blipFill>
                      <p:spPr bwMode="auto">
                        <a:xfrm>
                          <a:off x="5149949" y="4606925"/>
                          <a:ext cx="1438275" cy="555625"/>
                        </a:xfrm>
                        <a:prstGeom prst="rect">
                          <a:avLst/>
                        </a:prstGeom>
                        <a:noFill/>
                        <a:ln>
                          <a:noFill/>
                        </a:ln>
                        <a:effectLst/>
                      </p:spPr>
                    </p:pic>
                  </p:oleObj>
                </mc:Fallback>
              </mc:AlternateContent>
            </a:graphicData>
          </a:graphic>
        </p:graphicFrame>
      </p:grpSp>
      <p:graphicFrame>
        <p:nvGraphicFramePr>
          <p:cNvPr id="31" name="Object 10">
            <a:extLst>
              <a:ext uri="{FF2B5EF4-FFF2-40B4-BE49-F238E27FC236}">
                <a16:creationId xmlns:a16="http://schemas.microsoft.com/office/drawing/2014/main" id="{8A712267-B9C5-4700-8969-79377B1B1C64}"/>
              </a:ext>
            </a:extLst>
          </p:cNvPr>
          <p:cNvGraphicFramePr>
            <a:graphicFrameLocks noChangeAspect="1"/>
          </p:cNvGraphicFramePr>
          <p:nvPr>
            <p:extLst>
              <p:ext uri="{D42A27DB-BD31-4B8C-83A1-F6EECF244321}">
                <p14:modId xmlns:p14="http://schemas.microsoft.com/office/powerpoint/2010/main" val="1928301588"/>
              </p:ext>
            </p:extLst>
          </p:nvPr>
        </p:nvGraphicFramePr>
        <p:xfrm>
          <a:off x="1402196" y="5517232"/>
          <a:ext cx="6893595" cy="1001144"/>
        </p:xfrm>
        <a:graphic>
          <a:graphicData uri="http://schemas.openxmlformats.org/presentationml/2006/ole">
            <mc:AlternateContent xmlns:mc="http://schemas.openxmlformats.org/markup-compatibility/2006">
              <mc:Choice xmlns:v="urn:schemas-microsoft-com:vml" Requires="v">
                <p:oleObj name="Equation" r:id="rId8" imgW="4114800" imgH="533160" progId="Equation.DSMT4">
                  <p:embed/>
                </p:oleObj>
              </mc:Choice>
              <mc:Fallback>
                <p:oleObj name="Equation" r:id="rId8" imgW="4114800" imgH="533160" progId="Equation.DSMT4">
                  <p:embed/>
                  <p:pic>
                    <p:nvPicPr>
                      <p:cNvPr id="30" name="Object 10">
                        <a:extLst>
                          <a:ext uri="{FF2B5EF4-FFF2-40B4-BE49-F238E27FC236}">
                            <a16:creationId xmlns:a16="http://schemas.microsoft.com/office/drawing/2014/main" id="{FA8D347A-9E63-4CFC-A23E-6671DF38CE3F}"/>
                          </a:ext>
                        </a:extLst>
                      </p:cNvPr>
                      <p:cNvPicPr>
                        <a:picLocks noChangeAspect="1" noChangeArrowheads="1"/>
                      </p:cNvPicPr>
                      <p:nvPr/>
                    </p:nvPicPr>
                    <p:blipFill>
                      <a:blip r:embed="rId9"/>
                      <a:srcRect/>
                      <a:stretch>
                        <a:fillRect/>
                      </a:stretch>
                    </p:blipFill>
                    <p:spPr bwMode="auto">
                      <a:xfrm>
                        <a:off x="1402196" y="5517232"/>
                        <a:ext cx="6893595" cy="1001144"/>
                      </a:xfrm>
                      <a:prstGeom prst="rect">
                        <a:avLst/>
                      </a:prstGeom>
                      <a:noFill/>
                      <a:ln>
                        <a:noFill/>
                      </a:ln>
                      <a:effectLst/>
                    </p:spPr>
                  </p:pic>
                </p:oleObj>
              </mc:Fallback>
            </mc:AlternateContent>
          </a:graphicData>
        </a:graphic>
      </p:graphicFrame>
      <p:sp>
        <p:nvSpPr>
          <p:cNvPr id="5" name="页脚占位符 4">
            <a:extLst>
              <a:ext uri="{FF2B5EF4-FFF2-40B4-BE49-F238E27FC236}">
                <a16:creationId xmlns:a16="http://schemas.microsoft.com/office/drawing/2014/main" id="{5A9287C7-E181-4680-B688-6E52FEA1925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70972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D912AD-AB99-47BE-8D2E-8651831F8883}"/>
              </a:ext>
            </a:extLst>
          </p:cNvPr>
          <p:cNvSpPr>
            <a:spLocks noGrp="1"/>
          </p:cNvSpPr>
          <p:nvPr>
            <p:ph type="dt" sz="half" idx="2"/>
          </p:nvPr>
        </p:nvSpPr>
        <p:spPr/>
        <p:txBody>
          <a:bodyPr/>
          <a:lstStyle/>
          <a:p>
            <a:pPr>
              <a:defRPr/>
            </a:pPr>
            <a:fld id="{D151F8A2-93F8-498E-AD1C-F7C1F5BF5CD7}" type="datetime1">
              <a:rPr lang="zh-CN" altLang="en-US" smtClean="0"/>
              <a:t>2022/11/23</a:t>
            </a:fld>
            <a:endParaRPr lang="zh-CN" altLang="en-US"/>
          </a:p>
        </p:txBody>
      </p:sp>
      <p:sp>
        <p:nvSpPr>
          <p:cNvPr id="4" name="Text Box 3">
            <a:extLst>
              <a:ext uri="{FF2B5EF4-FFF2-40B4-BE49-F238E27FC236}">
                <a16:creationId xmlns:a16="http://schemas.microsoft.com/office/drawing/2014/main" id="{12C984B6-EDDF-4E8F-B807-9A7708857111}"/>
              </a:ext>
            </a:extLst>
          </p:cNvPr>
          <p:cNvSpPr txBox="1">
            <a:spLocks noChangeArrowheads="1"/>
          </p:cNvSpPr>
          <p:nvPr/>
        </p:nvSpPr>
        <p:spPr bwMode="auto">
          <a:xfrm>
            <a:off x="541338" y="1125538"/>
            <a:ext cx="77041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ea typeface="微软雅黑" panose="020B0503020204020204" pitchFamily="34" charset="-122"/>
                <a:cs typeface="Times New Roman" panose="02020603050405020304" pitchFamily="18" charset="0"/>
              </a:rPr>
              <a:t>(1) </a:t>
            </a:r>
            <a:r>
              <a:rPr lang="zh-CN" altLang="en-US" sz="2400" dirty="0">
                <a:ea typeface="微软雅黑" panose="020B0503020204020204" pitchFamily="34" charset="-122"/>
                <a:cs typeface="Times New Roman" panose="02020603050405020304" pitchFamily="18" charset="0"/>
              </a:rPr>
              <a:t>找出样本观测值的最小值 </a:t>
            </a:r>
            <a:r>
              <a:rPr lang="en-US" altLang="zh-CN" sz="2800" i="1" dirty="0">
                <a:ea typeface="微软雅黑" panose="020B0503020204020204" pitchFamily="34" charset="-122"/>
                <a:cs typeface="Times New Roman" panose="02020603050405020304" pitchFamily="18" charset="0"/>
              </a:rPr>
              <a:t>x</a:t>
            </a:r>
            <a:r>
              <a:rPr lang="en-US" altLang="zh-CN" sz="2800" baseline="-25000" dirty="0">
                <a:ea typeface="微软雅黑" panose="020B0503020204020204" pitchFamily="34" charset="-122"/>
                <a:cs typeface="Times New Roman" panose="02020603050405020304" pitchFamily="18" charset="0"/>
              </a:rPr>
              <a:t>(1) </a:t>
            </a:r>
            <a:r>
              <a:rPr lang="zh-CN" altLang="en-US" sz="2400" dirty="0">
                <a:ea typeface="微软雅黑" panose="020B0503020204020204" pitchFamily="34" charset="-122"/>
                <a:cs typeface="Times New Roman" panose="02020603050405020304" pitchFamily="18" charset="0"/>
              </a:rPr>
              <a:t>和最大值 </a:t>
            </a:r>
            <a:r>
              <a:rPr lang="en-US" altLang="zh-CN" sz="2800" i="1" dirty="0">
                <a:ea typeface="微软雅黑" panose="020B0503020204020204" pitchFamily="34" charset="-122"/>
                <a:cs typeface="Times New Roman" panose="02020603050405020304" pitchFamily="18" charset="0"/>
              </a:rPr>
              <a:t>x</a:t>
            </a:r>
            <a:r>
              <a:rPr lang="en-US" altLang="zh-CN" sz="2800" baseline="-25000" dirty="0">
                <a:ea typeface="微软雅黑" panose="020B0503020204020204" pitchFamily="34" charset="-122"/>
                <a:cs typeface="Times New Roman" panose="02020603050405020304" pitchFamily="18" charset="0"/>
              </a:rPr>
              <a:t>(</a:t>
            </a:r>
            <a:r>
              <a:rPr lang="en-US" altLang="zh-CN" sz="2800" i="1" baseline="-25000" dirty="0">
                <a:ea typeface="微软雅黑" panose="020B0503020204020204" pitchFamily="34" charset="-122"/>
                <a:cs typeface="Times New Roman" panose="02020603050405020304" pitchFamily="18" charset="0"/>
              </a:rPr>
              <a:t>l</a:t>
            </a:r>
            <a:r>
              <a:rPr lang="en-US" altLang="zh-CN" sz="2800" baseline="-250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a:t>
            </a:r>
            <a:endParaRPr lang="zh-CN" altLang="en-US" sz="2400" baseline="-25000" dirty="0">
              <a:solidFill>
                <a:srgbClr val="0000FF"/>
              </a:solidFill>
              <a:ea typeface="微软雅黑" panose="020B0503020204020204" pitchFamily="34" charset="-122"/>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29BD58C8-C18F-4960-83B6-B6235FB4AAD6}"/>
              </a:ext>
            </a:extLst>
          </p:cNvPr>
          <p:cNvGraphicFramePr>
            <a:graphicFrameLocks noChangeAspect="1"/>
          </p:cNvGraphicFramePr>
          <p:nvPr>
            <p:extLst>
              <p:ext uri="{D42A27DB-BD31-4B8C-83A1-F6EECF244321}">
                <p14:modId xmlns:p14="http://schemas.microsoft.com/office/powerpoint/2010/main" val="2927573622"/>
              </p:ext>
            </p:extLst>
          </p:nvPr>
        </p:nvGraphicFramePr>
        <p:xfrm>
          <a:off x="2125663" y="2276872"/>
          <a:ext cx="3946525" cy="525463"/>
        </p:xfrm>
        <a:graphic>
          <a:graphicData uri="http://schemas.openxmlformats.org/presentationml/2006/ole">
            <mc:AlternateContent xmlns:mc="http://schemas.openxmlformats.org/markup-compatibility/2006">
              <mc:Choice xmlns:v="urn:schemas-microsoft-com:vml" Requires="v">
                <p:oleObj name="Equation" r:id="rId2" imgW="1714320" imgH="228600" progId="Equation.DSMT4">
                  <p:embed/>
                </p:oleObj>
              </mc:Choice>
              <mc:Fallback>
                <p:oleObj name="Equation" r:id="rId2" imgW="1714320" imgH="228600" progId="Equation.DSMT4">
                  <p:embed/>
                  <p:pic>
                    <p:nvPicPr>
                      <p:cNvPr id="8192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3" y="2276872"/>
                        <a:ext cx="3946525"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5">
            <a:extLst>
              <a:ext uri="{FF2B5EF4-FFF2-40B4-BE49-F238E27FC236}">
                <a16:creationId xmlns:a16="http://schemas.microsoft.com/office/drawing/2014/main" id="{EC86BDD2-6F51-4202-A7D3-F8877EF70C50}"/>
              </a:ext>
            </a:extLst>
          </p:cNvPr>
          <p:cNvSpPr txBox="1">
            <a:spLocks noChangeArrowheads="1"/>
          </p:cNvSpPr>
          <p:nvPr/>
        </p:nvSpPr>
        <p:spPr bwMode="auto">
          <a:xfrm>
            <a:off x="541338" y="1774825"/>
            <a:ext cx="8280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ea typeface="微软雅黑" panose="020B0503020204020204" pitchFamily="34" charset="-122"/>
                <a:cs typeface="Times New Roman" panose="02020603050405020304" pitchFamily="18" charset="0"/>
              </a:rPr>
              <a:t>(2) </a:t>
            </a:r>
            <a:r>
              <a:rPr lang="zh-CN" altLang="en-US" sz="2400" dirty="0">
                <a:ea typeface="微软雅黑" panose="020B0503020204020204" pitchFamily="34" charset="-122"/>
                <a:cs typeface="Times New Roman" panose="02020603050405020304" pitchFamily="18" charset="0"/>
              </a:rPr>
              <a:t>取</a:t>
            </a:r>
            <a:r>
              <a:rPr lang="en-US" altLang="zh-CN" sz="2400" i="1" dirty="0">
                <a:ea typeface="微软雅黑" panose="020B0503020204020204" pitchFamily="34" charset="-122"/>
                <a:cs typeface="Times New Roman" panose="02020603050405020304" pitchFamily="18" charset="0"/>
              </a:rPr>
              <a:t>a </a:t>
            </a:r>
            <a:r>
              <a:rPr lang="en-US" altLang="en-US" sz="2400" i="1" dirty="0">
                <a:ea typeface="微软雅黑" panose="020B0503020204020204" pitchFamily="34" charset="-122"/>
                <a:cs typeface="Times New Roman" panose="02020603050405020304" pitchFamily="18" charset="0"/>
              </a:rPr>
              <a:t>≤ </a:t>
            </a:r>
            <a:r>
              <a:rPr lang="en-US" altLang="zh-CN" sz="2400" i="1" dirty="0">
                <a:ea typeface="微软雅黑" panose="020B0503020204020204" pitchFamily="34" charset="-122"/>
                <a:cs typeface="Times New Roman" panose="02020603050405020304" pitchFamily="18" charset="0"/>
              </a:rPr>
              <a:t>x</a:t>
            </a:r>
            <a:r>
              <a:rPr lang="en-US" altLang="zh-CN" sz="2400" baseline="-25000" dirty="0">
                <a:ea typeface="微软雅黑" panose="020B0503020204020204" pitchFamily="34" charset="-122"/>
                <a:cs typeface="Times New Roman" panose="02020603050405020304" pitchFamily="18" charset="0"/>
              </a:rPr>
              <a:t>(1) </a:t>
            </a:r>
            <a:r>
              <a:rPr lang="zh-CN" altLang="en-US" sz="2400" dirty="0">
                <a:ea typeface="微软雅黑" panose="020B0503020204020204" pitchFamily="34" charset="-122"/>
                <a:cs typeface="Times New Roman" panose="02020603050405020304" pitchFamily="18" charset="0"/>
              </a:rPr>
              <a:t>和 </a:t>
            </a:r>
            <a:r>
              <a:rPr lang="en-US" altLang="zh-CN" sz="2400" i="1" dirty="0">
                <a:ea typeface="微软雅黑" panose="020B0503020204020204" pitchFamily="34" charset="-122"/>
                <a:cs typeface="Times New Roman" panose="02020603050405020304" pitchFamily="18" charset="0"/>
              </a:rPr>
              <a:t>b </a:t>
            </a:r>
            <a:r>
              <a:rPr lang="en-US" altLang="en-US" sz="2400" dirty="0">
                <a:ea typeface="微软雅黑" panose="020B0503020204020204" pitchFamily="34" charset="-122"/>
                <a:cs typeface="Times New Roman" panose="02020603050405020304" pitchFamily="18" charset="0"/>
              </a:rPr>
              <a:t>≥ </a:t>
            </a:r>
            <a:r>
              <a:rPr lang="en-US" altLang="zh-CN" sz="2400" i="1" dirty="0">
                <a:ea typeface="微软雅黑" panose="020B0503020204020204" pitchFamily="34" charset="-122"/>
                <a:cs typeface="Times New Roman" panose="02020603050405020304" pitchFamily="18" charset="0"/>
              </a:rPr>
              <a:t>x</a:t>
            </a:r>
            <a:r>
              <a:rPr lang="en-US" altLang="zh-CN" sz="2400" baseline="-25000" dirty="0">
                <a:ea typeface="微软雅黑" panose="020B0503020204020204" pitchFamily="34" charset="-122"/>
                <a:cs typeface="Times New Roman" panose="02020603050405020304" pitchFamily="18" charset="0"/>
              </a:rPr>
              <a:t>(</a:t>
            </a:r>
            <a:r>
              <a:rPr lang="en-US" altLang="zh-CN" sz="2400" i="1" baseline="-25000" dirty="0">
                <a:ea typeface="微软雅黑" panose="020B0503020204020204" pitchFamily="34" charset="-122"/>
                <a:cs typeface="Times New Roman" panose="02020603050405020304" pitchFamily="18" charset="0"/>
              </a:rPr>
              <a:t>l</a:t>
            </a:r>
            <a:r>
              <a:rPr lang="en-US" altLang="zh-CN" sz="2400" baseline="-250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，将区间</a:t>
            </a:r>
            <a:r>
              <a:rPr lang="en-US" altLang="zh-CN" sz="2400" dirty="0">
                <a:ea typeface="微软雅黑" panose="020B0503020204020204" pitchFamily="34" charset="-122"/>
                <a:cs typeface="Times New Roman" panose="02020603050405020304" pitchFamily="18" charset="0"/>
              </a:rPr>
              <a:t>[</a:t>
            </a:r>
            <a:r>
              <a:rPr lang="en-US" altLang="zh-CN" sz="2400" i="1" dirty="0">
                <a:ea typeface="微软雅黑" panose="020B0503020204020204" pitchFamily="34" charset="-122"/>
                <a:cs typeface="Times New Roman" panose="02020603050405020304" pitchFamily="18" charset="0"/>
              </a:rPr>
              <a:t>a</a:t>
            </a:r>
            <a:r>
              <a:rPr lang="en-US" altLang="zh-CN" sz="2400" dirty="0">
                <a:ea typeface="微软雅黑" panose="020B0503020204020204" pitchFamily="34" charset="-122"/>
                <a:cs typeface="Times New Roman" panose="02020603050405020304" pitchFamily="18" charset="0"/>
              </a:rPr>
              <a:t>, </a:t>
            </a:r>
            <a:r>
              <a:rPr lang="en-US" altLang="zh-CN" sz="2400" i="1" dirty="0">
                <a:ea typeface="微软雅黑" panose="020B0503020204020204" pitchFamily="34" charset="-122"/>
                <a:cs typeface="Times New Roman" panose="02020603050405020304" pitchFamily="18" charset="0"/>
              </a:rPr>
              <a:t>b</a:t>
            </a:r>
            <a:r>
              <a:rPr lang="en-US" altLang="zh-CN" sz="2400" dirty="0">
                <a:ea typeface="微软雅黑" panose="020B0503020204020204" pitchFamily="34" charset="-122"/>
                <a:cs typeface="Times New Roman" panose="02020603050405020304" pitchFamily="18" charset="0"/>
              </a:rPr>
              <a:t>]</a:t>
            </a:r>
            <a:r>
              <a:rPr lang="zh-CN" altLang="en-US" sz="2400" dirty="0">
                <a:ea typeface="微软雅黑" panose="020B0503020204020204" pitchFamily="34" charset="-122"/>
                <a:cs typeface="Times New Roman" panose="02020603050405020304" pitchFamily="18" charset="0"/>
              </a:rPr>
              <a:t>分成 </a:t>
            </a:r>
            <a:r>
              <a:rPr lang="en-US" altLang="zh-CN" sz="2400" i="1" dirty="0">
                <a:ea typeface="微软雅黑" panose="020B0503020204020204" pitchFamily="34" charset="-122"/>
                <a:cs typeface="Times New Roman" panose="02020603050405020304" pitchFamily="18" charset="0"/>
              </a:rPr>
              <a:t>k </a:t>
            </a:r>
            <a:r>
              <a:rPr lang="zh-CN" altLang="en-US" sz="2400" dirty="0">
                <a:ea typeface="微软雅黑" panose="020B0503020204020204" pitchFamily="34" charset="-122"/>
                <a:cs typeface="Times New Roman" panose="02020603050405020304" pitchFamily="18" charset="0"/>
              </a:rPr>
              <a:t>个子区间；</a:t>
            </a:r>
          </a:p>
        </p:txBody>
      </p:sp>
      <p:graphicFrame>
        <p:nvGraphicFramePr>
          <p:cNvPr id="7" name="Object 6">
            <a:extLst>
              <a:ext uri="{FF2B5EF4-FFF2-40B4-BE49-F238E27FC236}">
                <a16:creationId xmlns:a16="http://schemas.microsoft.com/office/drawing/2014/main" id="{741E8C42-4CBD-418D-9460-1D627195FE33}"/>
              </a:ext>
            </a:extLst>
          </p:cNvPr>
          <p:cNvGraphicFramePr>
            <a:graphicFrameLocks noChangeAspect="1"/>
          </p:cNvGraphicFramePr>
          <p:nvPr>
            <p:extLst>
              <p:ext uri="{D42A27DB-BD31-4B8C-83A1-F6EECF244321}">
                <p14:modId xmlns:p14="http://schemas.microsoft.com/office/powerpoint/2010/main" val="3603691949"/>
              </p:ext>
            </p:extLst>
          </p:nvPr>
        </p:nvGraphicFramePr>
        <p:xfrm>
          <a:off x="2387600" y="2852936"/>
          <a:ext cx="3421063" cy="525462"/>
        </p:xfrm>
        <a:graphic>
          <a:graphicData uri="http://schemas.openxmlformats.org/presentationml/2006/ole">
            <mc:AlternateContent xmlns:mc="http://schemas.openxmlformats.org/markup-compatibility/2006">
              <mc:Choice xmlns:v="urn:schemas-microsoft-com:vml" Requires="v">
                <p:oleObj name="Equation" r:id="rId4" imgW="1485720" imgH="228600" progId="Equation.DSMT4">
                  <p:embed/>
                </p:oleObj>
              </mc:Choice>
              <mc:Fallback>
                <p:oleObj name="Equation" r:id="rId4" imgW="1485720" imgH="228600" progId="Equation.DSMT4">
                  <p:embed/>
                  <p:pic>
                    <p:nvPicPr>
                      <p:cNvPr id="8192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7600" y="2852936"/>
                        <a:ext cx="3421063"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组合 7">
            <a:extLst>
              <a:ext uri="{FF2B5EF4-FFF2-40B4-BE49-F238E27FC236}">
                <a16:creationId xmlns:a16="http://schemas.microsoft.com/office/drawing/2014/main" id="{C1F7F314-A73D-48FB-B814-CE48F354777F}"/>
              </a:ext>
            </a:extLst>
          </p:cNvPr>
          <p:cNvGrpSpPr/>
          <p:nvPr/>
        </p:nvGrpSpPr>
        <p:grpSpPr>
          <a:xfrm>
            <a:off x="506413" y="3405260"/>
            <a:ext cx="8243887" cy="671812"/>
            <a:chOff x="506413" y="3405260"/>
            <a:chExt cx="8243887" cy="671812"/>
          </a:xfrm>
        </p:grpSpPr>
        <p:sp>
          <p:nvSpPr>
            <p:cNvPr id="9" name="Text Box 7">
              <a:extLst>
                <a:ext uri="{FF2B5EF4-FFF2-40B4-BE49-F238E27FC236}">
                  <a16:creationId xmlns:a16="http://schemas.microsoft.com/office/drawing/2014/main" id="{8A973CC8-3D8F-4E19-87EF-31C27669308F}"/>
                </a:ext>
              </a:extLst>
            </p:cNvPr>
            <p:cNvSpPr txBox="1">
              <a:spLocks noChangeArrowheads="1"/>
            </p:cNvSpPr>
            <p:nvPr/>
          </p:nvSpPr>
          <p:spPr bwMode="auto">
            <a:xfrm>
              <a:off x="506413" y="3487738"/>
              <a:ext cx="8243887"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dirty="0">
                  <a:ea typeface="微软雅黑" panose="020B0503020204020204" pitchFamily="34" charset="-122"/>
                  <a:cs typeface="Times New Roman" panose="02020603050405020304" pitchFamily="18" charset="0"/>
                </a:rPr>
                <a:t>(3) </a:t>
              </a:r>
              <a:r>
                <a:rPr lang="zh-CN" altLang="en-US" sz="2400" dirty="0">
                  <a:ea typeface="微软雅黑" panose="020B0503020204020204" pitchFamily="34" charset="-122"/>
                  <a:cs typeface="Times New Roman" panose="02020603050405020304" pitchFamily="18" charset="0"/>
                </a:rPr>
                <a:t>计算样本观测值落入各子区间内的频数</a:t>
              </a:r>
              <a:r>
                <a:rPr lang="en-US" altLang="zh-CN" sz="2400" i="1" dirty="0" err="1">
                  <a:ea typeface="微软雅黑" panose="020B0503020204020204" pitchFamily="34" charset="-122"/>
                  <a:cs typeface="Times New Roman" panose="02020603050405020304" pitchFamily="18" charset="0"/>
                </a:rPr>
                <a:t>n</a:t>
              </a:r>
              <a:r>
                <a:rPr lang="en-US" altLang="zh-CN" sz="2400" i="1" baseline="-25000" dirty="0" err="1">
                  <a:ea typeface="微软雅黑" panose="020B0503020204020204" pitchFamily="34" charset="-122"/>
                  <a:cs typeface="Times New Roman" panose="02020603050405020304" pitchFamily="18" charset="0"/>
                </a:rPr>
                <a:t>i</a:t>
              </a:r>
              <a:r>
                <a:rPr lang="en-US" altLang="zh-CN" sz="2400" i="1" baseline="-25000" dirty="0">
                  <a:ea typeface="微软雅黑" panose="020B0503020204020204" pitchFamily="34" charset="-122"/>
                  <a:cs typeface="Times New Roman" panose="02020603050405020304" pitchFamily="18" charset="0"/>
                </a:rPr>
                <a:t> </a:t>
              </a:r>
              <a:r>
                <a:rPr lang="zh-CN" altLang="en-US" sz="2400" dirty="0">
                  <a:ea typeface="微软雅黑" panose="020B0503020204020204" pitchFamily="34" charset="-122"/>
                  <a:cs typeface="Times New Roman" panose="02020603050405020304" pitchFamily="18" charset="0"/>
                </a:rPr>
                <a:t>和频率               ；</a:t>
              </a:r>
            </a:p>
          </p:txBody>
        </p:sp>
        <p:graphicFrame>
          <p:nvGraphicFramePr>
            <p:cNvPr id="10" name="Object 8">
              <a:extLst>
                <a:ext uri="{FF2B5EF4-FFF2-40B4-BE49-F238E27FC236}">
                  <a16:creationId xmlns:a16="http://schemas.microsoft.com/office/drawing/2014/main" id="{4BB7CA3F-F137-42AB-9C2D-8BA2B0E2403F}"/>
                </a:ext>
              </a:extLst>
            </p:cNvPr>
            <p:cNvGraphicFramePr>
              <a:graphicFrameLocks noChangeAspect="1"/>
            </p:cNvGraphicFramePr>
            <p:nvPr>
              <p:extLst>
                <p:ext uri="{D42A27DB-BD31-4B8C-83A1-F6EECF244321}">
                  <p14:modId xmlns:p14="http://schemas.microsoft.com/office/powerpoint/2010/main" val="1681023428"/>
                </p:ext>
              </p:extLst>
            </p:nvPr>
          </p:nvGraphicFramePr>
          <p:xfrm>
            <a:off x="7410947" y="3405260"/>
            <a:ext cx="1121493" cy="671812"/>
          </p:xfrm>
          <a:graphic>
            <a:graphicData uri="http://schemas.openxmlformats.org/presentationml/2006/ole">
              <mc:AlternateContent xmlns:mc="http://schemas.openxmlformats.org/markup-compatibility/2006">
                <mc:Choice xmlns:v="urn:schemas-microsoft-com:vml" Requires="v">
                  <p:oleObj name="Equation" r:id="rId6" imgW="571320" imgH="342720" progId="Equation.DSMT4">
                    <p:embed/>
                  </p:oleObj>
                </mc:Choice>
                <mc:Fallback>
                  <p:oleObj name="Equation" r:id="rId6" imgW="571320" imgH="342720" progId="Equation.DSMT4">
                    <p:embed/>
                    <p:pic>
                      <p:nvPicPr>
                        <p:cNvPr id="8192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0947" y="3405260"/>
                          <a:ext cx="1121493" cy="671812"/>
                        </a:xfrm>
                        <a:prstGeom prst="rect">
                          <a:avLst/>
                        </a:prstGeom>
                        <a:noFill/>
                        <a:ln>
                          <a:noFill/>
                        </a:ln>
                        <a:effectLst/>
                      </p:spPr>
                    </p:pic>
                  </p:oleObj>
                </mc:Fallback>
              </mc:AlternateContent>
            </a:graphicData>
          </a:graphic>
        </p:graphicFrame>
      </p:grpSp>
      <p:grpSp>
        <p:nvGrpSpPr>
          <p:cNvPr id="11" name="组合 10">
            <a:extLst>
              <a:ext uri="{FF2B5EF4-FFF2-40B4-BE49-F238E27FC236}">
                <a16:creationId xmlns:a16="http://schemas.microsoft.com/office/drawing/2014/main" id="{AAD1EF77-60C7-410A-B598-A415FE7BB86B}"/>
              </a:ext>
            </a:extLst>
          </p:cNvPr>
          <p:cNvGrpSpPr/>
          <p:nvPr/>
        </p:nvGrpSpPr>
        <p:grpSpPr>
          <a:xfrm>
            <a:off x="503237" y="4237013"/>
            <a:ext cx="8137525" cy="1157113"/>
            <a:chOff x="468313" y="4712321"/>
            <a:chExt cx="8137525" cy="1157113"/>
          </a:xfrm>
        </p:grpSpPr>
        <p:sp>
          <p:nvSpPr>
            <p:cNvPr id="12" name="Text Box 9">
              <a:extLst>
                <a:ext uri="{FF2B5EF4-FFF2-40B4-BE49-F238E27FC236}">
                  <a16:creationId xmlns:a16="http://schemas.microsoft.com/office/drawing/2014/main" id="{6880423A-828E-42AE-A5AB-868229F575B8}"/>
                </a:ext>
              </a:extLst>
            </p:cNvPr>
            <p:cNvSpPr txBox="1">
              <a:spLocks noChangeArrowheads="1"/>
            </p:cNvSpPr>
            <p:nvPr/>
          </p:nvSpPr>
          <p:spPr bwMode="auto">
            <a:xfrm>
              <a:off x="468313" y="4799013"/>
              <a:ext cx="8137525" cy="107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en-US" altLang="zh-CN" sz="2400" dirty="0">
                  <a:ea typeface="微软雅黑" panose="020B0503020204020204" pitchFamily="34" charset="-122"/>
                  <a:cs typeface="Times New Roman" panose="02020603050405020304" pitchFamily="18" charset="0"/>
                </a:rPr>
                <a:t>(4) </a:t>
              </a:r>
              <a:r>
                <a:rPr lang="zh-CN" altLang="en-US" sz="2400" dirty="0">
                  <a:ea typeface="微软雅黑" panose="020B0503020204020204" pitchFamily="34" charset="-122"/>
                  <a:cs typeface="Times New Roman" panose="02020603050405020304" pitchFamily="18" charset="0"/>
                </a:rPr>
                <a:t>在 </a:t>
              </a:r>
              <a:r>
                <a:rPr lang="en-US" altLang="zh-CN" sz="2400" i="1" dirty="0">
                  <a:ea typeface="微软雅黑" panose="020B0503020204020204" pitchFamily="34" charset="-122"/>
                  <a:cs typeface="Times New Roman" panose="02020603050405020304" pitchFamily="18" charset="0"/>
                </a:rPr>
                <a:t>x </a:t>
              </a:r>
              <a:r>
                <a:rPr lang="zh-CN" altLang="en-US" sz="2400" dirty="0">
                  <a:ea typeface="微软雅黑" panose="020B0503020204020204" pitchFamily="34" charset="-122"/>
                  <a:cs typeface="Times New Roman" panose="02020603050405020304" pitchFamily="18" charset="0"/>
                </a:rPr>
                <a:t>轴上以各子区间为底边，以 </a:t>
              </a:r>
              <a:r>
                <a:rPr lang="en-US" altLang="zh-CN" sz="2400" i="1" dirty="0" err="1">
                  <a:ea typeface="微软雅黑" panose="020B0503020204020204" pitchFamily="34" charset="-122"/>
                  <a:cs typeface="Times New Roman" panose="02020603050405020304" pitchFamily="18" charset="0"/>
                </a:rPr>
                <a:t>n</a:t>
              </a:r>
              <a:r>
                <a:rPr lang="en-US" altLang="zh-CN" sz="2400" i="1" baseline="-25000" dirty="0" err="1">
                  <a:ea typeface="微软雅黑" panose="020B0503020204020204" pitchFamily="34" charset="-122"/>
                  <a:cs typeface="Times New Roman" panose="02020603050405020304" pitchFamily="18" charset="0"/>
                </a:rPr>
                <a:t>i</a:t>
              </a:r>
              <a:r>
                <a:rPr lang="zh-CN" altLang="en-US" sz="2400" dirty="0">
                  <a:ea typeface="微软雅黑" panose="020B0503020204020204" pitchFamily="34" charset="-122"/>
                  <a:cs typeface="Times New Roman" panose="02020603050405020304" pitchFamily="18" charset="0"/>
                </a:rPr>
                <a:t>（或               ）为高作小矩形即得</a:t>
              </a:r>
              <a:r>
                <a:rPr lang="zh-CN" altLang="en-US" sz="2400" dirty="0">
                  <a:solidFill>
                    <a:srgbClr val="0000FF"/>
                  </a:solidFill>
                  <a:ea typeface="微软雅黑" panose="020B0503020204020204" pitchFamily="34" charset="-122"/>
                  <a:cs typeface="Times New Roman" panose="02020603050405020304" pitchFamily="18" charset="0"/>
                </a:rPr>
                <a:t>频数</a:t>
              </a:r>
              <a:r>
                <a:rPr lang="zh-CN" altLang="en-US" sz="2400" dirty="0">
                  <a:ea typeface="微软雅黑" panose="020B0503020204020204" pitchFamily="34" charset="-122"/>
                  <a:cs typeface="Times New Roman" panose="02020603050405020304" pitchFamily="18" charset="0"/>
                </a:rPr>
                <a:t>（或</a:t>
              </a:r>
              <a:r>
                <a:rPr lang="zh-CN" altLang="en-US" sz="2400" dirty="0">
                  <a:solidFill>
                    <a:srgbClr val="0000FF"/>
                  </a:solidFill>
                  <a:ea typeface="微软雅黑" panose="020B0503020204020204" pitchFamily="34" charset="-122"/>
                  <a:cs typeface="Times New Roman" panose="02020603050405020304" pitchFamily="18" charset="0"/>
                </a:rPr>
                <a:t>频率</a:t>
              </a:r>
              <a:r>
                <a:rPr lang="zh-CN" altLang="en-US" sz="2400" dirty="0">
                  <a:ea typeface="微软雅黑" panose="020B0503020204020204" pitchFamily="34" charset="-122"/>
                  <a:cs typeface="Times New Roman" panose="02020603050405020304" pitchFamily="18" charset="0"/>
                </a:rPr>
                <a:t>）</a:t>
              </a:r>
              <a:r>
                <a:rPr lang="zh-CN" altLang="en-US" sz="2400" dirty="0">
                  <a:solidFill>
                    <a:srgbClr val="0000FF"/>
                  </a:solidFill>
                  <a:ea typeface="微软雅黑" panose="020B0503020204020204" pitchFamily="34" charset="-122"/>
                  <a:cs typeface="Times New Roman" panose="02020603050405020304" pitchFamily="18" charset="0"/>
                </a:rPr>
                <a:t>直方图</a:t>
              </a:r>
              <a:r>
                <a:rPr lang="zh-CN" altLang="en-US" sz="2400" dirty="0">
                  <a:ea typeface="微软雅黑" panose="020B0503020204020204" pitchFamily="34" charset="-122"/>
                  <a:cs typeface="Times New Roman" panose="02020603050405020304" pitchFamily="18" charset="0"/>
                </a:rPr>
                <a:t>。</a:t>
              </a:r>
            </a:p>
          </p:txBody>
        </p:sp>
        <p:graphicFrame>
          <p:nvGraphicFramePr>
            <p:cNvPr id="13" name="Object 10">
              <a:extLst>
                <a:ext uri="{FF2B5EF4-FFF2-40B4-BE49-F238E27FC236}">
                  <a16:creationId xmlns:a16="http://schemas.microsoft.com/office/drawing/2014/main" id="{47B8D394-EE76-4E2D-A3D7-1C11EDCA758F}"/>
                </a:ext>
              </a:extLst>
            </p:cNvPr>
            <p:cNvGraphicFramePr>
              <a:graphicFrameLocks noChangeAspect="1"/>
            </p:cNvGraphicFramePr>
            <p:nvPr>
              <p:extLst>
                <p:ext uri="{D42A27DB-BD31-4B8C-83A1-F6EECF244321}">
                  <p14:modId xmlns:p14="http://schemas.microsoft.com/office/powerpoint/2010/main" val="539489057"/>
                </p:ext>
              </p:extLst>
            </p:nvPr>
          </p:nvGraphicFramePr>
          <p:xfrm>
            <a:off x="6301631" y="4712321"/>
            <a:ext cx="899741" cy="848171"/>
          </p:xfrm>
          <a:graphic>
            <a:graphicData uri="http://schemas.openxmlformats.org/presentationml/2006/ole">
              <mc:AlternateContent xmlns:mc="http://schemas.openxmlformats.org/markup-compatibility/2006">
                <mc:Choice xmlns:v="urn:schemas-microsoft-com:vml" Requires="v">
                  <p:oleObj name="Equation" r:id="rId8" imgW="457200" imgH="431640" progId="Equation.DSMT4">
                    <p:embed/>
                  </p:oleObj>
                </mc:Choice>
                <mc:Fallback>
                  <p:oleObj name="Equation" r:id="rId8" imgW="457200" imgH="431640" progId="Equation.DSMT4">
                    <p:embed/>
                    <p:pic>
                      <p:nvPicPr>
                        <p:cNvPr id="8193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1631" y="4712321"/>
                          <a:ext cx="899741" cy="848171"/>
                        </a:xfrm>
                        <a:prstGeom prst="rect">
                          <a:avLst/>
                        </a:prstGeom>
                        <a:noFill/>
                        <a:ln>
                          <a:noFill/>
                        </a:ln>
                        <a:effectLst/>
                      </p:spPr>
                    </p:pic>
                  </p:oleObj>
                </mc:Fallback>
              </mc:AlternateContent>
            </a:graphicData>
          </a:graphic>
        </p:graphicFrame>
      </p:grpSp>
      <p:sp>
        <p:nvSpPr>
          <p:cNvPr id="14" name="Rectangle 11">
            <a:extLst>
              <a:ext uri="{FF2B5EF4-FFF2-40B4-BE49-F238E27FC236}">
                <a16:creationId xmlns:a16="http://schemas.microsoft.com/office/drawing/2014/main" id="{BA2593D6-0899-4198-90CA-7A9BD303805A}"/>
              </a:ext>
            </a:extLst>
          </p:cNvPr>
          <p:cNvSpPr>
            <a:spLocks noChangeArrowheads="1"/>
          </p:cNvSpPr>
          <p:nvPr/>
        </p:nvSpPr>
        <p:spPr bwMode="auto">
          <a:xfrm>
            <a:off x="323850" y="519063"/>
            <a:ext cx="72866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ea typeface="微软雅黑" panose="020B0503020204020204" pitchFamily="34" charset="-122"/>
                <a:cs typeface="Times New Roman" panose="02020603050405020304" pitchFamily="18" charset="0"/>
              </a:rPr>
              <a:t>2.  </a:t>
            </a:r>
            <a:r>
              <a:rPr lang="zh-CN" altLang="en-US" sz="2400" dirty="0">
                <a:solidFill>
                  <a:srgbClr val="FF0000"/>
                </a:solidFill>
                <a:ea typeface="微软雅黑" panose="020B0503020204020204" pitchFamily="34" charset="-122"/>
                <a:cs typeface="Times New Roman" panose="02020603050405020304" pitchFamily="18" charset="0"/>
              </a:rPr>
              <a:t>频数与频率直方图</a:t>
            </a:r>
          </a:p>
        </p:txBody>
      </p:sp>
      <p:sp>
        <p:nvSpPr>
          <p:cNvPr id="15" name="页脚占位符 14">
            <a:extLst>
              <a:ext uri="{FF2B5EF4-FFF2-40B4-BE49-F238E27FC236}">
                <a16:creationId xmlns:a16="http://schemas.microsoft.com/office/drawing/2014/main" id="{88D9AC0E-BEAD-42EC-BE63-2726F8653FC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72337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F42CB-BCFC-4D5B-A76C-2ADD560BFAC6}"/>
              </a:ext>
            </a:extLst>
          </p:cNvPr>
          <p:cNvSpPr>
            <a:spLocks noGrp="1"/>
          </p:cNvSpPr>
          <p:nvPr>
            <p:ph type="dt" sz="half" idx="2"/>
          </p:nvPr>
        </p:nvSpPr>
        <p:spPr/>
        <p:txBody>
          <a:bodyPr/>
          <a:lstStyle/>
          <a:p>
            <a:pPr>
              <a:defRPr/>
            </a:pPr>
            <a:fld id="{51D1C8D7-37B8-473E-9DAD-270DDBD224CD}" type="datetime1">
              <a:rPr lang="zh-CN" altLang="en-US" smtClean="0"/>
              <a:t>2022/11/23</a:t>
            </a:fld>
            <a:endParaRPr lang="zh-CN" altLang="en-US"/>
          </a:p>
        </p:txBody>
      </p:sp>
      <p:sp>
        <p:nvSpPr>
          <p:cNvPr id="24" name="Rectangle 14">
            <a:extLst>
              <a:ext uri="{FF2B5EF4-FFF2-40B4-BE49-F238E27FC236}">
                <a16:creationId xmlns:a16="http://schemas.microsoft.com/office/drawing/2014/main" id="{4E6B3640-6291-44E1-9431-25B48C32A17A}"/>
              </a:ext>
            </a:extLst>
          </p:cNvPr>
          <p:cNvSpPr>
            <a:spLocks noChangeArrowheads="1"/>
          </p:cNvSpPr>
          <p:nvPr/>
        </p:nvSpPr>
        <p:spPr bwMode="auto">
          <a:xfrm>
            <a:off x="539552" y="598039"/>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  y</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的观测值的点预测和区间预测</a:t>
            </a:r>
          </a:p>
        </p:txBody>
      </p:sp>
      <p:graphicFrame>
        <p:nvGraphicFramePr>
          <p:cNvPr id="31" name="Object 10">
            <a:extLst>
              <a:ext uri="{FF2B5EF4-FFF2-40B4-BE49-F238E27FC236}">
                <a16:creationId xmlns:a16="http://schemas.microsoft.com/office/drawing/2014/main" id="{8A712267-B9C5-4700-8969-79377B1B1C64}"/>
              </a:ext>
            </a:extLst>
          </p:cNvPr>
          <p:cNvGraphicFramePr>
            <a:graphicFrameLocks noChangeAspect="1"/>
          </p:cNvGraphicFramePr>
          <p:nvPr>
            <p:extLst>
              <p:ext uri="{D42A27DB-BD31-4B8C-83A1-F6EECF244321}">
                <p14:modId xmlns:p14="http://schemas.microsoft.com/office/powerpoint/2010/main" val="3396086184"/>
              </p:ext>
            </p:extLst>
          </p:nvPr>
        </p:nvGraphicFramePr>
        <p:xfrm>
          <a:off x="2944812" y="3305045"/>
          <a:ext cx="3254375" cy="1285875"/>
        </p:xfrm>
        <a:graphic>
          <a:graphicData uri="http://schemas.openxmlformats.org/presentationml/2006/ole">
            <mc:AlternateContent xmlns:mc="http://schemas.openxmlformats.org/markup-compatibility/2006">
              <mc:Choice xmlns:v="urn:schemas-microsoft-com:vml" Requires="v">
                <p:oleObj name="Equation" r:id="rId2" imgW="1942920" imgH="685800" progId="Equation.DSMT4">
                  <p:embed/>
                </p:oleObj>
              </mc:Choice>
              <mc:Fallback>
                <p:oleObj name="Equation" r:id="rId2" imgW="1942920" imgH="685800" progId="Equation.DSMT4">
                  <p:embed/>
                  <p:pic>
                    <p:nvPicPr>
                      <p:cNvPr id="31" name="Object 10">
                        <a:extLst>
                          <a:ext uri="{FF2B5EF4-FFF2-40B4-BE49-F238E27FC236}">
                            <a16:creationId xmlns:a16="http://schemas.microsoft.com/office/drawing/2014/main" id="{8A712267-B9C5-4700-8969-79377B1B1C64}"/>
                          </a:ext>
                        </a:extLst>
                      </p:cNvPr>
                      <p:cNvPicPr>
                        <a:picLocks noChangeAspect="1" noChangeArrowheads="1"/>
                      </p:cNvPicPr>
                      <p:nvPr/>
                    </p:nvPicPr>
                    <p:blipFill>
                      <a:blip r:embed="rId3"/>
                      <a:srcRect/>
                      <a:stretch>
                        <a:fillRect/>
                      </a:stretch>
                    </p:blipFill>
                    <p:spPr bwMode="auto">
                      <a:xfrm>
                        <a:off x="2944812" y="3305045"/>
                        <a:ext cx="3254375" cy="1285875"/>
                      </a:xfrm>
                      <a:prstGeom prst="rect">
                        <a:avLst/>
                      </a:prstGeom>
                      <a:noFill/>
                      <a:ln>
                        <a:noFill/>
                      </a:ln>
                      <a:effectLst/>
                    </p:spPr>
                  </p:pic>
                </p:oleObj>
              </mc:Fallback>
            </mc:AlternateContent>
          </a:graphicData>
        </a:graphic>
      </p:graphicFrame>
      <p:grpSp>
        <p:nvGrpSpPr>
          <p:cNvPr id="5" name="组合 4">
            <a:extLst>
              <a:ext uri="{FF2B5EF4-FFF2-40B4-BE49-F238E27FC236}">
                <a16:creationId xmlns:a16="http://schemas.microsoft.com/office/drawing/2014/main" id="{A62330F4-D1DA-4800-BB9E-4276CE5A62D8}"/>
              </a:ext>
            </a:extLst>
          </p:cNvPr>
          <p:cNvGrpSpPr/>
          <p:nvPr/>
        </p:nvGrpSpPr>
        <p:grpSpPr>
          <a:xfrm>
            <a:off x="744538" y="1027028"/>
            <a:ext cx="8208912" cy="2242858"/>
            <a:chOff x="744538" y="1027028"/>
            <a:chExt cx="8208912" cy="2242858"/>
          </a:xfrm>
        </p:grpSpPr>
        <p:sp>
          <p:nvSpPr>
            <p:cNvPr id="27" name="Text Box 5">
              <a:extLst>
                <a:ext uri="{FF2B5EF4-FFF2-40B4-BE49-F238E27FC236}">
                  <a16:creationId xmlns:a16="http://schemas.microsoft.com/office/drawing/2014/main" id="{EC1C3130-85BE-4C23-BE67-432A9C53ACC7}"/>
                </a:ext>
              </a:extLst>
            </p:cNvPr>
            <p:cNvSpPr txBox="1">
              <a:spLocks noChangeArrowheads="1"/>
            </p:cNvSpPr>
            <p:nvPr/>
          </p:nvSpPr>
          <p:spPr bwMode="auto">
            <a:xfrm>
              <a:off x="744538" y="1027028"/>
              <a:ext cx="8208912" cy="2242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0" indent="0" algn="just" fontAlgn="auto">
                <a:lnSpc>
                  <a:spcPct val="150000"/>
                </a:lnSpc>
                <a:spcBef>
                  <a:spcPts val="0"/>
                </a:spcBef>
                <a:spcAft>
                  <a:spcPts val="0"/>
                </a:spcAft>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对于自变量 </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的一个给定值 </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400" i="0" u="none" strike="noStrike" kern="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，还可以对 </a:t>
              </a:r>
              <a:r>
                <a:rPr kumimoji="0" lang="en-US"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400" kern="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处 </a:t>
              </a:r>
              <a:r>
                <a:rPr kumimoji="0" lang="en-US"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y</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的观测值  </a:t>
              </a:r>
              <a:endPar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fontAlgn="auto">
                <a:lnSpc>
                  <a:spcPct val="150000"/>
                </a:lnSpc>
                <a:spcBef>
                  <a:spcPts val="0"/>
                </a:spcBef>
                <a:spcAft>
                  <a:spcPts val="0"/>
                </a:spcAft>
              </a:pP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进行点预测和区间预测。由于随机误差   的值无法预测，就用</a:t>
              </a:r>
              <a:r>
                <a:rPr kumimoji="0" lang="en-US"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400" kern="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处的经验回归函数值                  作为 </a:t>
              </a:r>
              <a:r>
                <a:rPr kumimoji="0" lang="en-US"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y</a:t>
              </a:r>
              <a:r>
                <a:rPr kumimoji="0" lang="en-US" altLang="zh-CN" sz="2400" kern="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的点预测。可以证明</a:t>
              </a:r>
              <a:endPar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9" name="Object 10">
              <a:extLst>
                <a:ext uri="{FF2B5EF4-FFF2-40B4-BE49-F238E27FC236}">
                  <a16:creationId xmlns:a16="http://schemas.microsoft.com/office/drawing/2014/main" id="{8A2B40E4-BA0B-4F08-89CD-782BF0201786}"/>
                </a:ext>
              </a:extLst>
            </p:cNvPr>
            <p:cNvGraphicFramePr>
              <a:graphicFrameLocks noChangeAspect="1"/>
            </p:cNvGraphicFramePr>
            <p:nvPr>
              <p:extLst>
                <p:ext uri="{D42A27DB-BD31-4B8C-83A1-F6EECF244321}">
                  <p14:modId xmlns:p14="http://schemas.microsoft.com/office/powerpoint/2010/main" val="767592145"/>
                </p:ext>
              </p:extLst>
            </p:nvPr>
          </p:nvGraphicFramePr>
          <p:xfrm>
            <a:off x="744674" y="1648003"/>
            <a:ext cx="1984375" cy="498475"/>
          </p:xfrm>
          <a:graphic>
            <a:graphicData uri="http://schemas.openxmlformats.org/presentationml/2006/ole">
              <mc:AlternateContent xmlns:mc="http://schemas.openxmlformats.org/markup-compatibility/2006">
                <mc:Choice xmlns:v="urn:schemas-microsoft-com:vml" Requires="v">
                  <p:oleObj name="Equation" r:id="rId4" imgW="1015920" imgH="228600" progId="Equation.DSMT4">
                    <p:embed/>
                  </p:oleObj>
                </mc:Choice>
                <mc:Fallback>
                  <p:oleObj name="Equation" r:id="rId4" imgW="1015920" imgH="228600" progId="Equation.DSMT4">
                    <p:embed/>
                    <p:pic>
                      <p:nvPicPr>
                        <p:cNvPr id="29" name="Object 10">
                          <a:extLst>
                            <a:ext uri="{FF2B5EF4-FFF2-40B4-BE49-F238E27FC236}">
                              <a16:creationId xmlns:a16="http://schemas.microsoft.com/office/drawing/2014/main" id="{8A2B40E4-BA0B-4F08-89CD-782BF0201786}"/>
                            </a:ext>
                          </a:extLst>
                        </p:cNvPr>
                        <p:cNvPicPr>
                          <a:picLocks noChangeAspect="1" noChangeArrowheads="1"/>
                        </p:cNvPicPr>
                        <p:nvPr/>
                      </p:nvPicPr>
                      <p:blipFill>
                        <a:blip r:embed="rId5"/>
                        <a:srcRect/>
                        <a:stretch>
                          <a:fillRect/>
                        </a:stretch>
                      </p:blipFill>
                      <p:spPr bwMode="auto">
                        <a:xfrm>
                          <a:off x="744674" y="1648003"/>
                          <a:ext cx="1984375" cy="498475"/>
                        </a:xfrm>
                        <a:prstGeom prst="rect">
                          <a:avLst/>
                        </a:prstGeom>
                        <a:noFill/>
                        <a:ln>
                          <a:noFill/>
                        </a:ln>
                        <a:effectLst/>
                      </p:spPr>
                    </p:pic>
                  </p:oleObj>
                </mc:Fallback>
              </mc:AlternateContent>
            </a:graphicData>
          </a:graphic>
        </p:graphicFrame>
        <p:graphicFrame>
          <p:nvGraphicFramePr>
            <p:cNvPr id="30" name="Object 10">
              <a:extLst>
                <a:ext uri="{FF2B5EF4-FFF2-40B4-BE49-F238E27FC236}">
                  <a16:creationId xmlns:a16="http://schemas.microsoft.com/office/drawing/2014/main" id="{FA8D347A-9E63-4CFC-A23E-6671DF38CE3F}"/>
                </a:ext>
              </a:extLst>
            </p:cNvPr>
            <p:cNvGraphicFramePr>
              <a:graphicFrameLocks noChangeAspect="1"/>
            </p:cNvGraphicFramePr>
            <p:nvPr>
              <p:extLst>
                <p:ext uri="{D42A27DB-BD31-4B8C-83A1-F6EECF244321}">
                  <p14:modId xmlns:p14="http://schemas.microsoft.com/office/powerpoint/2010/main" val="2154888704"/>
                </p:ext>
              </p:extLst>
            </p:nvPr>
          </p:nvGraphicFramePr>
          <p:xfrm>
            <a:off x="7933637" y="1661255"/>
            <a:ext cx="322262" cy="500063"/>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30" name="Object 10">
                          <a:extLst>
                            <a:ext uri="{FF2B5EF4-FFF2-40B4-BE49-F238E27FC236}">
                              <a16:creationId xmlns:a16="http://schemas.microsoft.com/office/drawing/2014/main" id="{FA8D347A-9E63-4CFC-A23E-6671DF38CE3F}"/>
                            </a:ext>
                          </a:extLst>
                        </p:cNvPr>
                        <p:cNvPicPr>
                          <a:picLocks noChangeAspect="1" noChangeArrowheads="1"/>
                        </p:cNvPicPr>
                        <p:nvPr/>
                      </p:nvPicPr>
                      <p:blipFill>
                        <a:blip r:embed="rId7"/>
                        <a:srcRect/>
                        <a:stretch>
                          <a:fillRect/>
                        </a:stretch>
                      </p:blipFill>
                      <p:spPr bwMode="auto">
                        <a:xfrm>
                          <a:off x="7933637" y="1661255"/>
                          <a:ext cx="322262" cy="500063"/>
                        </a:xfrm>
                        <a:prstGeom prst="rect">
                          <a:avLst/>
                        </a:prstGeom>
                        <a:noFill/>
                        <a:ln>
                          <a:noFill/>
                        </a:ln>
                        <a:effectLst/>
                      </p:spPr>
                    </p:pic>
                  </p:oleObj>
                </mc:Fallback>
              </mc:AlternateContent>
            </a:graphicData>
          </a:graphic>
        </p:graphicFrame>
        <p:graphicFrame>
          <p:nvGraphicFramePr>
            <p:cNvPr id="17" name="Object 10">
              <a:extLst>
                <a:ext uri="{FF2B5EF4-FFF2-40B4-BE49-F238E27FC236}">
                  <a16:creationId xmlns:a16="http://schemas.microsoft.com/office/drawing/2014/main" id="{46C3A5FC-74DE-4D28-9C17-C52FDE6915FD}"/>
                </a:ext>
              </a:extLst>
            </p:cNvPr>
            <p:cNvGraphicFramePr>
              <a:graphicFrameLocks noChangeAspect="1"/>
            </p:cNvGraphicFramePr>
            <p:nvPr>
              <p:extLst>
                <p:ext uri="{D42A27DB-BD31-4B8C-83A1-F6EECF244321}">
                  <p14:modId xmlns:p14="http://schemas.microsoft.com/office/powerpoint/2010/main" val="3525063680"/>
                </p:ext>
              </p:extLst>
            </p:nvPr>
          </p:nvGraphicFramePr>
          <p:xfrm>
            <a:off x="6030030" y="2178614"/>
            <a:ext cx="1438275" cy="555625"/>
          </p:xfrm>
          <a:graphic>
            <a:graphicData uri="http://schemas.openxmlformats.org/presentationml/2006/ole">
              <mc:AlternateContent xmlns:mc="http://schemas.openxmlformats.org/markup-compatibility/2006">
                <mc:Choice xmlns:v="urn:schemas-microsoft-com:vml" Requires="v">
                  <p:oleObj name="Equation" r:id="rId8" imgW="736560" imgH="253800" progId="Equation.DSMT4">
                    <p:embed/>
                  </p:oleObj>
                </mc:Choice>
                <mc:Fallback>
                  <p:oleObj name="Equation" r:id="rId8" imgW="736560" imgH="253800" progId="Equation.DSMT4">
                    <p:embed/>
                    <p:pic>
                      <p:nvPicPr>
                        <p:cNvPr id="30" name="Object 10">
                          <a:extLst>
                            <a:ext uri="{FF2B5EF4-FFF2-40B4-BE49-F238E27FC236}">
                              <a16:creationId xmlns:a16="http://schemas.microsoft.com/office/drawing/2014/main" id="{FA8D347A-9E63-4CFC-A23E-6671DF38CE3F}"/>
                            </a:ext>
                          </a:extLst>
                        </p:cNvPr>
                        <p:cNvPicPr>
                          <a:picLocks noChangeAspect="1" noChangeArrowheads="1"/>
                        </p:cNvPicPr>
                        <p:nvPr/>
                      </p:nvPicPr>
                      <p:blipFill>
                        <a:blip r:embed="rId9"/>
                        <a:srcRect/>
                        <a:stretch>
                          <a:fillRect/>
                        </a:stretch>
                      </p:blipFill>
                      <p:spPr bwMode="auto">
                        <a:xfrm>
                          <a:off x="6030030" y="2178614"/>
                          <a:ext cx="1438275" cy="555625"/>
                        </a:xfrm>
                        <a:prstGeom prst="rect">
                          <a:avLst/>
                        </a:prstGeom>
                        <a:noFill/>
                        <a:ln>
                          <a:noFill/>
                        </a:ln>
                        <a:effectLst/>
                      </p:spPr>
                    </p:pic>
                  </p:oleObj>
                </mc:Fallback>
              </mc:AlternateContent>
            </a:graphicData>
          </a:graphic>
        </p:graphicFrame>
      </p:grpSp>
      <p:graphicFrame>
        <p:nvGraphicFramePr>
          <p:cNvPr id="18" name="Object 10">
            <a:extLst>
              <a:ext uri="{FF2B5EF4-FFF2-40B4-BE49-F238E27FC236}">
                <a16:creationId xmlns:a16="http://schemas.microsoft.com/office/drawing/2014/main" id="{701576B1-61C8-4F4A-8049-177BBC0D772E}"/>
              </a:ext>
            </a:extLst>
          </p:cNvPr>
          <p:cNvGraphicFramePr>
            <a:graphicFrameLocks noChangeAspect="1"/>
          </p:cNvGraphicFramePr>
          <p:nvPr>
            <p:extLst>
              <p:ext uri="{D42A27DB-BD31-4B8C-83A1-F6EECF244321}">
                <p14:modId xmlns:p14="http://schemas.microsoft.com/office/powerpoint/2010/main" val="3201619840"/>
              </p:ext>
            </p:extLst>
          </p:nvPr>
        </p:nvGraphicFramePr>
        <p:xfrm>
          <a:off x="969963" y="5381625"/>
          <a:ext cx="7508875" cy="1000125"/>
        </p:xfrm>
        <a:graphic>
          <a:graphicData uri="http://schemas.openxmlformats.org/presentationml/2006/ole">
            <mc:AlternateContent xmlns:mc="http://schemas.openxmlformats.org/markup-compatibility/2006">
              <mc:Choice xmlns:v="urn:schemas-microsoft-com:vml" Requires="v">
                <p:oleObj name="Equation" r:id="rId10" imgW="4483080" imgH="533160" progId="Equation.DSMT4">
                  <p:embed/>
                </p:oleObj>
              </mc:Choice>
              <mc:Fallback>
                <p:oleObj name="Equation" r:id="rId10" imgW="4483080" imgH="533160" progId="Equation.DSMT4">
                  <p:embed/>
                  <p:pic>
                    <p:nvPicPr>
                      <p:cNvPr id="31" name="Object 10">
                        <a:extLst>
                          <a:ext uri="{FF2B5EF4-FFF2-40B4-BE49-F238E27FC236}">
                            <a16:creationId xmlns:a16="http://schemas.microsoft.com/office/drawing/2014/main" id="{8A712267-B9C5-4700-8969-79377B1B1C64}"/>
                          </a:ext>
                        </a:extLst>
                      </p:cNvPr>
                      <p:cNvPicPr>
                        <a:picLocks noChangeAspect="1" noChangeArrowheads="1"/>
                      </p:cNvPicPr>
                      <p:nvPr/>
                    </p:nvPicPr>
                    <p:blipFill>
                      <a:blip r:embed="rId11"/>
                      <a:srcRect/>
                      <a:stretch>
                        <a:fillRect/>
                      </a:stretch>
                    </p:blipFill>
                    <p:spPr bwMode="auto">
                      <a:xfrm>
                        <a:off x="969963" y="5381625"/>
                        <a:ext cx="7508875" cy="1000125"/>
                      </a:xfrm>
                      <a:prstGeom prst="rect">
                        <a:avLst/>
                      </a:prstGeom>
                      <a:noFill/>
                      <a:ln>
                        <a:noFill/>
                      </a:ln>
                      <a:effectLst/>
                    </p:spPr>
                  </p:pic>
                </p:oleObj>
              </mc:Fallback>
            </mc:AlternateContent>
          </a:graphicData>
        </a:graphic>
      </p:graphicFrame>
      <p:sp>
        <p:nvSpPr>
          <p:cNvPr id="19" name="Text Box 5">
            <a:extLst>
              <a:ext uri="{FF2B5EF4-FFF2-40B4-BE49-F238E27FC236}">
                <a16:creationId xmlns:a16="http://schemas.microsoft.com/office/drawing/2014/main" id="{254C9DBC-5537-4B74-AB77-8769FFCEB8A5}"/>
              </a:ext>
            </a:extLst>
          </p:cNvPr>
          <p:cNvSpPr txBox="1">
            <a:spLocks noChangeArrowheads="1"/>
          </p:cNvSpPr>
          <p:nvPr/>
        </p:nvSpPr>
        <p:spPr bwMode="auto">
          <a:xfrm>
            <a:off x="755576" y="4653136"/>
            <a:ext cx="8208912"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0" indent="0" algn="just" fontAlgn="auto">
              <a:lnSpc>
                <a:spcPct val="150000"/>
              </a:lnSpc>
              <a:spcBef>
                <a:spcPts val="0"/>
              </a:spcBef>
              <a:spcAft>
                <a:spcPts val="0"/>
              </a:spcAft>
            </a:pP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可得 </a:t>
            </a:r>
            <a:r>
              <a:rPr kumimoji="0" lang="en-US"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y</a:t>
            </a:r>
            <a:r>
              <a:rPr kumimoji="0" lang="en-US" altLang="zh-CN" sz="2400" kern="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的置信水平为</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0" lang="el-GR"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α</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a:t>
            </a:r>
            <a:r>
              <a:rPr kumimoji="0" lang="zh-CN" altLang="en-US" sz="2400" kern="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预测区间</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a:t>
            </a:r>
            <a:endPar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页脚占位符 3">
            <a:extLst>
              <a:ext uri="{FF2B5EF4-FFF2-40B4-BE49-F238E27FC236}">
                <a16:creationId xmlns:a16="http://schemas.microsoft.com/office/drawing/2014/main" id="{A223C27E-12DB-400E-B275-642706E4BB5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046485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9" name="Rectangle 11"/>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80" name="Text Box 12"/>
          <p:cNvSpPr txBox="1">
            <a:spLocks noChangeArrowheads="1"/>
          </p:cNvSpPr>
          <p:nvPr/>
        </p:nvSpPr>
        <p:spPr bwMode="auto">
          <a:xfrm>
            <a:off x="428596" y="476672"/>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ts val="0"/>
              </a:spcBef>
              <a:buFontTx/>
              <a:buNone/>
            </a:pPr>
            <a:r>
              <a:rPr lang="zh-CN" altLang="en-US" sz="2400" b="1" dirty="0">
                <a:latin typeface="微软雅黑" pitchFamily="34" charset="-122"/>
                <a:ea typeface="微软雅黑" pitchFamily="34" charset="-122"/>
              </a:rPr>
              <a:t>二、多元线性回归</a:t>
            </a: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00A7B951-1997-4CE1-B8D3-A0B1B5AB26E1}" type="datetime1">
              <a:rPr lang="zh-CN" altLang="en-US" smtClean="0"/>
              <a:t>2022/11/23</a:t>
            </a:fld>
            <a:endParaRPr lang="zh-CN" altLang="en-US"/>
          </a:p>
        </p:txBody>
      </p:sp>
      <p:sp>
        <p:nvSpPr>
          <p:cNvPr id="29" name="Rectangle 5">
            <a:extLst>
              <a:ext uri="{FF2B5EF4-FFF2-40B4-BE49-F238E27FC236}">
                <a16:creationId xmlns:a16="http://schemas.microsoft.com/office/drawing/2014/main" id="{DAF531AE-A16B-41AA-8523-6FEF93DD4784}"/>
              </a:ext>
            </a:extLst>
          </p:cNvPr>
          <p:cNvSpPr>
            <a:spLocks noChangeArrowheads="1"/>
          </p:cNvSpPr>
          <p:nvPr/>
        </p:nvSpPr>
        <p:spPr bwMode="auto">
          <a:xfrm>
            <a:off x="827088" y="1581190"/>
            <a:ext cx="8066087" cy="113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nSpc>
                <a:spcPct val="150000"/>
              </a:lnSpc>
              <a:spcBef>
                <a:spcPts val="0"/>
              </a:spcBef>
            </a:pPr>
            <a:r>
              <a:rPr lang="zh-CN" altLang="en-US" sz="2400" dirty="0">
                <a:solidFill>
                  <a:srgbClr val="000000"/>
                </a:solidFill>
                <a:ea typeface="微软雅黑" panose="020B0503020204020204" pitchFamily="34" charset="-122"/>
                <a:cs typeface="Times New Roman" panose="02020603050405020304" pitchFamily="18" charset="0"/>
              </a:rPr>
              <a:t>设随机变量</a:t>
            </a:r>
            <a:r>
              <a:rPr lang="zh-CN" altLang="en-US" sz="2400" i="1"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y </a:t>
            </a:r>
            <a:r>
              <a:rPr lang="zh-CN" altLang="en-US" sz="2400" dirty="0">
                <a:solidFill>
                  <a:srgbClr val="000000"/>
                </a:solidFill>
                <a:ea typeface="微软雅黑" panose="020B0503020204020204" pitchFamily="34" charset="-122"/>
                <a:cs typeface="Times New Roman" panose="02020603050405020304" pitchFamily="18" charset="0"/>
              </a:rPr>
              <a:t>与可控变量</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1</a:t>
            </a:r>
            <a:r>
              <a:rPr lang="en-US" altLang="zh-CN" sz="2400"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2</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 </a:t>
            </a:r>
            <a:r>
              <a:rPr lang="en-US" altLang="zh-CN" sz="2400" i="1" dirty="0" err="1">
                <a:solidFill>
                  <a:srgbClr val="000000"/>
                </a:solidFill>
                <a:ea typeface="微软雅黑" panose="020B0503020204020204" pitchFamily="34" charset="-122"/>
                <a:cs typeface="Times New Roman" panose="02020603050405020304" pitchFamily="18" charset="0"/>
              </a:rPr>
              <a:t>x</a:t>
            </a:r>
            <a:r>
              <a:rPr lang="en-US" altLang="zh-CN" sz="2400" i="1" baseline="-25000" dirty="0" err="1">
                <a:solidFill>
                  <a:srgbClr val="000000"/>
                </a:solidFill>
                <a:ea typeface="微软雅黑" panose="020B0503020204020204" pitchFamily="34" charset="-122"/>
                <a:cs typeface="Times New Roman" panose="02020603050405020304" pitchFamily="18" charset="0"/>
              </a:rPr>
              <a:t>p</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之间存在线性相关关系，建立</a:t>
            </a:r>
            <a:r>
              <a:rPr lang="en-US" altLang="zh-CN" sz="2400" i="1" dirty="0">
                <a:solidFill>
                  <a:srgbClr val="000000"/>
                </a:solidFill>
                <a:ea typeface="微软雅黑" panose="020B0503020204020204" pitchFamily="34" charset="-122"/>
                <a:cs typeface="Times New Roman" panose="02020603050405020304" pitchFamily="18" charset="0"/>
              </a:rPr>
              <a:t> y </a:t>
            </a:r>
            <a:r>
              <a:rPr lang="zh-CN" altLang="en-US" sz="2400" dirty="0">
                <a:solidFill>
                  <a:srgbClr val="000000"/>
                </a:solidFill>
                <a:ea typeface="微软雅黑" panose="020B0503020204020204" pitchFamily="34" charset="-122"/>
                <a:cs typeface="Times New Roman" panose="02020603050405020304" pitchFamily="18" charset="0"/>
              </a:rPr>
              <a:t>关于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1</a:t>
            </a:r>
            <a:r>
              <a:rPr lang="en-US" altLang="zh-CN" sz="2400"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2</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 </a:t>
            </a:r>
            <a:r>
              <a:rPr lang="en-US" altLang="zh-CN" sz="2400" i="1" dirty="0" err="1">
                <a:solidFill>
                  <a:srgbClr val="000000"/>
                </a:solidFill>
                <a:ea typeface="微软雅黑" panose="020B0503020204020204" pitchFamily="34" charset="-122"/>
                <a:cs typeface="Times New Roman" panose="02020603050405020304" pitchFamily="18" charset="0"/>
              </a:rPr>
              <a:t>x</a:t>
            </a:r>
            <a:r>
              <a:rPr lang="en-US" altLang="zh-CN" sz="2400" i="1" baseline="-25000" dirty="0" err="1">
                <a:solidFill>
                  <a:srgbClr val="000000"/>
                </a:solidFill>
                <a:ea typeface="微软雅黑" panose="020B0503020204020204" pitchFamily="34" charset="-122"/>
                <a:cs typeface="Times New Roman" panose="02020603050405020304" pitchFamily="18" charset="0"/>
              </a:rPr>
              <a:t>p</a:t>
            </a:r>
            <a:r>
              <a:rPr lang="en-US" altLang="zh-CN" sz="2400" i="1"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的 </a:t>
            </a:r>
            <a:r>
              <a:rPr lang="en-US" altLang="zh-CN" sz="2400" i="1" dirty="0">
                <a:solidFill>
                  <a:srgbClr val="0000FF"/>
                </a:solidFill>
                <a:ea typeface="微软雅黑" panose="020B0503020204020204" pitchFamily="34" charset="-122"/>
                <a:cs typeface="Times New Roman" panose="02020603050405020304" pitchFamily="18" charset="0"/>
              </a:rPr>
              <a:t>p</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FF"/>
                </a:solidFill>
                <a:ea typeface="微软雅黑" panose="020B0503020204020204" pitchFamily="34" charset="-122"/>
                <a:cs typeface="Times New Roman" panose="02020603050405020304" pitchFamily="18" charset="0"/>
              </a:rPr>
              <a:t>元线性回归模型</a:t>
            </a:r>
            <a:r>
              <a:rPr lang="zh-CN" altLang="en-US" sz="2400" dirty="0">
                <a:ea typeface="微软雅黑" panose="020B0503020204020204" pitchFamily="34" charset="-122"/>
                <a:cs typeface="Times New Roman" panose="02020603050405020304" pitchFamily="18" charset="0"/>
              </a:rPr>
              <a:t>如下：</a:t>
            </a:r>
          </a:p>
        </p:txBody>
      </p:sp>
      <p:graphicFrame>
        <p:nvGraphicFramePr>
          <p:cNvPr id="30" name="Object 3">
            <a:extLst>
              <a:ext uri="{FF2B5EF4-FFF2-40B4-BE49-F238E27FC236}">
                <a16:creationId xmlns:a16="http://schemas.microsoft.com/office/drawing/2014/main" id="{80A3DB05-67D9-4BBE-86A8-574CC314F89D}"/>
              </a:ext>
            </a:extLst>
          </p:cNvPr>
          <p:cNvGraphicFramePr>
            <a:graphicFrameLocks noChangeAspect="1"/>
          </p:cNvGraphicFramePr>
          <p:nvPr>
            <p:extLst>
              <p:ext uri="{D42A27DB-BD31-4B8C-83A1-F6EECF244321}">
                <p14:modId xmlns:p14="http://schemas.microsoft.com/office/powerpoint/2010/main" val="1151319848"/>
              </p:ext>
            </p:extLst>
          </p:nvPr>
        </p:nvGraphicFramePr>
        <p:xfrm>
          <a:off x="1595438" y="2857500"/>
          <a:ext cx="5095875" cy="1062038"/>
        </p:xfrm>
        <a:graphic>
          <a:graphicData uri="http://schemas.openxmlformats.org/presentationml/2006/ole">
            <mc:AlternateContent xmlns:mc="http://schemas.openxmlformats.org/markup-compatibility/2006">
              <mc:Choice xmlns:v="urn:schemas-microsoft-com:vml" Requires="v">
                <p:oleObj name="Equation" r:id="rId2" imgW="2209680" imgH="457200" progId="Equation.DSMT4">
                  <p:embed/>
                </p:oleObj>
              </mc:Choice>
              <mc:Fallback>
                <p:oleObj name="Equation" r:id="rId2" imgW="2209680" imgH="457200" progId="Equation.DSMT4">
                  <p:embed/>
                  <p:pic>
                    <p:nvPicPr>
                      <p:cNvPr id="30" name="Object 3">
                        <a:extLst>
                          <a:ext uri="{FF2B5EF4-FFF2-40B4-BE49-F238E27FC236}">
                            <a16:creationId xmlns:a16="http://schemas.microsoft.com/office/drawing/2014/main" id="{80A3DB05-67D9-4BBE-86A8-574CC314F89D}"/>
                          </a:ext>
                        </a:extLst>
                      </p:cNvPr>
                      <p:cNvPicPr>
                        <a:picLocks noChangeAspect="1" noChangeArrowheads="1"/>
                      </p:cNvPicPr>
                      <p:nvPr/>
                    </p:nvPicPr>
                    <p:blipFill>
                      <a:blip r:embed="rId3"/>
                      <a:srcRect/>
                      <a:stretch>
                        <a:fillRect/>
                      </a:stretch>
                    </p:blipFill>
                    <p:spPr bwMode="auto">
                      <a:xfrm>
                        <a:off x="1595438" y="2857500"/>
                        <a:ext cx="5095875" cy="1062038"/>
                      </a:xfrm>
                      <a:prstGeom prst="rect">
                        <a:avLst/>
                      </a:prstGeom>
                      <a:noFill/>
                      <a:ln>
                        <a:solidFill>
                          <a:srgbClr val="FF0000"/>
                        </a:solidFill>
                      </a:ln>
                      <a:effectLst/>
                    </p:spPr>
                  </p:pic>
                </p:oleObj>
              </mc:Fallback>
            </mc:AlternateContent>
          </a:graphicData>
        </a:graphic>
      </p:graphicFrame>
      <p:grpSp>
        <p:nvGrpSpPr>
          <p:cNvPr id="2" name="组合 1">
            <a:extLst>
              <a:ext uri="{FF2B5EF4-FFF2-40B4-BE49-F238E27FC236}">
                <a16:creationId xmlns:a16="http://schemas.microsoft.com/office/drawing/2014/main" id="{B57D398E-4E4A-44D1-9491-44BA989C3E10}"/>
              </a:ext>
            </a:extLst>
          </p:cNvPr>
          <p:cNvGrpSpPr/>
          <p:nvPr/>
        </p:nvGrpSpPr>
        <p:grpSpPr>
          <a:xfrm>
            <a:off x="755576" y="4014955"/>
            <a:ext cx="8047037" cy="1070229"/>
            <a:chOff x="755576" y="4014955"/>
            <a:chExt cx="8047037" cy="1070229"/>
          </a:xfrm>
        </p:grpSpPr>
        <p:sp>
          <p:nvSpPr>
            <p:cNvPr id="32" name="Text Box 6">
              <a:extLst>
                <a:ext uri="{FF2B5EF4-FFF2-40B4-BE49-F238E27FC236}">
                  <a16:creationId xmlns:a16="http://schemas.microsoft.com/office/drawing/2014/main" id="{142669A2-FCA4-4D8A-BD97-2DA6D34FC127}"/>
                </a:ext>
              </a:extLst>
            </p:cNvPr>
            <p:cNvSpPr txBox="1">
              <a:spLocks noChangeArrowheads="1"/>
            </p:cNvSpPr>
            <p:nvPr/>
          </p:nvSpPr>
          <p:spPr bwMode="auto">
            <a:xfrm>
              <a:off x="755576" y="4014955"/>
              <a:ext cx="8047037" cy="107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4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a:t>
              </a: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因变量（响应变量）</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400" i="1" u="none" strike="noStrike" kern="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自变量（预报变量）</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4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随机扰动</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称为待估计的</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回归参数。</a:t>
              </a:r>
              <a:endPar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3" name="Object 7">
              <a:extLst>
                <a:ext uri="{FF2B5EF4-FFF2-40B4-BE49-F238E27FC236}">
                  <a16:creationId xmlns:a16="http://schemas.microsoft.com/office/drawing/2014/main" id="{7E491762-C5CF-4F0B-9CC6-063485CB0C2D}"/>
                </a:ext>
              </a:extLst>
            </p:cNvPr>
            <p:cNvGraphicFramePr>
              <a:graphicFrameLocks noChangeAspect="1"/>
            </p:cNvGraphicFramePr>
            <p:nvPr>
              <p:extLst>
                <p:ext uri="{D42A27DB-BD31-4B8C-83A1-F6EECF244321}">
                  <p14:modId xmlns:p14="http://schemas.microsoft.com/office/powerpoint/2010/main" val="812106679"/>
                </p:ext>
              </p:extLst>
            </p:nvPr>
          </p:nvGraphicFramePr>
          <p:xfrm>
            <a:off x="885376" y="4696131"/>
            <a:ext cx="304800" cy="334962"/>
          </p:xfrm>
          <a:graphic>
            <a:graphicData uri="http://schemas.openxmlformats.org/presentationml/2006/ole">
              <mc:AlternateContent xmlns:mc="http://schemas.openxmlformats.org/markup-compatibility/2006">
                <mc:Choice xmlns:v="urn:schemas-microsoft-com:vml" Requires="v">
                  <p:oleObj name="Equation" r:id="rId4" imgW="114300" imgH="133551" progId="Equation.DSMT4">
                    <p:embed/>
                  </p:oleObj>
                </mc:Choice>
                <mc:Fallback>
                  <p:oleObj name="Equation" r:id="rId4" imgW="114300" imgH="133551" progId="Equation.DSMT4">
                    <p:embed/>
                    <p:pic>
                      <p:nvPicPr>
                        <p:cNvPr id="33" name="Object 7">
                          <a:extLst>
                            <a:ext uri="{FF2B5EF4-FFF2-40B4-BE49-F238E27FC236}">
                              <a16:creationId xmlns:a16="http://schemas.microsoft.com/office/drawing/2014/main" id="{7E491762-C5CF-4F0B-9CC6-063485CB0C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376" y="4696131"/>
                          <a:ext cx="3048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7" name="Rectangle 14">
            <a:extLst>
              <a:ext uri="{FF2B5EF4-FFF2-40B4-BE49-F238E27FC236}">
                <a16:creationId xmlns:a16="http://schemas.microsoft.com/office/drawing/2014/main" id="{6179528D-E508-46F3-9603-3FC020EB1685}"/>
              </a:ext>
            </a:extLst>
          </p:cNvPr>
          <p:cNvSpPr>
            <a:spLocks noChangeArrowheads="1"/>
          </p:cNvSpPr>
          <p:nvPr/>
        </p:nvSpPr>
        <p:spPr bwMode="auto">
          <a:xfrm>
            <a:off x="525463" y="1095127"/>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多元线性回归模型</a:t>
            </a:r>
          </a:p>
        </p:txBody>
      </p:sp>
      <p:grpSp>
        <p:nvGrpSpPr>
          <p:cNvPr id="3" name="组合 2">
            <a:extLst>
              <a:ext uri="{FF2B5EF4-FFF2-40B4-BE49-F238E27FC236}">
                <a16:creationId xmlns:a16="http://schemas.microsoft.com/office/drawing/2014/main" id="{6DDC8024-59EC-455F-93D5-250555A54A05}"/>
              </a:ext>
            </a:extLst>
          </p:cNvPr>
          <p:cNvGrpSpPr/>
          <p:nvPr/>
        </p:nvGrpSpPr>
        <p:grpSpPr>
          <a:xfrm>
            <a:off x="755576" y="5244076"/>
            <a:ext cx="8209037" cy="561188"/>
            <a:chOff x="755576" y="5743147"/>
            <a:chExt cx="8209037" cy="561188"/>
          </a:xfrm>
        </p:grpSpPr>
        <p:sp>
          <p:nvSpPr>
            <p:cNvPr id="39" name="Text Box 6">
              <a:extLst>
                <a:ext uri="{FF2B5EF4-FFF2-40B4-BE49-F238E27FC236}">
                  <a16:creationId xmlns:a16="http://schemas.microsoft.com/office/drawing/2014/main" id="{D4047B9A-0D76-47F8-AED0-ACA44EAA900A}"/>
                </a:ext>
              </a:extLst>
            </p:cNvPr>
            <p:cNvSpPr txBox="1">
              <a:spLocks noChangeArrowheads="1"/>
            </p:cNvSpPr>
            <p:nvPr/>
          </p:nvSpPr>
          <p:spPr bwMode="auto">
            <a:xfrm>
              <a:off x="755576" y="5743147"/>
              <a:ext cx="8209037" cy="51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40000"/>
                </a:lnSpc>
                <a:spcBef>
                  <a:spcPts val="0"/>
                </a:spcBef>
                <a:spcAft>
                  <a:spcPts val="0"/>
                </a:spcAft>
                <a:buClrTx/>
                <a:buSzTx/>
                <a:buFontTx/>
                <a:buNone/>
                <a:tabLst/>
                <a:defRPr/>
              </a:pPr>
              <a:r>
                <a:rPr kumimoji="0" lang="en-US" altLang="zh-CN" sz="22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200" i="0" u="none" strike="noStrike" kern="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称为</a:t>
              </a:r>
              <a:r>
                <a:rPr kumimoji="0" lang="zh-CN" altLang="en-US" sz="22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理论回归方程</a:t>
              </a:r>
            </a:p>
          </p:txBody>
        </p:sp>
        <p:graphicFrame>
          <p:nvGraphicFramePr>
            <p:cNvPr id="40" name="Object 3">
              <a:extLst>
                <a:ext uri="{FF2B5EF4-FFF2-40B4-BE49-F238E27FC236}">
                  <a16:creationId xmlns:a16="http://schemas.microsoft.com/office/drawing/2014/main" id="{A95AE59D-FD26-46A7-9258-8878BC1057CF}"/>
                </a:ext>
              </a:extLst>
            </p:cNvPr>
            <p:cNvGraphicFramePr>
              <a:graphicFrameLocks noChangeAspect="1"/>
            </p:cNvGraphicFramePr>
            <p:nvPr>
              <p:extLst>
                <p:ext uri="{D42A27DB-BD31-4B8C-83A1-F6EECF244321}">
                  <p14:modId xmlns:p14="http://schemas.microsoft.com/office/powerpoint/2010/main" val="3023493600"/>
                </p:ext>
              </p:extLst>
            </p:nvPr>
          </p:nvGraphicFramePr>
          <p:xfrm>
            <a:off x="914946" y="5834435"/>
            <a:ext cx="5529262" cy="469900"/>
          </p:xfrm>
          <a:graphic>
            <a:graphicData uri="http://schemas.openxmlformats.org/presentationml/2006/ole">
              <mc:AlternateContent xmlns:mc="http://schemas.openxmlformats.org/markup-compatibility/2006">
                <mc:Choice xmlns:v="urn:schemas-microsoft-com:vml" Requires="v">
                  <p:oleObj name="Equation" r:id="rId6" imgW="2869920" imgH="241200" progId="Equation.DSMT4">
                    <p:embed/>
                  </p:oleObj>
                </mc:Choice>
                <mc:Fallback>
                  <p:oleObj name="Equation" r:id="rId6" imgW="2869920" imgH="241200" progId="Equation.DSMT4">
                    <p:embed/>
                    <p:pic>
                      <p:nvPicPr>
                        <p:cNvPr id="40" name="Object 3">
                          <a:extLst>
                            <a:ext uri="{FF2B5EF4-FFF2-40B4-BE49-F238E27FC236}">
                              <a16:creationId xmlns:a16="http://schemas.microsoft.com/office/drawing/2014/main" id="{A95AE59D-FD26-46A7-9258-8878BC1057CF}"/>
                            </a:ext>
                          </a:extLst>
                        </p:cNvPr>
                        <p:cNvPicPr>
                          <a:picLocks noChangeAspect="1" noChangeArrowheads="1"/>
                        </p:cNvPicPr>
                        <p:nvPr/>
                      </p:nvPicPr>
                      <p:blipFill>
                        <a:blip r:embed="rId7"/>
                        <a:srcRect/>
                        <a:stretch>
                          <a:fillRect/>
                        </a:stretch>
                      </p:blipFill>
                      <p:spPr bwMode="auto">
                        <a:xfrm>
                          <a:off x="914946" y="5834435"/>
                          <a:ext cx="5529262" cy="469900"/>
                        </a:xfrm>
                        <a:prstGeom prst="rect">
                          <a:avLst/>
                        </a:prstGeom>
                        <a:noFill/>
                        <a:ln>
                          <a:noFill/>
                        </a:ln>
                        <a:effectLst/>
                      </p:spPr>
                    </p:pic>
                  </p:oleObj>
                </mc:Fallback>
              </mc:AlternateContent>
            </a:graphicData>
          </a:graphic>
        </p:graphicFrame>
      </p:grpSp>
      <p:sp>
        <p:nvSpPr>
          <p:cNvPr id="6" name="页脚占位符 5">
            <a:extLst>
              <a:ext uri="{FF2B5EF4-FFF2-40B4-BE49-F238E27FC236}">
                <a16:creationId xmlns:a16="http://schemas.microsoft.com/office/drawing/2014/main" id="{E063E481-064E-463D-94E1-E42D2A06F875}"/>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2324394"/>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B3BA97-2D9D-4DDD-A7F7-68C1AD12F39C}"/>
              </a:ext>
            </a:extLst>
          </p:cNvPr>
          <p:cNvSpPr>
            <a:spLocks noGrp="1"/>
          </p:cNvSpPr>
          <p:nvPr>
            <p:ph type="dt" sz="half" idx="2"/>
          </p:nvPr>
        </p:nvSpPr>
        <p:spPr/>
        <p:txBody>
          <a:bodyPr/>
          <a:lstStyle/>
          <a:p>
            <a:pPr>
              <a:defRPr/>
            </a:pPr>
            <a:fld id="{EB402E73-EAB4-4078-A38F-5787B304F350}" type="datetime1">
              <a:rPr lang="zh-CN" altLang="en-US" smtClean="0"/>
              <a:t>2022/11/23</a:t>
            </a:fld>
            <a:endParaRPr lang="zh-CN" altLang="en-US"/>
          </a:p>
        </p:txBody>
      </p:sp>
      <p:sp>
        <p:nvSpPr>
          <p:cNvPr id="5" name="Rectangle 14">
            <a:extLst>
              <a:ext uri="{FF2B5EF4-FFF2-40B4-BE49-F238E27FC236}">
                <a16:creationId xmlns:a16="http://schemas.microsoft.com/office/drawing/2014/main" id="{40E8A023-FBBC-430D-9A92-DEEF39302C08}"/>
              </a:ext>
            </a:extLst>
          </p:cNvPr>
          <p:cNvSpPr>
            <a:spLocks noChangeArrowheads="1"/>
          </p:cNvSpPr>
          <p:nvPr/>
        </p:nvSpPr>
        <p:spPr bwMode="auto">
          <a:xfrm>
            <a:off x="525463" y="476672"/>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参数的最小二乘估计</a:t>
            </a:r>
          </a:p>
        </p:txBody>
      </p:sp>
      <p:grpSp>
        <p:nvGrpSpPr>
          <p:cNvPr id="8" name="组合 7">
            <a:extLst>
              <a:ext uri="{FF2B5EF4-FFF2-40B4-BE49-F238E27FC236}">
                <a16:creationId xmlns:a16="http://schemas.microsoft.com/office/drawing/2014/main" id="{D19E0BCF-A1D6-46E0-94C4-0F8BECB0F83D}"/>
              </a:ext>
            </a:extLst>
          </p:cNvPr>
          <p:cNvGrpSpPr/>
          <p:nvPr/>
        </p:nvGrpSpPr>
        <p:grpSpPr>
          <a:xfrm>
            <a:off x="827088" y="1070397"/>
            <a:ext cx="8066087" cy="1569660"/>
            <a:chOff x="827088" y="1070397"/>
            <a:chExt cx="8066087" cy="1569660"/>
          </a:xfrm>
        </p:grpSpPr>
        <p:sp>
          <p:nvSpPr>
            <p:cNvPr id="6" name="Rectangle 5">
              <a:extLst>
                <a:ext uri="{FF2B5EF4-FFF2-40B4-BE49-F238E27FC236}">
                  <a16:creationId xmlns:a16="http://schemas.microsoft.com/office/drawing/2014/main" id="{C3338032-B278-4BF7-B524-539D529406AD}"/>
                </a:ext>
              </a:extLst>
            </p:cNvPr>
            <p:cNvSpPr>
              <a:spLocks noChangeArrowheads="1"/>
            </p:cNvSpPr>
            <p:nvPr/>
          </p:nvSpPr>
          <p:spPr bwMode="auto">
            <a:xfrm>
              <a:off x="827088" y="1070397"/>
              <a:ext cx="80660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000000"/>
                  </a:solidFill>
                  <a:ea typeface="微软雅黑" panose="020B0503020204020204" pitchFamily="34" charset="-122"/>
                  <a:cs typeface="Times New Roman" panose="02020603050405020304" pitchFamily="18" charset="0"/>
                </a:rPr>
                <a:t>对</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1</a:t>
              </a:r>
              <a:r>
                <a:rPr lang="en-US" altLang="zh-CN" sz="2400"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2</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 </a:t>
              </a:r>
              <a:r>
                <a:rPr lang="en-US" altLang="zh-CN" sz="2400" i="1" dirty="0" err="1">
                  <a:solidFill>
                    <a:srgbClr val="000000"/>
                  </a:solidFill>
                  <a:ea typeface="微软雅黑" panose="020B0503020204020204" pitchFamily="34" charset="-122"/>
                  <a:cs typeface="Times New Roman" panose="02020603050405020304" pitchFamily="18" charset="0"/>
                </a:rPr>
                <a:t>x</a:t>
              </a:r>
              <a:r>
                <a:rPr lang="en-US" altLang="zh-CN" sz="2400" i="1" baseline="-25000" dirty="0" err="1">
                  <a:solidFill>
                    <a:srgbClr val="000000"/>
                  </a:solidFill>
                  <a:ea typeface="微软雅黑" panose="020B0503020204020204" pitchFamily="34" charset="-122"/>
                  <a:cs typeface="Times New Roman" panose="02020603050405020304" pitchFamily="18" charset="0"/>
                </a:rPr>
                <a:t>p</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a:t>
              </a:r>
              <a:r>
                <a:rPr lang="en-US" altLang="zh-CN" sz="2400" i="1" dirty="0">
                  <a:solidFill>
                    <a:srgbClr val="000000"/>
                  </a:solidFill>
                  <a:ea typeface="微软雅黑" panose="020B0503020204020204" pitchFamily="34" charset="-122"/>
                  <a:cs typeface="Times New Roman" panose="02020603050405020304" pitchFamily="18" charset="0"/>
                </a:rPr>
                <a:t>y </a:t>
              </a:r>
              <a:r>
                <a:rPr lang="zh-CN" altLang="en-US" sz="2400" dirty="0">
                  <a:solidFill>
                    <a:srgbClr val="000000"/>
                  </a:solidFill>
                  <a:ea typeface="微软雅黑" panose="020B0503020204020204" pitchFamily="34" charset="-122"/>
                  <a:cs typeface="Times New Roman" panose="02020603050405020304" pitchFamily="18" charset="0"/>
                </a:rPr>
                <a:t>作</a:t>
              </a:r>
              <a:r>
                <a:rPr lang="en-US" altLang="zh-CN" sz="2400" i="1" dirty="0">
                  <a:solidFill>
                    <a:srgbClr val="000000"/>
                  </a:solidFill>
                  <a:ea typeface="微软雅黑" panose="020B0503020204020204" pitchFamily="34" charset="-122"/>
                  <a:cs typeface="Times New Roman" panose="02020603050405020304" pitchFamily="18" charset="0"/>
                </a:rPr>
                <a:t>n </a:t>
              </a:r>
              <a:r>
                <a:rPr lang="zh-CN" altLang="en-US" sz="2400" dirty="0">
                  <a:solidFill>
                    <a:srgbClr val="000000"/>
                  </a:solidFill>
                  <a:ea typeface="微软雅黑" panose="020B0503020204020204" pitchFamily="34" charset="-122"/>
                  <a:cs typeface="Times New Roman" panose="02020603050405020304" pitchFamily="18" charset="0"/>
                </a:rPr>
                <a:t>次独立的观测，得观测数据  </a:t>
              </a:r>
              <a:endParaRPr lang="en-US" altLang="zh-CN" sz="2400" dirty="0">
                <a:solidFill>
                  <a:srgbClr val="000000"/>
                </a:solidFill>
                <a:ea typeface="微软雅黑" panose="020B0503020204020204" pitchFamily="34" charset="-122"/>
                <a:cs typeface="Times New Roman" panose="02020603050405020304" pitchFamily="18" charset="0"/>
              </a:endParaRPr>
            </a:p>
            <a:p>
              <a:pPr>
                <a:spcBef>
                  <a:spcPct val="50000"/>
                </a:spcBef>
              </a:pPr>
              <a:endParaRPr lang="en-US" altLang="zh-CN" sz="2400" dirty="0">
                <a:solidFill>
                  <a:srgbClr val="000000"/>
                </a:solidFill>
                <a:ea typeface="微软雅黑" panose="020B0503020204020204" pitchFamily="34" charset="-122"/>
                <a:cs typeface="Times New Roman" panose="02020603050405020304" pitchFamily="18" charset="0"/>
              </a:endParaRPr>
            </a:p>
            <a:p>
              <a:pPr>
                <a:spcBef>
                  <a:spcPct val="50000"/>
                </a:spcBef>
              </a:pPr>
              <a:r>
                <a:rPr lang="zh-CN" altLang="en-US" sz="2400" dirty="0">
                  <a:solidFill>
                    <a:srgbClr val="000000"/>
                  </a:solidFill>
                  <a:ea typeface="微软雅黑" panose="020B0503020204020204" pitchFamily="34" charset="-122"/>
                  <a:cs typeface="Times New Roman" panose="02020603050405020304" pitchFamily="18" charset="0"/>
                </a:rPr>
                <a:t>则有</a:t>
              </a:r>
            </a:p>
          </p:txBody>
        </p:sp>
        <p:graphicFrame>
          <p:nvGraphicFramePr>
            <p:cNvPr id="7" name="Object 4">
              <a:extLst>
                <a:ext uri="{FF2B5EF4-FFF2-40B4-BE49-F238E27FC236}">
                  <a16:creationId xmlns:a16="http://schemas.microsoft.com/office/drawing/2014/main" id="{3A170BAC-BCDE-423F-BB80-BC2F434F844E}"/>
                </a:ext>
              </a:extLst>
            </p:cNvPr>
            <p:cNvGraphicFramePr>
              <a:graphicFrameLocks noChangeAspect="1"/>
            </p:cNvGraphicFramePr>
            <p:nvPr>
              <p:extLst>
                <p:ext uri="{D42A27DB-BD31-4B8C-83A1-F6EECF244321}">
                  <p14:modId xmlns:p14="http://schemas.microsoft.com/office/powerpoint/2010/main" val="3317821153"/>
                </p:ext>
              </p:extLst>
            </p:nvPr>
          </p:nvGraphicFramePr>
          <p:xfrm>
            <a:off x="3085306" y="1628800"/>
            <a:ext cx="3549650" cy="463550"/>
          </p:xfrm>
          <a:graphic>
            <a:graphicData uri="http://schemas.openxmlformats.org/presentationml/2006/ole">
              <mc:AlternateContent xmlns:mc="http://schemas.openxmlformats.org/markup-compatibility/2006">
                <mc:Choice xmlns:v="urn:schemas-microsoft-com:vml" Requires="v">
                  <p:oleObj name="Equation" r:id="rId2" imgW="1917360" imgH="241200" progId="Equation.DSMT4">
                    <p:embed/>
                  </p:oleObj>
                </mc:Choice>
                <mc:Fallback>
                  <p:oleObj name="Equation" r:id="rId2" imgW="1917360" imgH="241200" progId="Equation.DSMT4">
                    <p:embed/>
                    <p:pic>
                      <p:nvPicPr>
                        <p:cNvPr id="7" name="Object 4">
                          <a:extLst>
                            <a:ext uri="{FF2B5EF4-FFF2-40B4-BE49-F238E27FC236}">
                              <a16:creationId xmlns:a16="http://schemas.microsoft.com/office/drawing/2014/main" id="{3A170BAC-BCDE-423F-BB80-BC2F434F844E}"/>
                            </a:ext>
                          </a:extLst>
                        </p:cNvPr>
                        <p:cNvPicPr>
                          <a:picLocks noChangeAspect="1" noChangeArrowheads="1"/>
                        </p:cNvPicPr>
                        <p:nvPr/>
                      </p:nvPicPr>
                      <p:blipFill>
                        <a:blip r:embed="rId3"/>
                        <a:srcRect/>
                        <a:stretch>
                          <a:fillRect/>
                        </a:stretch>
                      </p:blipFill>
                      <p:spPr bwMode="auto">
                        <a:xfrm>
                          <a:off x="3085306" y="1628800"/>
                          <a:ext cx="3549650" cy="463550"/>
                        </a:xfrm>
                        <a:prstGeom prst="rect">
                          <a:avLst/>
                        </a:prstGeom>
                        <a:noFill/>
                        <a:ln>
                          <a:noFill/>
                        </a:ln>
                        <a:effectLst/>
                      </p:spPr>
                    </p:pic>
                  </p:oleObj>
                </mc:Fallback>
              </mc:AlternateContent>
            </a:graphicData>
          </a:graphic>
        </p:graphicFrame>
      </p:grpSp>
      <p:graphicFrame>
        <p:nvGraphicFramePr>
          <p:cNvPr id="9" name="Object 4">
            <a:extLst>
              <a:ext uri="{FF2B5EF4-FFF2-40B4-BE49-F238E27FC236}">
                <a16:creationId xmlns:a16="http://schemas.microsoft.com/office/drawing/2014/main" id="{FF09AF02-7664-41E2-81C0-95C528D77E69}"/>
              </a:ext>
            </a:extLst>
          </p:cNvPr>
          <p:cNvGraphicFramePr>
            <a:graphicFrameLocks noChangeAspect="1"/>
          </p:cNvGraphicFramePr>
          <p:nvPr>
            <p:extLst>
              <p:ext uri="{D42A27DB-BD31-4B8C-83A1-F6EECF244321}">
                <p14:modId xmlns:p14="http://schemas.microsoft.com/office/powerpoint/2010/main" val="1889350863"/>
              </p:ext>
            </p:extLst>
          </p:nvPr>
        </p:nvGraphicFramePr>
        <p:xfrm>
          <a:off x="1979712" y="2213421"/>
          <a:ext cx="4343400" cy="1071563"/>
        </p:xfrm>
        <a:graphic>
          <a:graphicData uri="http://schemas.openxmlformats.org/presentationml/2006/ole">
            <mc:AlternateContent xmlns:mc="http://schemas.openxmlformats.org/markup-compatibility/2006">
              <mc:Choice xmlns:v="urn:schemas-microsoft-com:vml" Requires="v">
                <p:oleObj name="Equation" r:id="rId4" imgW="2349360" imgH="558720" progId="Equation.DSMT4">
                  <p:embed/>
                </p:oleObj>
              </mc:Choice>
              <mc:Fallback>
                <p:oleObj name="Equation" r:id="rId4" imgW="2349360" imgH="558720" progId="Equation.DSMT4">
                  <p:embed/>
                  <p:pic>
                    <p:nvPicPr>
                      <p:cNvPr id="9" name="Object 4">
                        <a:extLst>
                          <a:ext uri="{FF2B5EF4-FFF2-40B4-BE49-F238E27FC236}">
                            <a16:creationId xmlns:a16="http://schemas.microsoft.com/office/drawing/2014/main" id="{FF09AF02-7664-41E2-81C0-95C528D77E69}"/>
                          </a:ext>
                        </a:extLst>
                      </p:cNvPr>
                      <p:cNvPicPr>
                        <a:picLocks noChangeAspect="1" noChangeArrowheads="1"/>
                      </p:cNvPicPr>
                      <p:nvPr/>
                    </p:nvPicPr>
                    <p:blipFill>
                      <a:blip r:embed="rId5"/>
                      <a:srcRect/>
                      <a:stretch>
                        <a:fillRect/>
                      </a:stretch>
                    </p:blipFill>
                    <p:spPr bwMode="auto">
                      <a:xfrm>
                        <a:off x="1979712" y="2213421"/>
                        <a:ext cx="4343400" cy="1071563"/>
                      </a:xfrm>
                      <a:prstGeom prst="rect">
                        <a:avLst/>
                      </a:prstGeom>
                      <a:noFill/>
                      <a:ln>
                        <a:noFill/>
                      </a:ln>
                      <a:effectLst/>
                    </p:spPr>
                  </p:pic>
                </p:oleObj>
              </mc:Fallback>
            </mc:AlternateContent>
          </a:graphicData>
        </a:graphic>
      </p:graphicFrame>
      <p:pic>
        <p:nvPicPr>
          <p:cNvPr id="4" name="图片 3">
            <a:extLst>
              <a:ext uri="{FF2B5EF4-FFF2-40B4-BE49-F238E27FC236}">
                <a16:creationId xmlns:a16="http://schemas.microsoft.com/office/drawing/2014/main" id="{D4847F84-B8D9-407B-AAFC-B9D463A8EEB1}"/>
              </a:ext>
            </a:extLst>
          </p:cNvPr>
          <p:cNvPicPr>
            <a:picLocks noChangeAspect="1"/>
          </p:cNvPicPr>
          <p:nvPr/>
        </p:nvPicPr>
        <p:blipFill>
          <a:blip r:embed="rId6"/>
          <a:stretch>
            <a:fillRect/>
          </a:stretch>
        </p:blipFill>
        <p:spPr>
          <a:xfrm>
            <a:off x="1403648" y="3334593"/>
            <a:ext cx="6077514" cy="3236459"/>
          </a:xfrm>
          <a:prstGeom prst="rect">
            <a:avLst/>
          </a:prstGeom>
        </p:spPr>
      </p:pic>
      <p:sp>
        <p:nvSpPr>
          <p:cNvPr id="10" name="页脚占位符 9">
            <a:extLst>
              <a:ext uri="{FF2B5EF4-FFF2-40B4-BE49-F238E27FC236}">
                <a16:creationId xmlns:a16="http://schemas.microsoft.com/office/drawing/2014/main" id="{4CD8662F-BD5E-4B07-8A7D-BB8342D478F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062358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B3BA97-2D9D-4DDD-A7F7-68C1AD12F39C}"/>
              </a:ext>
            </a:extLst>
          </p:cNvPr>
          <p:cNvSpPr>
            <a:spLocks noGrp="1"/>
          </p:cNvSpPr>
          <p:nvPr>
            <p:ph type="dt" sz="half" idx="2"/>
          </p:nvPr>
        </p:nvSpPr>
        <p:spPr/>
        <p:txBody>
          <a:bodyPr/>
          <a:lstStyle/>
          <a:p>
            <a:pPr>
              <a:defRPr/>
            </a:pPr>
            <a:fld id="{FF6BB34B-5609-4298-8B44-518F81D5D9E7}" type="datetime1">
              <a:rPr lang="zh-CN" altLang="en-US" smtClean="0"/>
              <a:t>2022/11/23</a:t>
            </a:fld>
            <a:endParaRPr lang="zh-CN" altLang="en-US"/>
          </a:p>
        </p:txBody>
      </p:sp>
      <p:sp>
        <p:nvSpPr>
          <p:cNvPr id="5" name="Rectangle 14">
            <a:extLst>
              <a:ext uri="{FF2B5EF4-FFF2-40B4-BE49-F238E27FC236}">
                <a16:creationId xmlns:a16="http://schemas.microsoft.com/office/drawing/2014/main" id="{40E8A023-FBBC-430D-9A92-DEEF39302C08}"/>
              </a:ext>
            </a:extLst>
          </p:cNvPr>
          <p:cNvSpPr>
            <a:spLocks noChangeArrowheads="1"/>
          </p:cNvSpPr>
          <p:nvPr/>
        </p:nvSpPr>
        <p:spPr bwMode="auto">
          <a:xfrm>
            <a:off x="525463" y="476672"/>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参数的最小二乘估计</a:t>
            </a:r>
          </a:p>
        </p:txBody>
      </p:sp>
      <p:sp>
        <p:nvSpPr>
          <p:cNvPr id="11" name="Text Box 2">
            <a:extLst>
              <a:ext uri="{FF2B5EF4-FFF2-40B4-BE49-F238E27FC236}">
                <a16:creationId xmlns:a16="http://schemas.microsoft.com/office/drawing/2014/main" id="{62B8B1FC-9771-488E-BF96-A3CA1EAEE462}"/>
              </a:ext>
            </a:extLst>
          </p:cNvPr>
          <p:cNvSpPr txBox="1">
            <a:spLocks noChangeArrowheads="1"/>
          </p:cNvSpPr>
          <p:nvPr/>
        </p:nvSpPr>
        <p:spPr bwMode="auto">
          <a:xfrm>
            <a:off x="755576" y="2636912"/>
            <a:ext cx="8088313"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需求解如下方程组：</a:t>
            </a:r>
            <a:endPar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Object 5">
            <a:extLst>
              <a:ext uri="{FF2B5EF4-FFF2-40B4-BE49-F238E27FC236}">
                <a16:creationId xmlns:a16="http://schemas.microsoft.com/office/drawing/2014/main" id="{F9DE058F-3284-467F-89D4-76A6D30ACFCD}"/>
              </a:ext>
            </a:extLst>
          </p:cNvPr>
          <p:cNvGraphicFramePr>
            <a:graphicFrameLocks noChangeAspect="1"/>
          </p:cNvGraphicFramePr>
          <p:nvPr>
            <p:extLst>
              <p:ext uri="{D42A27DB-BD31-4B8C-83A1-F6EECF244321}">
                <p14:modId xmlns:p14="http://schemas.microsoft.com/office/powerpoint/2010/main" val="3283970895"/>
              </p:ext>
            </p:extLst>
          </p:nvPr>
        </p:nvGraphicFramePr>
        <p:xfrm>
          <a:off x="962223" y="1844824"/>
          <a:ext cx="7642225" cy="804862"/>
        </p:xfrm>
        <a:graphic>
          <a:graphicData uri="http://schemas.openxmlformats.org/presentationml/2006/ole">
            <mc:AlternateContent xmlns:mc="http://schemas.openxmlformats.org/markup-compatibility/2006">
              <mc:Choice xmlns:v="urn:schemas-microsoft-com:vml" Requires="v">
                <p:oleObj name="Equation" r:id="rId2" imgW="4178160" imgH="431640" progId="Equation.DSMT4">
                  <p:embed/>
                </p:oleObj>
              </mc:Choice>
              <mc:Fallback>
                <p:oleObj name="Equation" r:id="rId2" imgW="4178160" imgH="431640" progId="Equation.DSMT4">
                  <p:embed/>
                  <p:pic>
                    <p:nvPicPr>
                      <p:cNvPr id="15" name="Object 5">
                        <a:extLst>
                          <a:ext uri="{FF2B5EF4-FFF2-40B4-BE49-F238E27FC236}">
                            <a16:creationId xmlns:a16="http://schemas.microsoft.com/office/drawing/2014/main" id="{F9DE058F-3284-467F-89D4-76A6D30ACFCD}"/>
                          </a:ext>
                        </a:extLst>
                      </p:cNvPr>
                      <p:cNvPicPr>
                        <a:picLocks noChangeAspect="1" noChangeArrowheads="1"/>
                      </p:cNvPicPr>
                      <p:nvPr/>
                    </p:nvPicPr>
                    <p:blipFill>
                      <a:blip r:embed="rId3"/>
                      <a:srcRect/>
                      <a:stretch>
                        <a:fillRect/>
                      </a:stretch>
                    </p:blipFill>
                    <p:spPr bwMode="auto">
                      <a:xfrm>
                        <a:off x="962223" y="1844824"/>
                        <a:ext cx="7642225" cy="804862"/>
                      </a:xfrm>
                      <a:prstGeom prst="rect">
                        <a:avLst/>
                      </a:prstGeom>
                      <a:noFill/>
                      <a:ln>
                        <a:noFill/>
                      </a:ln>
                      <a:effectLst/>
                    </p:spPr>
                  </p:pic>
                </p:oleObj>
              </mc:Fallback>
            </mc:AlternateContent>
          </a:graphicData>
        </a:graphic>
      </p:graphicFrame>
      <p:sp>
        <p:nvSpPr>
          <p:cNvPr id="16" name="Text Box 6">
            <a:extLst>
              <a:ext uri="{FF2B5EF4-FFF2-40B4-BE49-F238E27FC236}">
                <a16:creationId xmlns:a16="http://schemas.microsoft.com/office/drawing/2014/main" id="{533B8444-14E2-4739-94FF-78548058891D}"/>
              </a:ext>
            </a:extLst>
          </p:cNvPr>
          <p:cNvSpPr txBox="1">
            <a:spLocks noChangeArrowheads="1"/>
          </p:cNvSpPr>
          <p:nvPr/>
        </p:nvSpPr>
        <p:spPr bwMode="auto">
          <a:xfrm>
            <a:off x="755576" y="836712"/>
            <a:ext cx="8007276" cy="113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使因变量的观察值与估计值之间的差的平方和达到最小来求参数估计值，即 </a:t>
            </a:r>
            <a:endPar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6" name="Object 5">
            <a:extLst>
              <a:ext uri="{FF2B5EF4-FFF2-40B4-BE49-F238E27FC236}">
                <a16:creationId xmlns:a16="http://schemas.microsoft.com/office/drawing/2014/main" id="{0931C724-2C79-493B-A276-742FA8DF5FDA}"/>
              </a:ext>
            </a:extLst>
          </p:cNvPr>
          <p:cNvGraphicFramePr>
            <a:graphicFrameLocks noChangeAspect="1"/>
          </p:cNvGraphicFramePr>
          <p:nvPr>
            <p:extLst>
              <p:ext uri="{D42A27DB-BD31-4B8C-83A1-F6EECF244321}">
                <p14:modId xmlns:p14="http://schemas.microsoft.com/office/powerpoint/2010/main" val="3541525612"/>
              </p:ext>
            </p:extLst>
          </p:nvPr>
        </p:nvGraphicFramePr>
        <p:xfrm>
          <a:off x="1058094" y="3140968"/>
          <a:ext cx="7548562" cy="1704975"/>
        </p:xfrm>
        <a:graphic>
          <a:graphicData uri="http://schemas.openxmlformats.org/presentationml/2006/ole">
            <mc:AlternateContent xmlns:mc="http://schemas.openxmlformats.org/markup-compatibility/2006">
              <mc:Choice xmlns:v="urn:schemas-microsoft-com:vml" Requires="v">
                <p:oleObj name="Equation" r:id="rId4" imgW="4127400" imgH="914400" progId="Equation.DSMT4">
                  <p:embed/>
                </p:oleObj>
              </mc:Choice>
              <mc:Fallback>
                <p:oleObj name="Equation" r:id="rId4" imgW="4127400" imgH="914400" progId="Equation.DSMT4">
                  <p:embed/>
                  <p:pic>
                    <p:nvPicPr>
                      <p:cNvPr id="15" name="Object 5">
                        <a:extLst>
                          <a:ext uri="{FF2B5EF4-FFF2-40B4-BE49-F238E27FC236}">
                            <a16:creationId xmlns:a16="http://schemas.microsoft.com/office/drawing/2014/main" id="{F9DE058F-3284-467F-89D4-76A6D30ACFCD}"/>
                          </a:ext>
                        </a:extLst>
                      </p:cNvPr>
                      <p:cNvPicPr>
                        <a:picLocks noChangeAspect="1" noChangeArrowheads="1"/>
                      </p:cNvPicPr>
                      <p:nvPr/>
                    </p:nvPicPr>
                    <p:blipFill>
                      <a:blip r:embed="rId5"/>
                      <a:srcRect/>
                      <a:stretch>
                        <a:fillRect/>
                      </a:stretch>
                    </p:blipFill>
                    <p:spPr bwMode="auto">
                      <a:xfrm>
                        <a:off x="1058094" y="3140968"/>
                        <a:ext cx="7548562" cy="1704975"/>
                      </a:xfrm>
                      <a:prstGeom prst="rect">
                        <a:avLst/>
                      </a:prstGeom>
                      <a:noFill/>
                      <a:ln>
                        <a:noFill/>
                      </a:ln>
                      <a:effectLst/>
                    </p:spPr>
                  </p:pic>
                </p:oleObj>
              </mc:Fallback>
            </mc:AlternateContent>
          </a:graphicData>
        </a:graphic>
      </p:graphicFrame>
      <p:graphicFrame>
        <p:nvGraphicFramePr>
          <p:cNvPr id="27" name="Object 5">
            <a:extLst>
              <a:ext uri="{FF2B5EF4-FFF2-40B4-BE49-F238E27FC236}">
                <a16:creationId xmlns:a16="http://schemas.microsoft.com/office/drawing/2014/main" id="{0E4A1CC4-BE73-4ACF-B346-60904DA62761}"/>
              </a:ext>
            </a:extLst>
          </p:cNvPr>
          <p:cNvGraphicFramePr>
            <a:graphicFrameLocks noChangeAspect="1"/>
          </p:cNvGraphicFramePr>
          <p:nvPr>
            <p:extLst>
              <p:ext uri="{D42A27DB-BD31-4B8C-83A1-F6EECF244321}">
                <p14:modId xmlns:p14="http://schemas.microsoft.com/office/powerpoint/2010/main" val="1762117768"/>
              </p:ext>
            </p:extLst>
          </p:nvPr>
        </p:nvGraphicFramePr>
        <p:xfrm>
          <a:off x="755576" y="4869160"/>
          <a:ext cx="7432675" cy="1657350"/>
        </p:xfrm>
        <a:graphic>
          <a:graphicData uri="http://schemas.openxmlformats.org/presentationml/2006/ole">
            <mc:AlternateContent xmlns:mc="http://schemas.openxmlformats.org/markup-compatibility/2006">
              <mc:Choice xmlns:v="urn:schemas-microsoft-com:vml" Requires="v">
                <p:oleObj name="Equation" r:id="rId6" imgW="4063680" imgH="888840" progId="Equation.DSMT4">
                  <p:embed/>
                </p:oleObj>
              </mc:Choice>
              <mc:Fallback>
                <p:oleObj name="Equation" r:id="rId6" imgW="4063680" imgH="888840" progId="Equation.DSMT4">
                  <p:embed/>
                  <p:pic>
                    <p:nvPicPr>
                      <p:cNvPr id="26" name="Object 5">
                        <a:extLst>
                          <a:ext uri="{FF2B5EF4-FFF2-40B4-BE49-F238E27FC236}">
                            <a16:creationId xmlns:a16="http://schemas.microsoft.com/office/drawing/2014/main" id="{0931C724-2C79-493B-A276-742FA8DF5FDA}"/>
                          </a:ext>
                        </a:extLst>
                      </p:cNvPr>
                      <p:cNvPicPr>
                        <a:picLocks noChangeAspect="1" noChangeArrowheads="1"/>
                      </p:cNvPicPr>
                      <p:nvPr/>
                    </p:nvPicPr>
                    <p:blipFill>
                      <a:blip r:embed="rId7"/>
                      <a:srcRect/>
                      <a:stretch>
                        <a:fillRect/>
                      </a:stretch>
                    </p:blipFill>
                    <p:spPr bwMode="auto">
                      <a:xfrm>
                        <a:off x="755576" y="4869160"/>
                        <a:ext cx="7432675" cy="1657350"/>
                      </a:xfrm>
                      <a:prstGeom prst="rect">
                        <a:avLst/>
                      </a:prstGeom>
                      <a:noFill/>
                      <a:ln>
                        <a:noFill/>
                      </a:ln>
                      <a:effectLst/>
                    </p:spPr>
                  </p:pic>
                </p:oleObj>
              </mc:Fallback>
            </mc:AlternateContent>
          </a:graphicData>
        </a:graphic>
      </p:graphicFrame>
      <p:sp>
        <p:nvSpPr>
          <p:cNvPr id="4" name="页脚占位符 3">
            <a:extLst>
              <a:ext uri="{FF2B5EF4-FFF2-40B4-BE49-F238E27FC236}">
                <a16:creationId xmlns:a16="http://schemas.microsoft.com/office/drawing/2014/main" id="{A327B5F5-FAC0-4E69-8C80-3DD8FCCEA1B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6803281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B3BA97-2D9D-4DDD-A7F7-68C1AD12F39C}"/>
              </a:ext>
            </a:extLst>
          </p:cNvPr>
          <p:cNvSpPr>
            <a:spLocks noGrp="1"/>
          </p:cNvSpPr>
          <p:nvPr>
            <p:ph type="dt" sz="half" idx="2"/>
          </p:nvPr>
        </p:nvSpPr>
        <p:spPr/>
        <p:txBody>
          <a:bodyPr/>
          <a:lstStyle/>
          <a:p>
            <a:pPr>
              <a:defRPr/>
            </a:pPr>
            <a:fld id="{0CAFAA2D-188C-4C00-9855-C2356D75454E}" type="datetime1">
              <a:rPr lang="zh-CN" altLang="en-US" smtClean="0"/>
              <a:t>2022/11/23</a:t>
            </a:fld>
            <a:endParaRPr lang="zh-CN" altLang="en-US"/>
          </a:p>
        </p:txBody>
      </p:sp>
      <p:sp>
        <p:nvSpPr>
          <p:cNvPr id="5" name="Rectangle 14">
            <a:extLst>
              <a:ext uri="{FF2B5EF4-FFF2-40B4-BE49-F238E27FC236}">
                <a16:creationId xmlns:a16="http://schemas.microsoft.com/office/drawing/2014/main" id="{40E8A023-FBBC-430D-9A92-DEEF39302C08}"/>
              </a:ext>
            </a:extLst>
          </p:cNvPr>
          <p:cNvSpPr>
            <a:spLocks noChangeArrowheads="1"/>
          </p:cNvSpPr>
          <p:nvPr/>
        </p:nvSpPr>
        <p:spPr bwMode="auto">
          <a:xfrm>
            <a:off x="525463" y="476672"/>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参数的最小二乘估计</a:t>
            </a:r>
          </a:p>
        </p:txBody>
      </p:sp>
      <p:grpSp>
        <p:nvGrpSpPr>
          <p:cNvPr id="6" name="组合 5">
            <a:extLst>
              <a:ext uri="{FF2B5EF4-FFF2-40B4-BE49-F238E27FC236}">
                <a16:creationId xmlns:a16="http://schemas.microsoft.com/office/drawing/2014/main" id="{851EB9CC-0646-4996-B755-F706AE27A626}"/>
              </a:ext>
            </a:extLst>
          </p:cNvPr>
          <p:cNvGrpSpPr/>
          <p:nvPr/>
        </p:nvGrpSpPr>
        <p:grpSpPr>
          <a:xfrm>
            <a:off x="755576" y="936171"/>
            <a:ext cx="8007276" cy="1752600"/>
            <a:chOff x="755576" y="1100336"/>
            <a:chExt cx="8007276" cy="1752600"/>
          </a:xfrm>
        </p:grpSpPr>
        <p:graphicFrame>
          <p:nvGraphicFramePr>
            <p:cNvPr id="15" name="Object 5">
              <a:extLst>
                <a:ext uri="{FF2B5EF4-FFF2-40B4-BE49-F238E27FC236}">
                  <a16:creationId xmlns:a16="http://schemas.microsoft.com/office/drawing/2014/main" id="{F9DE058F-3284-467F-89D4-76A6D30ACFCD}"/>
                </a:ext>
              </a:extLst>
            </p:cNvPr>
            <p:cNvGraphicFramePr>
              <a:graphicFrameLocks noChangeAspect="1"/>
            </p:cNvGraphicFramePr>
            <p:nvPr>
              <p:extLst>
                <p:ext uri="{D42A27DB-BD31-4B8C-83A1-F6EECF244321}">
                  <p14:modId xmlns:p14="http://schemas.microsoft.com/office/powerpoint/2010/main" val="3520425236"/>
                </p:ext>
              </p:extLst>
            </p:nvPr>
          </p:nvGraphicFramePr>
          <p:xfrm>
            <a:off x="1331640" y="1100336"/>
            <a:ext cx="6294438" cy="1752600"/>
          </p:xfrm>
          <a:graphic>
            <a:graphicData uri="http://schemas.openxmlformats.org/presentationml/2006/ole">
              <mc:AlternateContent xmlns:mc="http://schemas.openxmlformats.org/markup-compatibility/2006">
                <mc:Choice xmlns:v="urn:schemas-microsoft-com:vml" Requires="v">
                  <p:oleObj name="Equation" r:id="rId2" imgW="3441600" imgH="939600" progId="Equation.DSMT4">
                    <p:embed/>
                  </p:oleObj>
                </mc:Choice>
                <mc:Fallback>
                  <p:oleObj name="Equation" r:id="rId2" imgW="3441600" imgH="939600" progId="Equation.DSMT4">
                    <p:embed/>
                    <p:pic>
                      <p:nvPicPr>
                        <p:cNvPr id="15" name="Object 5">
                          <a:extLst>
                            <a:ext uri="{FF2B5EF4-FFF2-40B4-BE49-F238E27FC236}">
                              <a16:creationId xmlns:a16="http://schemas.microsoft.com/office/drawing/2014/main" id="{F9DE058F-3284-467F-89D4-76A6D30ACFCD}"/>
                            </a:ext>
                          </a:extLst>
                        </p:cNvPr>
                        <p:cNvPicPr>
                          <a:picLocks noChangeAspect="1" noChangeArrowheads="1"/>
                        </p:cNvPicPr>
                        <p:nvPr/>
                      </p:nvPicPr>
                      <p:blipFill>
                        <a:blip r:embed="rId3"/>
                        <a:srcRect/>
                        <a:stretch>
                          <a:fillRect/>
                        </a:stretch>
                      </p:blipFill>
                      <p:spPr bwMode="auto">
                        <a:xfrm>
                          <a:off x="1331640" y="1100336"/>
                          <a:ext cx="6294438" cy="1752600"/>
                        </a:xfrm>
                        <a:prstGeom prst="rect">
                          <a:avLst/>
                        </a:prstGeom>
                        <a:noFill/>
                        <a:ln>
                          <a:noFill/>
                        </a:ln>
                        <a:effectLst/>
                      </p:spPr>
                    </p:pic>
                  </p:oleObj>
                </mc:Fallback>
              </mc:AlternateContent>
            </a:graphicData>
          </a:graphic>
        </p:graphicFrame>
        <p:sp>
          <p:nvSpPr>
            <p:cNvPr id="16" name="Text Box 6">
              <a:extLst>
                <a:ext uri="{FF2B5EF4-FFF2-40B4-BE49-F238E27FC236}">
                  <a16:creationId xmlns:a16="http://schemas.microsoft.com/office/drawing/2014/main" id="{533B8444-14E2-4739-94FF-78548058891D}"/>
                </a:ext>
              </a:extLst>
            </p:cNvPr>
            <p:cNvSpPr txBox="1">
              <a:spLocks noChangeArrowheads="1"/>
            </p:cNvSpPr>
            <p:nvPr/>
          </p:nvSpPr>
          <p:spPr bwMode="auto">
            <a:xfrm>
              <a:off x="755576" y="1597495"/>
              <a:ext cx="8007276"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令</a:t>
              </a:r>
              <a:endPar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2C0B77F7-D4E2-4C36-89D1-72519F6D3F5B}"/>
              </a:ext>
            </a:extLst>
          </p:cNvPr>
          <p:cNvGrpSpPr/>
          <p:nvPr/>
        </p:nvGrpSpPr>
        <p:grpSpPr>
          <a:xfrm>
            <a:off x="755576" y="2704119"/>
            <a:ext cx="8088313" cy="580865"/>
            <a:chOff x="755576" y="3011555"/>
            <a:chExt cx="8088313" cy="580865"/>
          </a:xfrm>
        </p:grpSpPr>
        <p:sp>
          <p:nvSpPr>
            <p:cNvPr id="11" name="Text Box 2">
              <a:extLst>
                <a:ext uri="{FF2B5EF4-FFF2-40B4-BE49-F238E27FC236}">
                  <a16:creationId xmlns:a16="http://schemas.microsoft.com/office/drawing/2014/main" id="{62B8B1FC-9771-488E-BF96-A3CA1EAEE462}"/>
                </a:ext>
              </a:extLst>
            </p:cNvPr>
            <p:cNvSpPr txBox="1">
              <a:spLocks noChangeArrowheads="1"/>
            </p:cNvSpPr>
            <p:nvPr/>
          </p:nvSpPr>
          <p:spPr bwMode="auto">
            <a:xfrm>
              <a:off x="755576" y="3011555"/>
              <a:ext cx="8088313"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上述方程组的矩阵形式：</a:t>
              </a:r>
              <a:endPar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6" name="Object 5">
              <a:extLst>
                <a:ext uri="{FF2B5EF4-FFF2-40B4-BE49-F238E27FC236}">
                  <a16:creationId xmlns:a16="http://schemas.microsoft.com/office/drawing/2014/main" id="{0931C724-2C79-493B-A276-742FA8DF5FDA}"/>
                </a:ext>
              </a:extLst>
            </p:cNvPr>
            <p:cNvGraphicFramePr>
              <a:graphicFrameLocks noChangeAspect="1"/>
            </p:cNvGraphicFramePr>
            <p:nvPr>
              <p:extLst>
                <p:ext uri="{D42A27DB-BD31-4B8C-83A1-F6EECF244321}">
                  <p14:modId xmlns:p14="http://schemas.microsoft.com/office/powerpoint/2010/main" val="1911845853"/>
                </p:ext>
              </p:extLst>
            </p:nvPr>
          </p:nvGraphicFramePr>
          <p:xfrm>
            <a:off x="4098528" y="3199724"/>
            <a:ext cx="1625600" cy="331787"/>
          </p:xfrm>
          <a:graphic>
            <a:graphicData uri="http://schemas.openxmlformats.org/presentationml/2006/ole">
              <mc:AlternateContent xmlns:mc="http://schemas.openxmlformats.org/markup-compatibility/2006">
                <mc:Choice xmlns:v="urn:schemas-microsoft-com:vml" Requires="v">
                  <p:oleObj name="Equation" r:id="rId4" imgW="888840" imgH="177480" progId="Equation.DSMT4">
                    <p:embed/>
                  </p:oleObj>
                </mc:Choice>
                <mc:Fallback>
                  <p:oleObj name="Equation" r:id="rId4" imgW="888840" imgH="177480" progId="Equation.DSMT4">
                    <p:embed/>
                    <p:pic>
                      <p:nvPicPr>
                        <p:cNvPr id="26" name="Object 5">
                          <a:extLst>
                            <a:ext uri="{FF2B5EF4-FFF2-40B4-BE49-F238E27FC236}">
                              <a16:creationId xmlns:a16="http://schemas.microsoft.com/office/drawing/2014/main" id="{0931C724-2C79-493B-A276-742FA8DF5FDA}"/>
                            </a:ext>
                          </a:extLst>
                        </p:cNvPr>
                        <p:cNvPicPr>
                          <a:picLocks noChangeAspect="1" noChangeArrowheads="1"/>
                        </p:cNvPicPr>
                        <p:nvPr/>
                      </p:nvPicPr>
                      <p:blipFill>
                        <a:blip r:embed="rId5"/>
                        <a:srcRect/>
                        <a:stretch>
                          <a:fillRect/>
                        </a:stretch>
                      </p:blipFill>
                      <p:spPr bwMode="auto">
                        <a:xfrm>
                          <a:off x="4098528" y="3199724"/>
                          <a:ext cx="1625600" cy="331787"/>
                        </a:xfrm>
                        <a:prstGeom prst="rect">
                          <a:avLst/>
                        </a:prstGeom>
                        <a:noFill/>
                        <a:ln>
                          <a:noFill/>
                        </a:ln>
                        <a:effectLst/>
                      </p:spPr>
                    </p:pic>
                  </p:oleObj>
                </mc:Fallback>
              </mc:AlternateContent>
            </a:graphicData>
          </a:graphic>
        </p:graphicFrame>
      </p:grpSp>
      <p:grpSp>
        <p:nvGrpSpPr>
          <p:cNvPr id="7" name="组合 6">
            <a:extLst>
              <a:ext uri="{FF2B5EF4-FFF2-40B4-BE49-F238E27FC236}">
                <a16:creationId xmlns:a16="http://schemas.microsoft.com/office/drawing/2014/main" id="{AD77EB4C-D72C-4E63-B2F7-32504F45BF78}"/>
              </a:ext>
            </a:extLst>
          </p:cNvPr>
          <p:cNvGrpSpPr/>
          <p:nvPr/>
        </p:nvGrpSpPr>
        <p:grpSpPr>
          <a:xfrm>
            <a:off x="755576" y="3356992"/>
            <a:ext cx="8088313" cy="1989138"/>
            <a:chOff x="755576" y="3356992"/>
            <a:chExt cx="8088313" cy="1989138"/>
          </a:xfrm>
        </p:grpSpPr>
        <p:graphicFrame>
          <p:nvGraphicFramePr>
            <p:cNvPr id="27" name="Object 5">
              <a:extLst>
                <a:ext uri="{FF2B5EF4-FFF2-40B4-BE49-F238E27FC236}">
                  <a16:creationId xmlns:a16="http://schemas.microsoft.com/office/drawing/2014/main" id="{0E4A1CC4-BE73-4ACF-B346-60904DA62761}"/>
                </a:ext>
              </a:extLst>
            </p:cNvPr>
            <p:cNvGraphicFramePr>
              <a:graphicFrameLocks noChangeAspect="1"/>
            </p:cNvGraphicFramePr>
            <p:nvPr>
              <p:extLst>
                <p:ext uri="{D42A27DB-BD31-4B8C-83A1-F6EECF244321}">
                  <p14:modId xmlns:p14="http://schemas.microsoft.com/office/powerpoint/2010/main" val="1132540638"/>
                </p:ext>
              </p:extLst>
            </p:nvPr>
          </p:nvGraphicFramePr>
          <p:xfrm>
            <a:off x="1907704" y="3356992"/>
            <a:ext cx="2717800" cy="1989138"/>
          </p:xfrm>
          <a:graphic>
            <a:graphicData uri="http://schemas.openxmlformats.org/presentationml/2006/ole">
              <mc:AlternateContent xmlns:mc="http://schemas.openxmlformats.org/markup-compatibility/2006">
                <mc:Choice xmlns:v="urn:schemas-microsoft-com:vml" Requires="v">
                  <p:oleObj name="Equation" r:id="rId6" imgW="1485720" imgH="1066680" progId="Equation.DSMT4">
                    <p:embed/>
                  </p:oleObj>
                </mc:Choice>
                <mc:Fallback>
                  <p:oleObj name="Equation" r:id="rId6" imgW="1485720" imgH="1066680" progId="Equation.DSMT4">
                    <p:embed/>
                    <p:pic>
                      <p:nvPicPr>
                        <p:cNvPr id="27" name="Object 5">
                          <a:extLst>
                            <a:ext uri="{FF2B5EF4-FFF2-40B4-BE49-F238E27FC236}">
                              <a16:creationId xmlns:a16="http://schemas.microsoft.com/office/drawing/2014/main" id="{0E4A1CC4-BE73-4ACF-B346-60904DA62761}"/>
                            </a:ext>
                          </a:extLst>
                        </p:cNvPr>
                        <p:cNvPicPr>
                          <a:picLocks noChangeAspect="1" noChangeArrowheads="1"/>
                        </p:cNvPicPr>
                        <p:nvPr/>
                      </p:nvPicPr>
                      <p:blipFill>
                        <a:blip r:embed="rId7"/>
                        <a:srcRect/>
                        <a:stretch>
                          <a:fillRect/>
                        </a:stretch>
                      </p:blipFill>
                      <p:spPr bwMode="auto">
                        <a:xfrm>
                          <a:off x="1907704" y="3356992"/>
                          <a:ext cx="2717800" cy="1989138"/>
                        </a:xfrm>
                        <a:prstGeom prst="rect">
                          <a:avLst/>
                        </a:prstGeom>
                        <a:noFill/>
                        <a:ln>
                          <a:solidFill>
                            <a:srgbClr val="FF0000"/>
                          </a:solidFill>
                        </a:ln>
                        <a:effectLst/>
                      </p:spPr>
                    </p:pic>
                  </p:oleObj>
                </mc:Fallback>
              </mc:AlternateContent>
            </a:graphicData>
          </a:graphic>
        </p:graphicFrame>
        <p:sp>
          <p:nvSpPr>
            <p:cNvPr id="13" name="Text Box 2">
              <a:extLst>
                <a:ext uri="{FF2B5EF4-FFF2-40B4-BE49-F238E27FC236}">
                  <a16:creationId xmlns:a16="http://schemas.microsoft.com/office/drawing/2014/main" id="{DAF1ABAF-F77D-406B-8563-6B7A330A7136}"/>
                </a:ext>
              </a:extLst>
            </p:cNvPr>
            <p:cNvSpPr txBox="1">
              <a:spLocks noChangeArrowheads="1"/>
            </p:cNvSpPr>
            <p:nvPr/>
          </p:nvSpPr>
          <p:spPr bwMode="auto">
            <a:xfrm>
              <a:off x="755576" y="3928255"/>
              <a:ext cx="8088313"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解得：</a:t>
              </a:r>
              <a:endPar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7BD449BA-5971-44DF-B052-E5A92E4AB381}"/>
              </a:ext>
            </a:extLst>
          </p:cNvPr>
          <p:cNvGrpSpPr/>
          <p:nvPr/>
        </p:nvGrpSpPr>
        <p:grpSpPr>
          <a:xfrm>
            <a:off x="755576" y="5229200"/>
            <a:ext cx="8088313" cy="594806"/>
            <a:chOff x="755576" y="3928255"/>
            <a:chExt cx="8088313" cy="594806"/>
          </a:xfrm>
        </p:grpSpPr>
        <p:graphicFrame>
          <p:nvGraphicFramePr>
            <p:cNvPr id="18" name="Object 5">
              <a:extLst>
                <a:ext uri="{FF2B5EF4-FFF2-40B4-BE49-F238E27FC236}">
                  <a16:creationId xmlns:a16="http://schemas.microsoft.com/office/drawing/2014/main" id="{B0E2DCF6-A991-49F7-B903-8DA6F73CF55B}"/>
                </a:ext>
              </a:extLst>
            </p:cNvPr>
            <p:cNvGraphicFramePr>
              <a:graphicFrameLocks noChangeAspect="1"/>
            </p:cNvGraphicFramePr>
            <p:nvPr>
              <p:extLst>
                <p:ext uri="{D42A27DB-BD31-4B8C-83A1-F6EECF244321}">
                  <p14:modId xmlns:p14="http://schemas.microsoft.com/office/powerpoint/2010/main" val="1767854560"/>
                </p:ext>
              </p:extLst>
            </p:nvPr>
          </p:nvGraphicFramePr>
          <p:xfrm>
            <a:off x="1547813" y="4049986"/>
            <a:ext cx="3438525" cy="473075"/>
          </p:xfrm>
          <a:graphic>
            <a:graphicData uri="http://schemas.openxmlformats.org/presentationml/2006/ole">
              <mc:AlternateContent xmlns:mc="http://schemas.openxmlformats.org/markup-compatibility/2006">
                <mc:Choice xmlns:v="urn:schemas-microsoft-com:vml" Requires="v">
                  <p:oleObj name="Equation" r:id="rId8" imgW="1879560" imgH="253800" progId="Equation.DSMT4">
                    <p:embed/>
                  </p:oleObj>
                </mc:Choice>
                <mc:Fallback>
                  <p:oleObj name="Equation" r:id="rId8" imgW="1879560" imgH="253800" progId="Equation.DSMT4">
                    <p:embed/>
                    <p:pic>
                      <p:nvPicPr>
                        <p:cNvPr id="27" name="Object 5">
                          <a:extLst>
                            <a:ext uri="{FF2B5EF4-FFF2-40B4-BE49-F238E27FC236}">
                              <a16:creationId xmlns:a16="http://schemas.microsoft.com/office/drawing/2014/main" id="{0E4A1CC4-BE73-4ACF-B346-60904DA62761}"/>
                            </a:ext>
                          </a:extLst>
                        </p:cNvPr>
                        <p:cNvPicPr>
                          <a:picLocks noChangeAspect="1" noChangeArrowheads="1"/>
                        </p:cNvPicPr>
                        <p:nvPr/>
                      </p:nvPicPr>
                      <p:blipFill>
                        <a:blip r:embed="rId9"/>
                        <a:srcRect/>
                        <a:stretch>
                          <a:fillRect/>
                        </a:stretch>
                      </p:blipFill>
                      <p:spPr bwMode="auto">
                        <a:xfrm>
                          <a:off x="1547813" y="4049986"/>
                          <a:ext cx="3438525" cy="473075"/>
                        </a:xfrm>
                        <a:prstGeom prst="rect">
                          <a:avLst/>
                        </a:prstGeom>
                        <a:noFill/>
                        <a:ln>
                          <a:noFill/>
                        </a:ln>
                        <a:effectLst/>
                      </p:spPr>
                    </p:pic>
                  </p:oleObj>
                </mc:Fallback>
              </mc:AlternateContent>
            </a:graphicData>
          </a:graphic>
        </p:graphicFrame>
        <p:sp>
          <p:nvSpPr>
            <p:cNvPr id="19" name="Text Box 2">
              <a:extLst>
                <a:ext uri="{FF2B5EF4-FFF2-40B4-BE49-F238E27FC236}">
                  <a16:creationId xmlns:a16="http://schemas.microsoft.com/office/drawing/2014/main" id="{8E2A8749-91B5-4698-B982-02F3B7A486BC}"/>
                </a:ext>
              </a:extLst>
            </p:cNvPr>
            <p:cNvSpPr txBox="1">
              <a:spLocks noChangeArrowheads="1"/>
            </p:cNvSpPr>
            <p:nvPr/>
          </p:nvSpPr>
          <p:spPr bwMode="auto">
            <a:xfrm>
              <a:off x="755576" y="3928255"/>
              <a:ext cx="8088313"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可证：                                            </a:t>
              </a:r>
              <a:endPar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FBC56CF4-781B-4F6F-A870-0A570FDE2DD4}"/>
              </a:ext>
            </a:extLst>
          </p:cNvPr>
          <p:cNvGrpSpPr/>
          <p:nvPr/>
        </p:nvGrpSpPr>
        <p:grpSpPr>
          <a:xfrm>
            <a:off x="755576" y="5858530"/>
            <a:ext cx="8088313" cy="580865"/>
            <a:chOff x="755576" y="5858530"/>
            <a:chExt cx="8088313" cy="580865"/>
          </a:xfrm>
        </p:grpSpPr>
        <p:grpSp>
          <p:nvGrpSpPr>
            <p:cNvPr id="20" name="组合 19">
              <a:extLst>
                <a:ext uri="{FF2B5EF4-FFF2-40B4-BE49-F238E27FC236}">
                  <a16:creationId xmlns:a16="http://schemas.microsoft.com/office/drawing/2014/main" id="{46836FAB-3002-44B0-888C-A1E7D7235820}"/>
                </a:ext>
              </a:extLst>
            </p:cNvPr>
            <p:cNvGrpSpPr/>
            <p:nvPr/>
          </p:nvGrpSpPr>
          <p:grpSpPr>
            <a:xfrm>
              <a:off x="755576" y="5858530"/>
              <a:ext cx="8088313" cy="580865"/>
              <a:chOff x="755576" y="3928255"/>
              <a:chExt cx="8088313" cy="580865"/>
            </a:xfrm>
          </p:grpSpPr>
          <p:sp>
            <p:nvSpPr>
              <p:cNvPr id="22" name="Text Box 2">
                <a:extLst>
                  <a:ext uri="{FF2B5EF4-FFF2-40B4-BE49-F238E27FC236}">
                    <a16:creationId xmlns:a16="http://schemas.microsoft.com/office/drawing/2014/main" id="{B328B064-EF04-4085-BD4F-E0489527543D}"/>
                  </a:ext>
                </a:extLst>
              </p:cNvPr>
              <p:cNvSpPr txBox="1">
                <a:spLocks noChangeArrowheads="1"/>
              </p:cNvSpPr>
              <p:nvPr/>
            </p:nvSpPr>
            <p:spPr bwMode="auto">
              <a:xfrm>
                <a:off x="755576" y="3928255"/>
                <a:ext cx="8088313"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其中      为矩阵             的对角线上的第 </a:t>
                </a:r>
                <a:r>
                  <a:rPr kumimoji="0" lang="en-US" altLang="zh-CN" sz="2400" i="1" kern="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个元素</a:t>
                </a:r>
                <a:endPar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1" name="Object 5">
                <a:extLst>
                  <a:ext uri="{FF2B5EF4-FFF2-40B4-BE49-F238E27FC236}">
                    <a16:creationId xmlns:a16="http://schemas.microsoft.com/office/drawing/2014/main" id="{1F04606D-0E27-4EE2-9C94-AEBC35A0754B}"/>
                  </a:ext>
                </a:extLst>
              </p:cNvPr>
              <p:cNvGraphicFramePr>
                <a:graphicFrameLocks noChangeAspect="1"/>
              </p:cNvGraphicFramePr>
              <p:nvPr>
                <p:extLst>
                  <p:ext uri="{D42A27DB-BD31-4B8C-83A1-F6EECF244321}">
                    <p14:modId xmlns:p14="http://schemas.microsoft.com/office/powerpoint/2010/main" val="1220559336"/>
                  </p:ext>
                </p:extLst>
              </p:nvPr>
            </p:nvGraphicFramePr>
            <p:xfrm>
              <a:off x="1547664" y="4072063"/>
              <a:ext cx="301625" cy="427037"/>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18" name="Object 5">
                            <a:extLst>
                              <a:ext uri="{FF2B5EF4-FFF2-40B4-BE49-F238E27FC236}">
                                <a16:creationId xmlns:a16="http://schemas.microsoft.com/office/drawing/2014/main" id="{B0E2DCF6-A991-49F7-B903-8DA6F73CF55B}"/>
                              </a:ext>
                            </a:extLst>
                          </p:cNvPr>
                          <p:cNvPicPr>
                            <a:picLocks noChangeAspect="1" noChangeArrowheads="1"/>
                          </p:cNvPicPr>
                          <p:nvPr/>
                        </p:nvPicPr>
                        <p:blipFill>
                          <a:blip r:embed="rId11"/>
                          <a:srcRect/>
                          <a:stretch>
                            <a:fillRect/>
                          </a:stretch>
                        </p:blipFill>
                        <p:spPr bwMode="auto">
                          <a:xfrm>
                            <a:off x="1547664" y="4072063"/>
                            <a:ext cx="301625" cy="427037"/>
                          </a:xfrm>
                          <a:prstGeom prst="rect">
                            <a:avLst/>
                          </a:prstGeom>
                          <a:noFill/>
                          <a:ln>
                            <a:noFill/>
                          </a:ln>
                          <a:effectLst/>
                        </p:spPr>
                      </p:pic>
                    </p:oleObj>
                  </mc:Fallback>
                </mc:AlternateContent>
              </a:graphicData>
            </a:graphic>
          </p:graphicFrame>
        </p:grpSp>
        <p:graphicFrame>
          <p:nvGraphicFramePr>
            <p:cNvPr id="23" name="Object 5">
              <a:extLst>
                <a:ext uri="{FF2B5EF4-FFF2-40B4-BE49-F238E27FC236}">
                  <a16:creationId xmlns:a16="http://schemas.microsoft.com/office/drawing/2014/main" id="{516DED17-1606-49FA-AC2C-7659D65D9E53}"/>
                </a:ext>
              </a:extLst>
            </p:cNvPr>
            <p:cNvGraphicFramePr>
              <a:graphicFrameLocks noChangeAspect="1"/>
            </p:cNvGraphicFramePr>
            <p:nvPr>
              <p:extLst>
                <p:ext uri="{D42A27DB-BD31-4B8C-83A1-F6EECF244321}">
                  <p14:modId xmlns:p14="http://schemas.microsoft.com/office/powerpoint/2010/main" val="2156963831"/>
                </p:ext>
              </p:extLst>
            </p:nvPr>
          </p:nvGraphicFramePr>
          <p:xfrm>
            <a:off x="2827412" y="5985911"/>
            <a:ext cx="952500" cy="427037"/>
          </p:xfrm>
          <a:graphic>
            <a:graphicData uri="http://schemas.openxmlformats.org/presentationml/2006/ole">
              <mc:AlternateContent xmlns:mc="http://schemas.openxmlformats.org/markup-compatibility/2006">
                <mc:Choice xmlns:v="urn:schemas-microsoft-com:vml" Requires="v">
                  <p:oleObj name="Equation" r:id="rId12" imgW="520560" imgH="228600" progId="Equation.DSMT4">
                    <p:embed/>
                  </p:oleObj>
                </mc:Choice>
                <mc:Fallback>
                  <p:oleObj name="Equation" r:id="rId12" imgW="520560" imgH="228600" progId="Equation.DSMT4">
                    <p:embed/>
                    <p:pic>
                      <p:nvPicPr>
                        <p:cNvPr id="21" name="Object 5">
                          <a:extLst>
                            <a:ext uri="{FF2B5EF4-FFF2-40B4-BE49-F238E27FC236}">
                              <a16:creationId xmlns:a16="http://schemas.microsoft.com/office/drawing/2014/main" id="{1F04606D-0E27-4EE2-9C94-AEBC35A0754B}"/>
                            </a:ext>
                          </a:extLst>
                        </p:cNvPr>
                        <p:cNvPicPr>
                          <a:picLocks noChangeAspect="1" noChangeArrowheads="1"/>
                        </p:cNvPicPr>
                        <p:nvPr/>
                      </p:nvPicPr>
                      <p:blipFill>
                        <a:blip r:embed="rId13"/>
                        <a:srcRect/>
                        <a:stretch>
                          <a:fillRect/>
                        </a:stretch>
                      </p:blipFill>
                      <p:spPr bwMode="auto">
                        <a:xfrm>
                          <a:off x="2827412" y="5985911"/>
                          <a:ext cx="952500" cy="427037"/>
                        </a:xfrm>
                        <a:prstGeom prst="rect">
                          <a:avLst/>
                        </a:prstGeom>
                        <a:noFill/>
                        <a:ln>
                          <a:noFill/>
                        </a:ln>
                        <a:effectLst/>
                      </p:spPr>
                    </p:pic>
                  </p:oleObj>
                </mc:Fallback>
              </mc:AlternateContent>
            </a:graphicData>
          </a:graphic>
        </p:graphicFrame>
      </p:grpSp>
      <p:sp>
        <p:nvSpPr>
          <p:cNvPr id="9" name="页脚占位符 8">
            <a:extLst>
              <a:ext uri="{FF2B5EF4-FFF2-40B4-BE49-F238E27FC236}">
                <a16:creationId xmlns:a16="http://schemas.microsoft.com/office/drawing/2014/main" id="{24EBDD3F-120A-43A4-BFA9-5AF60F0B8DC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1508220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B3BA97-2D9D-4DDD-A7F7-68C1AD12F39C}"/>
              </a:ext>
            </a:extLst>
          </p:cNvPr>
          <p:cNvSpPr>
            <a:spLocks noGrp="1"/>
          </p:cNvSpPr>
          <p:nvPr>
            <p:ph type="dt" sz="half" idx="2"/>
          </p:nvPr>
        </p:nvSpPr>
        <p:spPr/>
        <p:txBody>
          <a:bodyPr/>
          <a:lstStyle/>
          <a:p>
            <a:pPr>
              <a:defRPr/>
            </a:pPr>
            <a:fld id="{C69693E1-418B-4D26-A148-FF325CC12230}" type="datetime1">
              <a:rPr lang="zh-CN" altLang="en-US" smtClean="0"/>
              <a:t>2022/11/23</a:t>
            </a:fld>
            <a:endParaRPr lang="zh-CN" altLang="en-US"/>
          </a:p>
        </p:txBody>
      </p:sp>
      <p:grpSp>
        <p:nvGrpSpPr>
          <p:cNvPr id="14" name="Group 15">
            <a:extLst>
              <a:ext uri="{FF2B5EF4-FFF2-40B4-BE49-F238E27FC236}">
                <a16:creationId xmlns:a16="http://schemas.microsoft.com/office/drawing/2014/main" id="{EC9AD57B-C735-4380-A5DB-476B76D4F5F2}"/>
              </a:ext>
            </a:extLst>
          </p:cNvPr>
          <p:cNvGrpSpPr>
            <a:grpSpLocks/>
          </p:cNvGrpSpPr>
          <p:nvPr/>
        </p:nvGrpSpPr>
        <p:grpSpPr bwMode="auto">
          <a:xfrm>
            <a:off x="836613" y="1056928"/>
            <a:ext cx="8056575" cy="800101"/>
            <a:chOff x="527" y="766"/>
            <a:chExt cx="5075" cy="504"/>
          </a:xfrm>
        </p:grpSpPr>
        <p:graphicFrame>
          <p:nvGraphicFramePr>
            <p:cNvPr id="15" name="Object 5">
              <a:extLst>
                <a:ext uri="{FF2B5EF4-FFF2-40B4-BE49-F238E27FC236}">
                  <a16:creationId xmlns:a16="http://schemas.microsoft.com/office/drawing/2014/main" id="{F9DE058F-3284-467F-89D4-76A6D30ACFCD}"/>
                </a:ext>
              </a:extLst>
            </p:cNvPr>
            <p:cNvGraphicFramePr>
              <a:graphicFrameLocks noChangeAspect="1"/>
            </p:cNvGraphicFramePr>
            <p:nvPr>
              <p:extLst>
                <p:ext uri="{D42A27DB-BD31-4B8C-83A1-F6EECF244321}">
                  <p14:modId xmlns:p14="http://schemas.microsoft.com/office/powerpoint/2010/main" val="2718566708"/>
                </p:ext>
              </p:extLst>
            </p:nvPr>
          </p:nvGraphicFramePr>
          <p:xfrm>
            <a:off x="1552" y="766"/>
            <a:ext cx="4050" cy="504"/>
          </p:xfrm>
          <a:graphic>
            <a:graphicData uri="http://schemas.openxmlformats.org/presentationml/2006/ole">
              <mc:AlternateContent xmlns:mc="http://schemas.openxmlformats.org/markup-compatibility/2006">
                <mc:Choice xmlns:v="urn:schemas-microsoft-com:vml" Requires="v">
                  <p:oleObj name="Equation" r:id="rId2" imgW="3543120" imgH="431640" progId="Equation.DSMT4">
                    <p:embed/>
                  </p:oleObj>
                </mc:Choice>
                <mc:Fallback>
                  <p:oleObj name="Equation" r:id="rId2" imgW="3543120" imgH="431640" progId="Equation.DSMT4">
                    <p:embed/>
                    <p:pic>
                      <p:nvPicPr>
                        <p:cNvPr id="15" name="Object 5">
                          <a:extLst>
                            <a:ext uri="{FF2B5EF4-FFF2-40B4-BE49-F238E27FC236}">
                              <a16:creationId xmlns:a16="http://schemas.microsoft.com/office/drawing/2014/main" id="{F9DE058F-3284-467F-89D4-76A6D30ACFCD}"/>
                            </a:ext>
                          </a:extLst>
                        </p:cNvPr>
                        <p:cNvPicPr>
                          <a:picLocks noChangeAspect="1" noChangeArrowheads="1"/>
                        </p:cNvPicPr>
                        <p:nvPr/>
                      </p:nvPicPr>
                      <p:blipFill>
                        <a:blip r:embed="rId3"/>
                        <a:srcRect/>
                        <a:stretch>
                          <a:fillRect/>
                        </a:stretch>
                      </p:blipFill>
                      <p:spPr bwMode="auto">
                        <a:xfrm>
                          <a:off x="1552" y="766"/>
                          <a:ext cx="4050" cy="504"/>
                        </a:xfrm>
                        <a:prstGeom prst="rect">
                          <a:avLst/>
                        </a:prstGeom>
                        <a:noFill/>
                        <a:ln>
                          <a:noFill/>
                        </a:ln>
                        <a:effectLst/>
                      </p:spPr>
                    </p:pic>
                  </p:oleObj>
                </mc:Fallback>
              </mc:AlternateContent>
            </a:graphicData>
          </a:graphic>
        </p:graphicFrame>
        <p:sp>
          <p:nvSpPr>
            <p:cNvPr id="16" name="Text Box 6">
              <a:extLst>
                <a:ext uri="{FF2B5EF4-FFF2-40B4-BE49-F238E27FC236}">
                  <a16:creationId xmlns:a16="http://schemas.microsoft.com/office/drawing/2014/main" id="{533B8444-14E2-4739-94FF-78548058891D}"/>
                </a:ext>
              </a:extLst>
            </p:cNvPr>
            <p:cNvSpPr txBox="1">
              <a:spLocks noChangeArrowheads="1"/>
            </p:cNvSpPr>
            <p:nvPr/>
          </p:nvSpPr>
          <p:spPr bwMode="auto">
            <a:xfrm>
              <a:off x="527" y="853"/>
              <a:ext cx="14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残差平方和</a:t>
              </a:r>
            </a:p>
          </p:txBody>
        </p:sp>
      </p:grpSp>
      <p:grpSp>
        <p:nvGrpSpPr>
          <p:cNvPr id="6" name="组合 5">
            <a:extLst>
              <a:ext uri="{FF2B5EF4-FFF2-40B4-BE49-F238E27FC236}">
                <a16:creationId xmlns:a16="http://schemas.microsoft.com/office/drawing/2014/main" id="{98A88FFA-967E-43C2-9F3F-7AD339C705F0}"/>
              </a:ext>
            </a:extLst>
          </p:cNvPr>
          <p:cNvGrpSpPr/>
          <p:nvPr/>
        </p:nvGrpSpPr>
        <p:grpSpPr>
          <a:xfrm>
            <a:off x="755576" y="2047323"/>
            <a:ext cx="7561263" cy="554038"/>
            <a:chOff x="755576" y="2218381"/>
            <a:chExt cx="7561263" cy="554038"/>
          </a:xfrm>
        </p:grpSpPr>
        <p:grpSp>
          <p:nvGrpSpPr>
            <p:cNvPr id="10" name="Group 16">
              <a:extLst>
                <a:ext uri="{FF2B5EF4-FFF2-40B4-BE49-F238E27FC236}">
                  <a16:creationId xmlns:a16="http://schemas.microsoft.com/office/drawing/2014/main" id="{2F10BCD2-E391-4AE8-B4F7-91710775C361}"/>
                </a:ext>
              </a:extLst>
            </p:cNvPr>
            <p:cNvGrpSpPr>
              <a:grpSpLocks/>
            </p:cNvGrpSpPr>
            <p:nvPr/>
          </p:nvGrpSpPr>
          <p:grpSpPr bwMode="auto">
            <a:xfrm>
              <a:off x="755576" y="2251919"/>
              <a:ext cx="7561263" cy="457200"/>
              <a:chOff x="280" y="1548"/>
              <a:chExt cx="4763" cy="288"/>
            </a:xfrm>
          </p:grpSpPr>
          <p:sp>
            <p:nvSpPr>
              <p:cNvPr id="11" name="Text Box 2">
                <a:extLst>
                  <a:ext uri="{FF2B5EF4-FFF2-40B4-BE49-F238E27FC236}">
                    <a16:creationId xmlns:a16="http://schemas.microsoft.com/office/drawing/2014/main" id="{62B8B1FC-9771-488E-BF96-A3CA1EAEE462}"/>
                  </a:ext>
                </a:extLst>
              </p:cNvPr>
              <p:cNvSpPr txBox="1">
                <a:spLocks noChangeArrowheads="1"/>
              </p:cNvSpPr>
              <p:nvPr/>
            </p:nvSpPr>
            <p:spPr bwMode="auto">
              <a:xfrm>
                <a:off x="280" y="1548"/>
                <a:ext cx="47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的无偏估计</a:t>
                </a:r>
                <a:endPar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2" name="Object 3">
                <a:extLst>
                  <a:ext uri="{FF2B5EF4-FFF2-40B4-BE49-F238E27FC236}">
                    <a16:creationId xmlns:a16="http://schemas.microsoft.com/office/drawing/2014/main" id="{338E8A83-6FA2-4D3C-9104-1F0AD8C4FB23}"/>
                  </a:ext>
                </a:extLst>
              </p:cNvPr>
              <p:cNvGraphicFramePr>
                <a:graphicFrameLocks noChangeAspect="1"/>
              </p:cNvGraphicFramePr>
              <p:nvPr/>
            </p:nvGraphicFramePr>
            <p:xfrm>
              <a:off x="372" y="1551"/>
              <a:ext cx="271" cy="241"/>
            </p:xfrm>
            <a:graphic>
              <a:graphicData uri="http://schemas.openxmlformats.org/presentationml/2006/ole">
                <mc:AlternateContent xmlns:mc="http://schemas.openxmlformats.org/markup-compatibility/2006">
                  <mc:Choice xmlns:v="urn:schemas-microsoft-com:vml" Requires="v">
                    <p:oleObj name="Equation" r:id="rId4" imgW="203040" imgH="203040" progId="Equation.DSMT4">
                      <p:embed/>
                    </p:oleObj>
                  </mc:Choice>
                  <mc:Fallback>
                    <p:oleObj name="Equation" r:id="rId4" imgW="203040" imgH="203040" progId="Equation.DSMT4">
                      <p:embed/>
                      <p:pic>
                        <p:nvPicPr>
                          <p:cNvPr id="12" name="Object 3">
                            <a:extLst>
                              <a:ext uri="{FF2B5EF4-FFF2-40B4-BE49-F238E27FC236}">
                                <a16:creationId xmlns:a16="http://schemas.microsoft.com/office/drawing/2014/main" id="{338E8A83-6FA2-4D3C-9104-1F0AD8C4FB23}"/>
                              </a:ext>
                            </a:extLst>
                          </p:cNvPr>
                          <p:cNvPicPr>
                            <a:picLocks noChangeAspect="1" noChangeArrowheads="1"/>
                          </p:cNvPicPr>
                          <p:nvPr/>
                        </p:nvPicPr>
                        <p:blipFill>
                          <a:blip r:embed="rId5"/>
                          <a:srcRect/>
                          <a:stretch>
                            <a:fillRect/>
                          </a:stretch>
                        </p:blipFill>
                        <p:spPr bwMode="auto">
                          <a:xfrm>
                            <a:off x="372" y="1551"/>
                            <a:ext cx="271" cy="241"/>
                          </a:xfrm>
                          <a:prstGeom prst="rect">
                            <a:avLst/>
                          </a:prstGeom>
                          <a:noFill/>
                          <a:ln>
                            <a:noFill/>
                          </a:ln>
                          <a:effectLst/>
                        </p:spPr>
                      </p:pic>
                    </p:oleObj>
                  </mc:Fallback>
                </mc:AlternateContent>
              </a:graphicData>
            </a:graphic>
          </p:graphicFrame>
        </p:grpSp>
        <p:graphicFrame>
          <p:nvGraphicFramePr>
            <p:cNvPr id="18" name="Object 7">
              <a:extLst>
                <a:ext uri="{FF2B5EF4-FFF2-40B4-BE49-F238E27FC236}">
                  <a16:creationId xmlns:a16="http://schemas.microsoft.com/office/drawing/2014/main" id="{E190A390-4B40-4E8D-8E44-98BF7D64129D}"/>
                </a:ext>
              </a:extLst>
            </p:cNvPr>
            <p:cNvGraphicFramePr>
              <a:graphicFrameLocks noChangeAspect="1"/>
            </p:cNvGraphicFramePr>
            <p:nvPr>
              <p:extLst>
                <p:ext uri="{D42A27DB-BD31-4B8C-83A1-F6EECF244321}">
                  <p14:modId xmlns:p14="http://schemas.microsoft.com/office/powerpoint/2010/main" val="3759618434"/>
                </p:ext>
              </p:extLst>
            </p:nvPr>
          </p:nvGraphicFramePr>
          <p:xfrm>
            <a:off x="2834308" y="2218381"/>
            <a:ext cx="2817812" cy="554038"/>
          </p:xfrm>
          <a:graphic>
            <a:graphicData uri="http://schemas.openxmlformats.org/presentationml/2006/ole">
              <mc:AlternateContent xmlns:mc="http://schemas.openxmlformats.org/markup-compatibility/2006">
                <mc:Choice xmlns:v="urn:schemas-microsoft-com:vml" Requires="v">
                  <p:oleObj name="Equation" r:id="rId6" imgW="1282680" imgH="241200" progId="Equation.DSMT4">
                    <p:embed/>
                  </p:oleObj>
                </mc:Choice>
                <mc:Fallback>
                  <p:oleObj name="Equation" r:id="rId6" imgW="1282680" imgH="241200" progId="Equation.DSMT4">
                    <p:embed/>
                    <p:pic>
                      <p:nvPicPr>
                        <p:cNvPr id="18" name="Object 7">
                          <a:extLst>
                            <a:ext uri="{FF2B5EF4-FFF2-40B4-BE49-F238E27FC236}">
                              <a16:creationId xmlns:a16="http://schemas.microsoft.com/office/drawing/2014/main" id="{E190A390-4B40-4E8D-8E44-98BF7D64129D}"/>
                            </a:ext>
                          </a:extLst>
                        </p:cNvPr>
                        <p:cNvPicPr>
                          <a:picLocks noChangeAspect="1" noChangeArrowheads="1"/>
                        </p:cNvPicPr>
                        <p:nvPr/>
                      </p:nvPicPr>
                      <p:blipFill>
                        <a:blip r:embed="rId7"/>
                        <a:srcRect/>
                        <a:stretch>
                          <a:fillRect/>
                        </a:stretch>
                      </p:blipFill>
                      <p:spPr bwMode="auto">
                        <a:xfrm>
                          <a:off x="2834308" y="2218381"/>
                          <a:ext cx="2817812"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组合 3">
            <a:extLst>
              <a:ext uri="{FF2B5EF4-FFF2-40B4-BE49-F238E27FC236}">
                <a16:creationId xmlns:a16="http://schemas.microsoft.com/office/drawing/2014/main" id="{A7AB27D5-1119-4C10-B6AA-EDC2A3918639}"/>
              </a:ext>
            </a:extLst>
          </p:cNvPr>
          <p:cNvGrpSpPr/>
          <p:nvPr/>
        </p:nvGrpSpPr>
        <p:grpSpPr>
          <a:xfrm>
            <a:off x="525463" y="462180"/>
            <a:ext cx="8439150" cy="476157"/>
            <a:chOff x="525463" y="462180"/>
            <a:chExt cx="8439150" cy="476157"/>
          </a:xfrm>
        </p:grpSpPr>
        <p:sp>
          <p:nvSpPr>
            <p:cNvPr id="5" name="Rectangle 14">
              <a:extLst>
                <a:ext uri="{FF2B5EF4-FFF2-40B4-BE49-F238E27FC236}">
                  <a16:creationId xmlns:a16="http://schemas.microsoft.com/office/drawing/2014/main" id="{40E8A023-FBBC-430D-9A92-DEEF39302C08}"/>
                </a:ext>
              </a:extLst>
            </p:cNvPr>
            <p:cNvSpPr>
              <a:spLocks noChangeArrowheads="1"/>
            </p:cNvSpPr>
            <p:nvPr/>
          </p:nvSpPr>
          <p:spPr bwMode="auto">
            <a:xfrm>
              <a:off x="525463" y="476672"/>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的估计</a:t>
              </a:r>
            </a:p>
          </p:txBody>
        </p:sp>
        <p:graphicFrame>
          <p:nvGraphicFramePr>
            <p:cNvPr id="26" name="Object 12">
              <a:extLst>
                <a:ext uri="{FF2B5EF4-FFF2-40B4-BE49-F238E27FC236}">
                  <a16:creationId xmlns:a16="http://schemas.microsoft.com/office/drawing/2014/main" id="{0413BF65-293B-4470-82B8-912A94038BFC}"/>
                </a:ext>
              </a:extLst>
            </p:cNvPr>
            <p:cNvGraphicFramePr>
              <a:graphicFrameLocks noChangeAspect="1"/>
            </p:cNvGraphicFramePr>
            <p:nvPr/>
          </p:nvGraphicFramePr>
          <p:xfrm>
            <a:off x="1043608" y="462180"/>
            <a:ext cx="423267" cy="421927"/>
          </p:xfrm>
          <a:graphic>
            <a:graphicData uri="http://schemas.openxmlformats.org/presentationml/2006/ole">
              <mc:AlternateContent xmlns:mc="http://schemas.openxmlformats.org/markup-compatibility/2006">
                <mc:Choice xmlns:v="urn:schemas-microsoft-com:vml" Requires="v">
                  <p:oleObj name="Equation" r:id="rId8" imgW="203040" imgH="203040" progId="Equation.DSMT4">
                    <p:embed/>
                  </p:oleObj>
                </mc:Choice>
                <mc:Fallback>
                  <p:oleObj name="Equation" r:id="rId8" imgW="203040" imgH="203040" progId="Equation.DSMT4">
                    <p:embed/>
                    <p:pic>
                      <p:nvPicPr>
                        <p:cNvPr id="26" name="Object 12">
                          <a:extLst>
                            <a:ext uri="{FF2B5EF4-FFF2-40B4-BE49-F238E27FC236}">
                              <a16:creationId xmlns:a16="http://schemas.microsoft.com/office/drawing/2014/main" id="{0413BF65-293B-4470-82B8-912A94038BFC}"/>
                            </a:ext>
                          </a:extLst>
                        </p:cNvPr>
                        <p:cNvPicPr>
                          <a:picLocks noChangeAspect="1" noChangeArrowheads="1"/>
                        </p:cNvPicPr>
                        <p:nvPr/>
                      </p:nvPicPr>
                      <p:blipFill>
                        <a:blip r:embed="rId9"/>
                        <a:srcRect/>
                        <a:stretch>
                          <a:fillRect/>
                        </a:stretch>
                      </p:blipFill>
                      <p:spPr bwMode="auto">
                        <a:xfrm>
                          <a:off x="1043608" y="462180"/>
                          <a:ext cx="423267" cy="421927"/>
                        </a:xfrm>
                        <a:prstGeom prst="rect">
                          <a:avLst/>
                        </a:prstGeom>
                        <a:noFill/>
                        <a:ln>
                          <a:noFill/>
                        </a:ln>
                        <a:effectLst/>
                      </p:spPr>
                    </p:pic>
                  </p:oleObj>
                </mc:Fallback>
              </mc:AlternateContent>
            </a:graphicData>
          </a:graphic>
        </p:graphicFrame>
      </p:grpSp>
      <p:sp>
        <p:nvSpPr>
          <p:cNvPr id="28" name="Rectangle 14">
            <a:extLst>
              <a:ext uri="{FF2B5EF4-FFF2-40B4-BE49-F238E27FC236}">
                <a16:creationId xmlns:a16="http://schemas.microsoft.com/office/drawing/2014/main" id="{560FBDF1-A302-4DAB-9E67-67B8A939F29E}"/>
              </a:ext>
            </a:extLst>
          </p:cNvPr>
          <p:cNvSpPr>
            <a:spLocks noChangeArrowheads="1"/>
          </p:cNvSpPr>
          <p:nvPr/>
        </p:nvSpPr>
        <p:spPr bwMode="auto">
          <a:xfrm>
            <a:off x="539552" y="2863196"/>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回归方程的显著性检验（ </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检验）</a:t>
            </a:r>
          </a:p>
        </p:txBody>
      </p:sp>
      <p:sp>
        <p:nvSpPr>
          <p:cNvPr id="17" name="Rectangle 14">
            <a:extLst>
              <a:ext uri="{FF2B5EF4-FFF2-40B4-BE49-F238E27FC236}">
                <a16:creationId xmlns:a16="http://schemas.microsoft.com/office/drawing/2014/main" id="{8CF36AF2-5E4A-484F-BD69-32BB8AADFB84}"/>
              </a:ext>
            </a:extLst>
          </p:cNvPr>
          <p:cNvSpPr>
            <a:spLocks noChangeArrowheads="1"/>
          </p:cNvSpPr>
          <p:nvPr/>
        </p:nvSpPr>
        <p:spPr bwMode="auto">
          <a:xfrm>
            <a:off x="525463" y="3471391"/>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）离差平方和分解</a:t>
            </a:r>
          </a:p>
        </p:txBody>
      </p:sp>
      <p:graphicFrame>
        <p:nvGraphicFramePr>
          <p:cNvPr id="19" name="Object 10">
            <a:extLst>
              <a:ext uri="{FF2B5EF4-FFF2-40B4-BE49-F238E27FC236}">
                <a16:creationId xmlns:a16="http://schemas.microsoft.com/office/drawing/2014/main" id="{A65DAEBE-9C47-4FAE-9C8E-6A8DE86E54A1}"/>
              </a:ext>
            </a:extLst>
          </p:cNvPr>
          <p:cNvGraphicFramePr>
            <a:graphicFrameLocks noChangeAspect="1"/>
          </p:cNvGraphicFramePr>
          <p:nvPr>
            <p:extLst>
              <p:ext uri="{D42A27DB-BD31-4B8C-83A1-F6EECF244321}">
                <p14:modId xmlns:p14="http://schemas.microsoft.com/office/powerpoint/2010/main" val="3434949466"/>
              </p:ext>
            </p:extLst>
          </p:nvPr>
        </p:nvGraphicFramePr>
        <p:xfrm>
          <a:off x="1021566" y="4050300"/>
          <a:ext cx="7301905" cy="825239"/>
        </p:xfrm>
        <a:graphic>
          <a:graphicData uri="http://schemas.openxmlformats.org/presentationml/2006/ole">
            <mc:AlternateContent xmlns:mc="http://schemas.openxmlformats.org/markup-compatibility/2006">
              <mc:Choice xmlns:v="urn:schemas-microsoft-com:vml" Requires="v">
                <p:oleObj name="Equation" r:id="rId10" imgW="4267080" imgH="431640" progId="Equation.DSMT4">
                  <p:embed/>
                </p:oleObj>
              </mc:Choice>
              <mc:Fallback>
                <p:oleObj name="Equation" r:id="rId10" imgW="4267080" imgH="431640" progId="Equation.DSMT4">
                  <p:embed/>
                  <p:pic>
                    <p:nvPicPr>
                      <p:cNvPr id="8" name="Object 10">
                        <a:extLst>
                          <a:ext uri="{FF2B5EF4-FFF2-40B4-BE49-F238E27FC236}">
                            <a16:creationId xmlns:a16="http://schemas.microsoft.com/office/drawing/2014/main" id="{0CDFADE6-B409-48DE-82A3-9415F2C1D66C}"/>
                          </a:ext>
                        </a:extLst>
                      </p:cNvPr>
                      <p:cNvPicPr>
                        <a:picLocks noChangeAspect="1" noChangeArrowheads="1"/>
                      </p:cNvPicPr>
                      <p:nvPr/>
                    </p:nvPicPr>
                    <p:blipFill>
                      <a:blip r:embed="rId11"/>
                      <a:srcRect/>
                      <a:stretch>
                        <a:fillRect/>
                      </a:stretch>
                    </p:blipFill>
                    <p:spPr bwMode="auto">
                      <a:xfrm>
                        <a:off x="1021566" y="4050300"/>
                        <a:ext cx="7301905" cy="825239"/>
                      </a:xfrm>
                      <a:prstGeom prst="rect">
                        <a:avLst/>
                      </a:prstGeom>
                      <a:noFill/>
                      <a:ln>
                        <a:noFill/>
                      </a:ln>
                      <a:effectLst/>
                    </p:spPr>
                  </p:pic>
                </p:oleObj>
              </mc:Fallback>
            </mc:AlternateContent>
          </a:graphicData>
        </a:graphic>
      </p:graphicFrame>
      <p:grpSp>
        <p:nvGrpSpPr>
          <p:cNvPr id="20" name="组合 19">
            <a:extLst>
              <a:ext uri="{FF2B5EF4-FFF2-40B4-BE49-F238E27FC236}">
                <a16:creationId xmlns:a16="http://schemas.microsoft.com/office/drawing/2014/main" id="{9C45164F-956D-48E9-AD6E-029728F83B77}"/>
              </a:ext>
            </a:extLst>
          </p:cNvPr>
          <p:cNvGrpSpPr/>
          <p:nvPr/>
        </p:nvGrpSpPr>
        <p:grpSpPr>
          <a:xfrm>
            <a:off x="683568" y="4935885"/>
            <a:ext cx="4011017" cy="941387"/>
            <a:chOff x="683568" y="5079901"/>
            <a:chExt cx="4011017" cy="941387"/>
          </a:xfrm>
        </p:grpSpPr>
        <p:sp>
          <p:nvSpPr>
            <p:cNvPr id="21" name="Text Box 6">
              <a:extLst>
                <a:ext uri="{FF2B5EF4-FFF2-40B4-BE49-F238E27FC236}">
                  <a16:creationId xmlns:a16="http://schemas.microsoft.com/office/drawing/2014/main" id="{202266E3-D0FE-4B14-AD56-EDEE7EB22081}"/>
                </a:ext>
              </a:extLst>
            </p:cNvPr>
            <p:cNvSpPr txBox="1">
              <a:spLocks noChangeArrowheads="1"/>
            </p:cNvSpPr>
            <p:nvPr/>
          </p:nvSpPr>
          <p:spPr bwMode="auto">
            <a:xfrm>
              <a:off x="683568" y="5271293"/>
              <a:ext cx="222250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残差平方和</a:t>
              </a:r>
            </a:p>
          </p:txBody>
        </p:sp>
        <p:graphicFrame>
          <p:nvGraphicFramePr>
            <p:cNvPr id="22" name="Object 10">
              <a:extLst>
                <a:ext uri="{FF2B5EF4-FFF2-40B4-BE49-F238E27FC236}">
                  <a16:creationId xmlns:a16="http://schemas.microsoft.com/office/drawing/2014/main" id="{0588DED8-44D6-4984-81F6-FB0A1D723D17}"/>
                </a:ext>
              </a:extLst>
            </p:cNvPr>
            <p:cNvGraphicFramePr>
              <a:graphicFrameLocks noChangeAspect="1"/>
            </p:cNvGraphicFramePr>
            <p:nvPr>
              <p:extLst>
                <p:ext uri="{D42A27DB-BD31-4B8C-83A1-F6EECF244321}">
                  <p14:modId xmlns:p14="http://schemas.microsoft.com/office/powerpoint/2010/main" val="3772517018"/>
                </p:ext>
              </p:extLst>
            </p:nvPr>
          </p:nvGraphicFramePr>
          <p:xfrm>
            <a:off x="2411760" y="5079901"/>
            <a:ext cx="2282825" cy="941387"/>
          </p:xfrm>
          <a:graphic>
            <a:graphicData uri="http://schemas.openxmlformats.org/presentationml/2006/ole">
              <mc:AlternateContent xmlns:mc="http://schemas.openxmlformats.org/markup-compatibility/2006">
                <mc:Choice xmlns:v="urn:schemas-microsoft-com:vml" Requires="v">
                  <p:oleObj name="Equation" r:id="rId12" imgW="1168200" imgH="431640" progId="Equation.DSMT4">
                    <p:embed/>
                  </p:oleObj>
                </mc:Choice>
                <mc:Fallback>
                  <p:oleObj name="Equation" r:id="rId12" imgW="1168200" imgH="431640" progId="Equation.DSMT4">
                    <p:embed/>
                    <p:pic>
                      <p:nvPicPr>
                        <p:cNvPr id="10" name="Object 10">
                          <a:extLst>
                            <a:ext uri="{FF2B5EF4-FFF2-40B4-BE49-F238E27FC236}">
                              <a16:creationId xmlns:a16="http://schemas.microsoft.com/office/drawing/2014/main" id="{9A42F277-58CF-4095-9A9E-5A96AED07B53}"/>
                            </a:ext>
                          </a:extLst>
                        </p:cNvPr>
                        <p:cNvPicPr>
                          <a:picLocks noChangeAspect="1" noChangeArrowheads="1"/>
                        </p:cNvPicPr>
                        <p:nvPr/>
                      </p:nvPicPr>
                      <p:blipFill>
                        <a:blip r:embed="rId13"/>
                        <a:srcRect/>
                        <a:stretch>
                          <a:fillRect/>
                        </a:stretch>
                      </p:blipFill>
                      <p:spPr bwMode="auto">
                        <a:xfrm>
                          <a:off x="2411760" y="5079901"/>
                          <a:ext cx="2282825" cy="941387"/>
                        </a:xfrm>
                        <a:prstGeom prst="rect">
                          <a:avLst/>
                        </a:prstGeom>
                        <a:noFill/>
                        <a:ln>
                          <a:noFill/>
                        </a:ln>
                        <a:effectLst/>
                      </p:spPr>
                    </p:pic>
                  </p:oleObj>
                </mc:Fallback>
              </mc:AlternateContent>
            </a:graphicData>
          </a:graphic>
        </p:graphicFrame>
      </p:grpSp>
      <p:grpSp>
        <p:nvGrpSpPr>
          <p:cNvPr id="23" name="组合 22">
            <a:extLst>
              <a:ext uri="{FF2B5EF4-FFF2-40B4-BE49-F238E27FC236}">
                <a16:creationId xmlns:a16="http://schemas.microsoft.com/office/drawing/2014/main" id="{9648FA9A-4537-4E45-BA3B-1F6EF58D202E}"/>
              </a:ext>
            </a:extLst>
          </p:cNvPr>
          <p:cNvGrpSpPr/>
          <p:nvPr/>
        </p:nvGrpSpPr>
        <p:grpSpPr>
          <a:xfrm>
            <a:off x="4881463" y="4928369"/>
            <a:ext cx="3986312" cy="941388"/>
            <a:chOff x="683568" y="5080354"/>
            <a:chExt cx="3986312" cy="941388"/>
          </a:xfrm>
        </p:grpSpPr>
        <p:sp>
          <p:nvSpPr>
            <p:cNvPr id="24" name="Text Box 6">
              <a:extLst>
                <a:ext uri="{FF2B5EF4-FFF2-40B4-BE49-F238E27FC236}">
                  <a16:creationId xmlns:a16="http://schemas.microsoft.com/office/drawing/2014/main" id="{F9D46469-C90F-4B31-84F0-324B02350E32}"/>
                </a:ext>
              </a:extLst>
            </p:cNvPr>
            <p:cNvSpPr txBox="1">
              <a:spLocks noChangeArrowheads="1"/>
            </p:cNvSpPr>
            <p:nvPr/>
          </p:nvSpPr>
          <p:spPr bwMode="auto">
            <a:xfrm>
              <a:off x="683568" y="5271293"/>
              <a:ext cx="222250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回归</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平方和</a:t>
              </a:r>
            </a:p>
          </p:txBody>
        </p:sp>
        <p:graphicFrame>
          <p:nvGraphicFramePr>
            <p:cNvPr id="25" name="Object 10">
              <a:extLst>
                <a:ext uri="{FF2B5EF4-FFF2-40B4-BE49-F238E27FC236}">
                  <a16:creationId xmlns:a16="http://schemas.microsoft.com/office/drawing/2014/main" id="{4EC9E8F8-F42A-41E7-A245-9F3D9A5DD9DB}"/>
                </a:ext>
              </a:extLst>
            </p:cNvPr>
            <p:cNvGraphicFramePr>
              <a:graphicFrameLocks noChangeAspect="1"/>
            </p:cNvGraphicFramePr>
            <p:nvPr>
              <p:extLst>
                <p:ext uri="{D42A27DB-BD31-4B8C-83A1-F6EECF244321}">
                  <p14:modId xmlns:p14="http://schemas.microsoft.com/office/powerpoint/2010/main" val="1515902807"/>
                </p:ext>
              </p:extLst>
            </p:nvPr>
          </p:nvGraphicFramePr>
          <p:xfrm>
            <a:off x="2436268" y="5080354"/>
            <a:ext cx="2233612" cy="941388"/>
          </p:xfrm>
          <a:graphic>
            <a:graphicData uri="http://schemas.openxmlformats.org/presentationml/2006/ole">
              <mc:AlternateContent xmlns:mc="http://schemas.openxmlformats.org/markup-compatibility/2006">
                <mc:Choice xmlns:v="urn:schemas-microsoft-com:vml" Requires="v">
                  <p:oleObj name="Equation" r:id="rId14" imgW="1143000" imgH="431640" progId="Equation.DSMT4">
                    <p:embed/>
                  </p:oleObj>
                </mc:Choice>
                <mc:Fallback>
                  <p:oleObj name="Equation" r:id="rId14" imgW="1143000" imgH="431640" progId="Equation.DSMT4">
                    <p:embed/>
                    <p:pic>
                      <p:nvPicPr>
                        <p:cNvPr id="15" name="Object 10">
                          <a:extLst>
                            <a:ext uri="{FF2B5EF4-FFF2-40B4-BE49-F238E27FC236}">
                              <a16:creationId xmlns:a16="http://schemas.microsoft.com/office/drawing/2014/main" id="{FACABA54-6AA1-4AEC-A96C-3D36EB936042}"/>
                            </a:ext>
                          </a:extLst>
                        </p:cNvPr>
                        <p:cNvPicPr>
                          <a:picLocks noChangeAspect="1" noChangeArrowheads="1"/>
                        </p:cNvPicPr>
                        <p:nvPr/>
                      </p:nvPicPr>
                      <p:blipFill>
                        <a:blip r:embed="rId15"/>
                        <a:srcRect/>
                        <a:stretch>
                          <a:fillRect/>
                        </a:stretch>
                      </p:blipFill>
                      <p:spPr bwMode="auto">
                        <a:xfrm>
                          <a:off x="2436268" y="5080354"/>
                          <a:ext cx="2233612" cy="941388"/>
                        </a:xfrm>
                        <a:prstGeom prst="rect">
                          <a:avLst/>
                        </a:prstGeom>
                        <a:noFill/>
                        <a:ln>
                          <a:noFill/>
                        </a:ln>
                        <a:effectLst/>
                      </p:spPr>
                    </p:pic>
                  </p:oleObj>
                </mc:Fallback>
              </mc:AlternateContent>
            </a:graphicData>
          </a:graphic>
        </p:graphicFrame>
      </p:grpSp>
      <p:sp>
        <p:nvSpPr>
          <p:cNvPr id="7" name="页脚占位符 6">
            <a:extLst>
              <a:ext uri="{FF2B5EF4-FFF2-40B4-BE49-F238E27FC236}">
                <a16:creationId xmlns:a16="http://schemas.microsoft.com/office/drawing/2014/main" id="{6C90F6B1-CDD0-450E-AA2F-414D2EFE83F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8179882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F42CB-BCFC-4D5B-A76C-2ADD560BFAC6}"/>
              </a:ext>
            </a:extLst>
          </p:cNvPr>
          <p:cNvSpPr>
            <a:spLocks noGrp="1"/>
          </p:cNvSpPr>
          <p:nvPr>
            <p:ph type="dt" sz="half" idx="2"/>
          </p:nvPr>
        </p:nvSpPr>
        <p:spPr/>
        <p:txBody>
          <a:bodyPr/>
          <a:lstStyle/>
          <a:p>
            <a:pPr>
              <a:defRPr/>
            </a:pPr>
            <a:fld id="{E4479057-653B-417C-8C6E-FE045CB14CD2}" type="datetime1">
              <a:rPr lang="zh-CN" altLang="en-US" smtClean="0"/>
              <a:t>2022/11/23</a:t>
            </a:fld>
            <a:endParaRPr lang="zh-CN" altLang="en-US"/>
          </a:p>
        </p:txBody>
      </p:sp>
      <p:sp>
        <p:nvSpPr>
          <p:cNvPr id="4" name="Rectangle 14">
            <a:extLst>
              <a:ext uri="{FF2B5EF4-FFF2-40B4-BE49-F238E27FC236}">
                <a16:creationId xmlns:a16="http://schemas.microsoft.com/office/drawing/2014/main" id="{B9C901B8-0121-400B-B97B-144E82706936}"/>
              </a:ext>
            </a:extLst>
          </p:cNvPr>
          <p:cNvSpPr>
            <a:spLocks noChangeArrowheads="1"/>
          </p:cNvSpPr>
          <p:nvPr/>
        </p:nvSpPr>
        <p:spPr bwMode="auto">
          <a:xfrm>
            <a:off x="539552" y="519063"/>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回归方程的显著性检验（ </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检验）</a:t>
            </a:r>
          </a:p>
        </p:txBody>
      </p:sp>
      <p:graphicFrame>
        <p:nvGraphicFramePr>
          <p:cNvPr id="7" name="Object 10">
            <a:extLst>
              <a:ext uri="{FF2B5EF4-FFF2-40B4-BE49-F238E27FC236}">
                <a16:creationId xmlns:a16="http://schemas.microsoft.com/office/drawing/2014/main" id="{24FB8F7C-1414-41C1-B869-13AB088290AA}"/>
              </a:ext>
            </a:extLst>
          </p:cNvPr>
          <p:cNvGraphicFramePr>
            <a:graphicFrameLocks noChangeAspect="1"/>
          </p:cNvGraphicFramePr>
          <p:nvPr>
            <p:extLst>
              <p:ext uri="{D42A27DB-BD31-4B8C-83A1-F6EECF244321}">
                <p14:modId xmlns:p14="http://schemas.microsoft.com/office/powerpoint/2010/main" val="2441852910"/>
              </p:ext>
            </p:extLst>
          </p:nvPr>
        </p:nvGraphicFramePr>
        <p:xfrm>
          <a:off x="1595214" y="1535386"/>
          <a:ext cx="5353050" cy="525462"/>
        </p:xfrm>
        <a:graphic>
          <a:graphicData uri="http://schemas.openxmlformats.org/presentationml/2006/ole">
            <mc:AlternateContent xmlns:mc="http://schemas.openxmlformats.org/markup-compatibility/2006">
              <mc:Choice xmlns:v="urn:schemas-microsoft-com:vml" Requires="v">
                <p:oleObj name="Equation" r:id="rId2" imgW="2743200" imgH="241200" progId="Equation.DSMT4">
                  <p:embed/>
                </p:oleObj>
              </mc:Choice>
              <mc:Fallback>
                <p:oleObj name="Equation" r:id="rId2" imgW="2743200" imgH="241200" progId="Equation.DSMT4">
                  <p:embed/>
                  <p:pic>
                    <p:nvPicPr>
                      <p:cNvPr id="7" name="Object 10">
                        <a:extLst>
                          <a:ext uri="{FF2B5EF4-FFF2-40B4-BE49-F238E27FC236}">
                            <a16:creationId xmlns:a16="http://schemas.microsoft.com/office/drawing/2014/main" id="{24FB8F7C-1414-41C1-B869-13AB088290AA}"/>
                          </a:ext>
                        </a:extLst>
                      </p:cNvPr>
                      <p:cNvPicPr>
                        <a:picLocks noChangeAspect="1" noChangeArrowheads="1"/>
                      </p:cNvPicPr>
                      <p:nvPr/>
                    </p:nvPicPr>
                    <p:blipFill>
                      <a:blip r:embed="rId3"/>
                      <a:srcRect/>
                      <a:stretch>
                        <a:fillRect/>
                      </a:stretch>
                    </p:blipFill>
                    <p:spPr bwMode="auto">
                      <a:xfrm>
                        <a:off x="1595214" y="1535386"/>
                        <a:ext cx="5353050" cy="525462"/>
                      </a:xfrm>
                      <a:prstGeom prst="rect">
                        <a:avLst/>
                      </a:prstGeom>
                      <a:noFill/>
                      <a:ln>
                        <a:noFill/>
                      </a:ln>
                      <a:effectLst/>
                    </p:spPr>
                  </p:pic>
                </p:oleObj>
              </mc:Fallback>
            </mc:AlternateContent>
          </a:graphicData>
        </a:graphic>
      </p:graphicFrame>
      <p:sp>
        <p:nvSpPr>
          <p:cNvPr id="16" name="Rectangle 14">
            <a:extLst>
              <a:ext uri="{FF2B5EF4-FFF2-40B4-BE49-F238E27FC236}">
                <a16:creationId xmlns:a16="http://schemas.microsoft.com/office/drawing/2014/main" id="{54F2AEA5-FACC-4404-B78F-9E191E65A29C}"/>
              </a:ext>
            </a:extLst>
          </p:cNvPr>
          <p:cNvSpPr>
            <a:spLocks noChangeArrowheads="1"/>
          </p:cNvSpPr>
          <p:nvPr/>
        </p:nvSpPr>
        <p:spPr bwMode="auto">
          <a:xfrm>
            <a:off x="525463" y="1052736"/>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检验法</a:t>
            </a:r>
          </a:p>
        </p:txBody>
      </p:sp>
      <p:sp>
        <p:nvSpPr>
          <p:cNvPr id="17" name="Rectangle 6">
            <a:extLst>
              <a:ext uri="{FF2B5EF4-FFF2-40B4-BE49-F238E27FC236}">
                <a16:creationId xmlns:a16="http://schemas.microsoft.com/office/drawing/2014/main" id="{E5E8AA2C-E38B-4E88-B80A-A3324A102262}"/>
              </a:ext>
            </a:extLst>
          </p:cNvPr>
          <p:cNvSpPr>
            <a:spLocks noChangeArrowheads="1"/>
          </p:cNvSpPr>
          <p:nvPr/>
        </p:nvSpPr>
        <p:spPr bwMode="auto">
          <a:xfrm>
            <a:off x="1043608" y="2060848"/>
            <a:ext cx="676910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marL="609600" marR="0" lvl="0" indent="-609600" algn="just" defTabSz="914400" eaLnBrk="1" fontAlgn="auto" latinLnBrk="0" hangingPunct="1">
              <a:lnSpc>
                <a:spcPct val="13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定理</a:t>
            </a:r>
            <a:r>
              <a:rPr kumimoji="0" lang="en-US" altLang="zh-CN"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6-2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对于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p</a:t>
            </a: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元线性回归，有</a:t>
            </a:r>
          </a:p>
        </p:txBody>
      </p:sp>
      <p:graphicFrame>
        <p:nvGraphicFramePr>
          <p:cNvPr id="18" name="Object 7">
            <a:extLst>
              <a:ext uri="{FF2B5EF4-FFF2-40B4-BE49-F238E27FC236}">
                <a16:creationId xmlns:a16="http://schemas.microsoft.com/office/drawing/2014/main" id="{40F127EF-FD5E-4059-9D2B-933E159999E7}"/>
              </a:ext>
            </a:extLst>
          </p:cNvPr>
          <p:cNvGraphicFramePr>
            <a:graphicFrameLocks noChangeAspect="1"/>
          </p:cNvGraphicFramePr>
          <p:nvPr>
            <p:extLst>
              <p:ext uri="{D42A27DB-BD31-4B8C-83A1-F6EECF244321}">
                <p14:modId xmlns:p14="http://schemas.microsoft.com/office/powerpoint/2010/main" val="2578337431"/>
              </p:ext>
            </p:extLst>
          </p:nvPr>
        </p:nvGraphicFramePr>
        <p:xfrm>
          <a:off x="2040756" y="2636838"/>
          <a:ext cx="3035300" cy="784225"/>
        </p:xfrm>
        <a:graphic>
          <a:graphicData uri="http://schemas.openxmlformats.org/presentationml/2006/ole">
            <mc:AlternateContent xmlns:mc="http://schemas.openxmlformats.org/markup-compatibility/2006">
              <mc:Choice xmlns:v="urn:schemas-microsoft-com:vml" Requires="v">
                <p:oleObj name="Equation" r:id="rId4" imgW="1523880" imgH="393480" progId="Equation.DSMT4">
                  <p:embed/>
                </p:oleObj>
              </mc:Choice>
              <mc:Fallback>
                <p:oleObj name="Equation" r:id="rId4" imgW="1523880" imgH="393480" progId="Equation.DSMT4">
                  <p:embed/>
                  <p:pic>
                    <p:nvPicPr>
                      <p:cNvPr id="18" name="Object 7">
                        <a:extLst>
                          <a:ext uri="{FF2B5EF4-FFF2-40B4-BE49-F238E27FC236}">
                            <a16:creationId xmlns:a16="http://schemas.microsoft.com/office/drawing/2014/main" id="{40F127EF-FD5E-4059-9D2B-933E159999E7}"/>
                          </a:ext>
                        </a:extLst>
                      </p:cNvPr>
                      <p:cNvPicPr>
                        <a:picLocks noChangeAspect="1" noChangeArrowheads="1"/>
                      </p:cNvPicPr>
                      <p:nvPr/>
                    </p:nvPicPr>
                    <p:blipFill>
                      <a:blip r:embed="rId5"/>
                      <a:srcRect/>
                      <a:stretch>
                        <a:fillRect/>
                      </a:stretch>
                    </p:blipFill>
                    <p:spPr bwMode="auto">
                      <a:xfrm>
                        <a:off x="2040756" y="2636838"/>
                        <a:ext cx="3035300"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8">
            <a:extLst>
              <a:ext uri="{FF2B5EF4-FFF2-40B4-BE49-F238E27FC236}">
                <a16:creationId xmlns:a16="http://schemas.microsoft.com/office/drawing/2014/main" id="{C1CF0FC1-FF35-4B2F-90B3-073E8206AAAC}"/>
              </a:ext>
            </a:extLst>
          </p:cNvPr>
          <p:cNvGraphicFramePr>
            <a:graphicFrameLocks noChangeAspect="1"/>
          </p:cNvGraphicFramePr>
          <p:nvPr>
            <p:extLst>
              <p:ext uri="{D42A27DB-BD31-4B8C-83A1-F6EECF244321}">
                <p14:modId xmlns:p14="http://schemas.microsoft.com/office/powerpoint/2010/main" val="951911104"/>
              </p:ext>
            </p:extLst>
          </p:nvPr>
        </p:nvGraphicFramePr>
        <p:xfrm>
          <a:off x="2033191" y="3436938"/>
          <a:ext cx="3690937" cy="784225"/>
        </p:xfrm>
        <a:graphic>
          <a:graphicData uri="http://schemas.openxmlformats.org/presentationml/2006/ole">
            <mc:AlternateContent xmlns:mc="http://schemas.openxmlformats.org/markup-compatibility/2006">
              <mc:Choice xmlns:v="urn:schemas-microsoft-com:vml" Requires="v">
                <p:oleObj name="Equation" r:id="rId6" imgW="1854000" imgH="393480" progId="Equation.DSMT4">
                  <p:embed/>
                </p:oleObj>
              </mc:Choice>
              <mc:Fallback>
                <p:oleObj name="Equation" r:id="rId6" imgW="1854000" imgH="393480" progId="Equation.DSMT4">
                  <p:embed/>
                  <p:pic>
                    <p:nvPicPr>
                      <p:cNvPr id="19" name="Object 8">
                        <a:extLst>
                          <a:ext uri="{FF2B5EF4-FFF2-40B4-BE49-F238E27FC236}">
                            <a16:creationId xmlns:a16="http://schemas.microsoft.com/office/drawing/2014/main" id="{C1CF0FC1-FF35-4B2F-90B3-073E8206AAAC}"/>
                          </a:ext>
                        </a:extLst>
                      </p:cNvPr>
                      <p:cNvPicPr>
                        <a:picLocks noChangeAspect="1" noChangeArrowheads="1"/>
                      </p:cNvPicPr>
                      <p:nvPr/>
                    </p:nvPicPr>
                    <p:blipFill>
                      <a:blip r:embed="rId7"/>
                      <a:srcRect/>
                      <a:stretch>
                        <a:fillRect/>
                      </a:stretch>
                    </p:blipFill>
                    <p:spPr bwMode="auto">
                      <a:xfrm>
                        <a:off x="2033191" y="3436938"/>
                        <a:ext cx="3690937"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9">
            <a:extLst>
              <a:ext uri="{FF2B5EF4-FFF2-40B4-BE49-F238E27FC236}">
                <a16:creationId xmlns:a16="http://schemas.microsoft.com/office/drawing/2014/main" id="{09B476F9-FF7D-487E-B014-66A8886F3241}"/>
              </a:ext>
            </a:extLst>
          </p:cNvPr>
          <p:cNvGraphicFramePr>
            <a:graphicFrameLocks noChangeAspect="1"/>
          </p:cNvGraphicFramePr>
          <p:nvPr/>
        </p:nvGraphicFramePr>
        <p:xfrm>
          <a:off x="2016746" y="4412828"/>
          <a:ext cx="3084512" cy="455613"/>
        </p:xfrm>
        <a:graphic>
          <a:graphicData uri="http://schemas.openxmlformats.org/presentationml/2006/ole">
            <mc:AlternateContent xmlns:mc="http://schemas.openxmlformats.org/markup-compatibility/2006">
              <mc:Choice xmlns:v="urn:schemas-microsoft-com:vml" Requires="v">
                <p:oleObj name="Equation" r:id="rId8" imgW="1549400" imgH="228600" progId="Equation.DSMT4">
                  <p:embed/>
                </p:oleObj>
              </mc:Choice>
              <mc:Fallback>
                <p:oleObj name="Equation" r:id="rId8" imgW="1549400" imgH="228600" progId="Equation.DSMT4">
                  <p:embed/>
                  <p:pic>
                    <p:nvPicPr>
                      <p:cNvPr id="20" name="Object 9">
                        <a:extLst>
                          <a:ext uri="{FF2B5EF4-FFF2-40B4-BE49-F238E27FC236}">
                            <a16:creationId xmlns:a16="http://schemas.microsoft.com/office/drawing/2014/main" id="{09B476F9-FF7D-487E-B014-66A8886F32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6746" y="4412828"/>
                        <a:ext cx="30845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组合 4">
            <a:extLst>
              <a:ext uri="{FF2B5EF4-FFF2-40B4-BE49-F238E27FC236}">
                <a16:creationId xmlns:a16="http://schemas.microsoft.com/office/drawing/2014/main" id="{82344A39-E0BA-4045-A717-9A1F8712F2F6}"/>
              </a:ext>
            </a:extLst>
          </p:cNvPr>
          <p:cNvGrpSpPr/>
          <p:nvPr/>
        </p:nvGrpSpPr>
        <p:grpSpPr>
          <a:xfrm>
            <a:off x="1043608" y="4940300"/>
            <a:ext cx="6408712" cy="811213"/>
            <a:chOff x="1167845" y="5452430"/>
            <a:chExt cx="6408712" cy="811213"/>
          </a:xfrm>
        </p:grpSpPr>
        <p:graphicFrame>
          <p:nvGraphicFramePr>
            <p:cNvPr id="21" name="Object 2">
              <a:hlinkClick r:id="" action="ppaction://ole?verb=0"/>
              <a:extLst>
                <a:ext uri="{FF2B5EF4-FFF2-40B4-BE49-F238E27FC236}">
                  <a16:creationId xmlns:a16="http://schemas.microsoft.com/office/drawing/2014/main" id="{60CF8D39-7AD2-4167-AE16-4A64C1113008}"/>
                </a:ext>
              </a:extLst>
            </p:cNvPr>
            <p:cNvGraphicFramePr>
              <a:graphicFrameLocks/>
            </p:cNvGraphicFramePr>
            <p:nvPr>
              <p:extLst>
                <p:ext uri="{D42A27DB-BD31-4B8C-83A1-F6EECF244321}">
                  <p14:modId xmlns:p14="http://schemas.microsoft.com/office/powerpoint/2010/main" val="1424633171"/>
                </p:ext>
              </p:extLst>
            </p:nvPr>
          </p:nvGraphicFramePr>
          <p:xfrm>
            <a:off x="2885495" y="5452430"/>
            <a:ext cx="4691062" cy="811213"/>
          </p:xfrm>
          <a:graphic>
            <a:graphicData uri="http://schemas.openxmlformats.org/presentationml/2006/ole">
              <mc:AlternateContent xmlns:mc="http://schemas.openxmlformats.org/markup-compatibility/2006">
                <mc:Choice xmlns:v="urn:schemas-microsoft-com:vml" Requires="v">
                  <p:oleObj name="Equation" r:id="rId10" imgW="2476440" imgH="444240" progId="Equation.DSMT4">
                    <p:embed/>
                  </p:oleObj>
                </mc:Choice>
                <mc:Fallback>
                  <p:oleObj name="Equation" r:id="rId10" imgW="2476440" imgH="444240" progId="Equation.DSMT4">
                    <p:embed/>
                    <p:pic>
                      <p:nvPicPr>
                        <p:cNvPr id="21" name="Object 2">
                          <a:hlinkClick r:id="" action="ppaction://ole?verb=0"/>
                          <a:extLst>
                            <a:ext uri="{FF2B5EF4-FFF2-40B4-BE49-F238E27FC236}">
                              <a16:creationId xmlns:a16="http://schemas.microsoft.com/office/drawing/2014/main" id="{60CF8D39-7AD2-4167-AE16-4A64C1113008}"/>
                            </a:ext>
                          </a:extLst>
                        </p:cNvPr>
                        <p:cNvPicPr>
                          <a:picLocks noChangeArrowheads="1"/>
                        </p:cNvPicPr>
                        <p:nvPr/>
                      </p:nvPicPr>
                      <p:blipFill>
                        <a:blip r:embed="rId11">
                          <a:lum contrast="-12000"/>
                        </a:blip>
                        <a:srcRect/>
                        <a:stretch>
                          <a:fillRect/>
                        </a:stretch>
                      </p:blipFill>
                      <p:spPr bwMode="auto">
                        <a:xfrm>
                          <a:off x="2885495" y="5452430"/>
                          <a:ext cx="4691062" cy="811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sp>
          <p:nvSpPr>
            <p:cNvPr id="22" name="Rectangle 3">
              <a:extLst>
                <a:ext uri="{FF2B5EF4-FFF2-40B4-BE49-F238E27FC236}">
                  <a16:creationId xmlns:a16="http://schemas.microsoft.com/office/drawing/2014/main" id="{1CDA067A-4B7D-4EE5-B888-20348250B080}"/>
                </a:ext>
              </a:extLst>
            </p:cNvPr>
            <p:cNvSpPr>
              <a:spLocks noChangeArrowheads="1"/>
            </p:cNvSpPr>
            <p:nvPr/>
          </p:nvSpPr>
          <p:spPr bwMode="auto">
            <a:xfrm>
              <a:off x="1167845" y="5589240"/>
              <a:ext cx="24680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r>
                <a:rPr lang="zh-CN" altLang="en-US" sz="2400" dirty="0">
                  <a:solidFill>
                    <a:srgbClr val="0000FF"/>
                  </a:solidFill>
                  <a:latin typeface="微软雅黑" panose="020B0503020204020204" pitchFamily="34" charset="-122"/>
                  <a:ea typeface="微软雅黑" panose="020B0503020204020204" pitchFamily="34" charset="-122"/>
                </a:rPr>
                <a:t>检验统计量</a:t>
              </a:r>
              <a:endParaRPr lang="en-US" altLang="zh-CN" sz="2400" i="1" dirty="0">
                <a:solidFill>
                  <a:srgbClr val="0000FF"/>
                </a:solidFill>
                <a:latin typeface="微软雅黑" panose="020B0503020204020204" pitchFamily="34" charset="-122"/>
                <a:ea typeface="微软雅黑" panose="020B0503020204020204" pitchFamily="34" charset="-122"/>
              </a:endParaRPr>
            </a:p>
          </p:txBody>
        </p:sp>
      </p:grpSp>
      <p:sp>
        <p:nvSpPr>
          <p:cNvPr id="23" name="Rectangle 5">
            <a:extLst>
              <a:ext uri="{FF2B5EF4-FFF2-40B4-BE49-F238E27FC236}">
                <a16:creationId xmlns:a16="http://schemas.microsoft.com/office/drawing/2014/main" id="{B729E476-198C-4552-A1F9-666787A6A513}"/>
              </a:ext>
            </a:extLst>
          </p:cNvPr>
          <p:cNvSpPr>
            <a:spLocks noChangeArrowheads="1"/>
          </p:cNvSpPr>
          <p:nvPr/>
        </p:nvSpPr>
        <p:spPr bwMode="auto">
          <a:xfrm>
            <a:off x="1042219" y="5805264"/>
            <a:ext cx="79942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r>
              <a:rPr lang="zh-CN" altLang="en-US" sz="2400" dirty="0">
                <a:solidFill>
                  <a:srgbClr val="0000FF"/>
                </a:solidFill>
                <a:ea typeface="微软雅黑" panose="020B0503020204020204" pitchFamily="34" charset="-122"/>
                <a:cs typeface="Times New Roman" panose="02020603050405020304" pitchFamily="18" charset="0"/>
                <a:sym typeface="Symbol" pitchFamily="18" charset="2"/>
              </a:rPr>
              <a:t>检验规则：</a:t>
            </a:r>
            <a:r>
              <a:rPr lang="zh-CN" altLang="en-US" sz="2400" dirty="0">
                <a:solidFill>
                  <a:srgbClr val="FF0000"/>
                </a:solidFill>
                <a:ea typeface="微软雅黑" panose="020B0503020204020204" pitchFamily="34" charset="-122"/>
                <a:cs typeface="Times New Roman" panose="02020603050405020304" pitchFamily="18" charset="0"/>
                <a:sym typeface="Symbol" pitchFamily="18" charset="2"/>
              </a:rPr>
              <a:t>若</a:t>
            </a:r>
            <a:r>
              <a:rPr lang="en-US" altLang="zh-CN" sz="2400" i="1" dirty="0">
                <a:solidFill>
                  <a:srgbClr val="FF0000"/>
                </a:solidFill>
                <a:ea typeface="微软雅黑" panose="020B0503020204020204" pitchFamily="34" charset="-122"/>
                <a:cs typeface="Times New Roman" panose="02020603050405020304" pitchFamily="18" charset="0"/>
                <a:sym typeface="Symbol" pitchFamily="18" charset="2"/>
              </a:rPr>
              <a:t>F </a:t>
            </a:r>
            <a:r>
              <a:rPr lang="en-US" altLang="zh-CN" sz="2400" dirty="0">
                <a:solidFill>
                  <a:srgbClr val="FF0000"/>
                </a:solidFill>
                <a:ea typeface="微软雅黑" panose="020B0503020204020204" pitchFamily="34" charset="-122"/>
                <a:cs typeface="Times New Roman" panose="02020603050405020304" pitchFamily="18" charset="0"/>
                <a:sym typeface="Symbol" pitchFamily="18" charset="2"/>
              </a:rPr>
              <a:t>&gt;</a:t>
            </a:r>
            <a:r>
              <a:rPr lang="en-US" altLang="zh-CN" sz="2400" i="1" dirty="0">
                <a:solidFill>
                  <a:srgbClr val="FF0000"/>
                </a:solidFill>
                <a:ea typeface="微软雅黑" panose="020B0503020204020204" pitchFamily="34" charset="-122"/>
                <a:cs typeface="Times New Roman" panose="02020603050405020304" pitchFamily="18" charset="0"/>
                <a:sym typeface="Symbol" pitchFamily="18" charset="2"/>
              </a:rPr>
              <a:t>F</a:t>
            </a:r>
            <a:r>
              <a:rPr lang="en-US" altLang="zh-CN" sz="2400" baseline="-25000" dirty="0">
                <a:solidFill>
                  <a:srgbClr val="FF0000"/>
                </a:solidFill>
                <a:ea typeface="微软雅黑" panose="020B0503020204020204" pitchFamily="34" charset="-122"/>
                <a:cs typeface="Times New Roman" panose="02020603050405020304" pitchFamily="18" charset="0"/>
                <a:sym typeface="Symbol" pitchFamily="18" charset="2"/>
              </a:rPr>
              <a:t> </a:t>
            </a:r>
            <a:r>
              <a:rPr lang="en-US" altLang="zh-CN" sz="2400" dirty="0">
                <a:solidFill>
                  <a:srgbClr val="FF0000"/>
                </a:solidFill>
                <a:ea typeface="微软雅黑" panose="020B0503020204020204" pitchFamily="34" charset="-122"/>
                <a:cs typeface="Times New Roman" panose="02020603050405020304" pitchFamily="18" charset="0"/>
                <a:sym typeface="Symbol" pitchFamily="18" charset="2"/>
              </a:rPr>
              <a:t>(</a:t>
            </a:r>
            <a:r>
              <a:rPr lang="en-US" altLang="zh-CN" sz="2400" i="1" dirty="0">
                <a:solidFill>
                  <a:srgbClr val="FF0000"/>
                </a:solidFill>
                <a:ea typeface="微软雅黑" panose="020B0503020204020204" pitchFamily="34" charset="-122"/>
                <a:cs typeface="Times New Roman" panose="02020603050405020304" pitchFamily="18" charset="0"/>
                <a:sym typeface="Symbol" pitchFamily="18" charset="2"/>
              </a:rPr>
              <a:t>p</a:t>
            </a:r>
            <a:r>
              <a:rPr lang="en-US" altLang="zh-CN" sz="2400" dirty="0">
                <a:solidFill>
                  <a:srgbClr val="FF0000"/>
                </a:solidFill>
                <a:ea typeface="微软雅黑" panose="020B0503020204020204" pitchFamily="34" charset="-122"/>
                <a:cs typeface="Times New Roman" panose="02020603050405020304" pitchFamily="18" charset="0"/>
                <a:sym typeface="Symbol" pitchFamily="18" charset="2"/>
              </a:rPr>
              <a:t>, </a:t>
            </a:r>
            <a:r>
              <a:rPr lang="en-US" altLang="zh-CN" sz="2400" i="1" dirty="0">
                <a:solidFill>
                  <a:srgbClr val="FF0000"/>
                </a:solidFill>
                <a:ea typeface="微软雅黑" panose="020B0503020204020204" pitchFamily="34" charset="-122"/>
                <a:cs typeface="Times New Roman" panose="02020603050405020304" pitchFamily="18" charset="0"/>
                <a:sym typeface="Symbol" pitchFamily="18" charset="2"/>
              </a:rPr>
              <a:t>n</a:t>
            </a:r>
            <a:r>
              <a:rPr lang="en-US" altLang="zh-CN" sz="2400" dirty="0">
                <a:solidFill>
                  <a:srgbClr val="FF0000"/>
                </a:solidFill>
                <a:ea typeface="微软雅黑" panose="020B0503020204020204" pitchFamily="34" charset="-122"/>
                <a:cs typeface="Times New Roman" panose="02020603050405020304" pitchFamily="18" charset="0"/>
                <a:sym typeface="Symbol" pitchFamily="18" charset="2"/>
              </a:rPr>
              <a:t>-</a:t>
            </a:r>
            <a:r>
              <a:rPr lang="en-US" altLang="zh-CN" sz="2400" i="1" dirty="0">
                <a:solidFill>
                  <a:srgbClr val="FF0000"/>
                </a:solidFill>
                <a:ea typeface="微软雅黑" panose="020B0503020204020204" pitchFamily="34" charset="-122"/>
                <a:cs typeface="Times New Roman" panose="02020603050405020304" pitchFamily="18" charset="0"/>
                <a:sym typeface="Symbol" pitchFamily="18" charset="2"/>
              </a:rPr>
              <a:t>p</a:t>
            </a:r>
            <a:r>
              <a:rPr lang="en-US" altLang="zh-CN" sz="2400" dirty="0">
                <a:solidFill>
                  <a:srgbClr val="FF0000"/>
                </a:solidFill>
                <a:ea typeface="微软雅黑" panose="020B0503020204020204" pitchFamily="34" charset="-122"/>
                <a:cs typeface="Times New Roman" panose="02020603050405020304" pitchFamily="18" charset="0"/>
                <a:sym typeface="Symbol" pitchFamily="18" charset="2"/>
              </a:rPr>
              <a:t>-1), </a:t>
            </a:r>
            <a:r>
              <a:rPr lang="zh-CN" altLang="en-US" sz="2400" dirty="0">
                <a:solidFill>
                  <a:srgbClr val="FF0000"/>
                </a:solidFill>
                <a:ea typeface="微软雅黑" panose="020B0503020204020204" pitchFamily="34" charset="-122"/>
                <a:cs typeface="Times New Roman" panose="02020603050405020304" pitchFamily="18" charset="0"/>
                <a:sym typeface="Symbol" pitchFamily="18" charset="2"/>
              </a:rPr>
              <a:t>拒绝</a:t>
            </a:r>
            <a:r>
              <a:rPr lang="en-US" altLang="zh-CN" sz="2400" i="1" dirty="0">
                <a:solidFill>
                  <a:srgbClr val="FF0000"/>
                </a:solidFill>
                <a:ea typeface="微软雅黑" panose="020B0503020204020204" pitchFamily="34" charset="-122"/>
                <a:cs typeface="Times New Roman" panose="02020603050405020304" pitchFamily="18" charset="0"/>
              </a:rPr>
              <a:t>H</a:t>
            </a:r>
            <a:r>
              <a:rPr lang="en-US" altLang="zh-CN" sz="2400" baseline="-25000" dirty="0">
                <a:solidFill>
                  <a:srgbClr val="FF0000"/>
                </a:solidFill>
                <a:ea typeface="微软雅黑" panose="020B0503020204020204" pitchFamily="34" charset="-122"/>
                <a:cs typeface="Times New Roman" panose="02020603050405020304" pitchFamily="18" charset="0"/>
              </a:rPr>
              <a:t>0</a:t>
            </a:r>
            <a:r>
              <a:rPr lang="zh-CN" altLang="en-US" sz="2400" dirty="0">
                <a:solidFill>
                  <a:srgbClr val="FF0000"/>
                </a:solidFill>
                <a:ea typeface="微软雅黑" panose="020B0503020204020204" pitchFamily="34" charset="-122"/>
                <a:cs typeface="Times New Roman" panose="02020603050405020304" pitchFamily="18" charset="0"/>
              </a:rPr>
              <a:t>，认为线性关系显著</a:t>
            </a:r>
            <a:endParaRPr lang="en-US" altLang="zh-CN" sz="2400" baseline="-25000" dirty="0">
              <a:solidFill>
                <a:srgbClr val="FF0000"/>
              </a:solidFill>
              <a:ea typeface="微软雅黑" panose="020B0503020204020204" pitchFamily="34" charset="-122"/>
              <a:cs typeface="Times New Roman" panose="02020603050405020304" pitchFamily="18" charset="0"/>
            </a:endParaRPr>
          </a:p>
        </p:txBody>
      </p:sp>
      <p:sp>
        <p:nvSpPr>
          <p:cNvPr id="6" name="页脚占位符 5">
            <a:extLst>
              <a:ext uri="{FF2B5EF4-FFF2-40B4-BE49-F238E27FC236}">
                <a16:creationId xmlns:a16="http://schemas.microsoft.com/office/drawing/2014/main" id="{02C19441-32B0-43F0-9196-77B75A9B84E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44862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F42CB-BCFC-4D5B-A76C-2ADD560BFAC6}"/>
              </a:ext>
            </a:extLst>
          </p:cNvPr>
          <p:cNvSpPr>
            <a:spLocks noGrp="1"/>
          </p:cNvSpPr>
          <p:nvPr>
            <p:ph type="dt" sz="half" idx="2"/>
          </p:nvPr>
        </p:nvSpPr>
        <p:spPr/>
        <p:txBody>
          <a:bodyPr/>
          <a:lstStyle/>
          <a:p>
            <a:pPr>
              <a:defRPr/>
            </a:pPr>
            <a:fld id="{9AD9EE0E-6B86-4404-B86E-39FBCF4BEDDD}" type="datetime1">
              <a:rPr lang="zh-CN" altLang="en-US" smtClean="0"/>
              <a:t>2022/11/23</a:t>
            </a:fld>
            <a:endParaRPr lang="zh-CN" altLang="en-US"/>
          </a:p>
        </p:txBody>
      </p:sp>
      <p:sp>
        <p:nvSpPr>
          <p:cNvPr id="4" name="Rectangle 14">
            <a:extLst>
              <a:ext uri="{FF2B5EF4-FFF2-40B4-BE49-F238E27FC236}">
                <a16:creationId xmlns:a16="http://schemas.microsoft.com/office/drawing/2014/main" id="{B9C901B8-0121-400B-B97B-144E82706936}"/>
              </a:ext>
            </a:extLst>
          </p:cNvPr>
          <p:cNvSpPr>
            <a:spLocks noChangeArrowheads="1"/>
          </p:cNvSpPr>
          <p:nvPr/>
        </p:nvSpPr>
        <p:spPr bwMode="auto">
          <a:xfrm>
            <a:off x="539552" y="519063"/>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回归方程的显著性检验（ </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检验）</a:t>
            </a:r>
          </a:p>
        </p:txBody>
      </p:sp>
      <p:sp>
        <p:nvSpPr>
          <p:cNvPr id="16" name="Rectangle 14">
            <a:extLst>
              <a:ext uri="{FF2B5EF4-FFF2-40B4-BE49-F238E27FC236}">
                <a16:creationId xmlns:a16="http://schemas.microsoft.com/office/drawing/2014/main" id="{54F2AEA5-FACC-4404-B78F-9E191E65A29C}"/>
              </a:ext>
            </a:extLst>
          </p:cNvPr>
          <p:cNvSpPr>
            <a:spLocks noChangeArrowheads="1"/>
          </p:cNvSpPr>
          <p:nvPr/>
        </p:nvSpPr>
        <p:spPr bwMode="auto">
          <a:xfrm>
            <a:off x="525463" y="1052736"/>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p </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元线性回归的方差分析表</a:t>
            </a:r>
          </a:p>
        </p:txBody>
      </p:sp>
      <p:graphicFrame>
        <p:nvGraphicFramePr>
          <p:cNvPr id="15" name="Group 40">
            <a:extLst>
              <a:ext uri="{FF2B5EF4-FFF2-40B4-BE49-F238E27FC236}">
                <a16:creationId xmlns:a16="http://schemas.microsoft.com/office/drawing/2014/main" id="{8D6A6DD4-5E5E-4372-9EFA-2004ABE8B096}"/>
              </a:ext>
            </a:extLst>
          </p:cNvPr>
          <p:cNvGraphicFramePr>
            <a:graphicFrameLocks noGrp="1"/>
          </p:cNvGraphicFramePr>
          <p:nvPr>
            <p:extLst>
              <p:ext uri="{D42A27DB-BD31-4B8C-83A1-F6EECF244321}">
                <p14:modId xmlns:p14="http://schemas.microsoft.com/office/powerpoint/2010/main" val="1367628479"/>
              </p:ext>
            </p:extLst>
          </p:nvPr>
        </p:nvGraphicFramePr>
        <p:xfrm>
          <a:off x="982216" y="1700808"/>
          <a:ext cx="7550224" cy="1584816"/>
        </p:xfrm>
        <a:graphic>
          <a:graphicData uri="http://schemas.openxmlformats.org/drawingml/2006/table">
            <a:tbl>
              <a:tblPr/>
              <a:tblGrid>
                <a:gridCol w="150155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2078360">
                  <a:extLst>
                    <a:ext uri="{9D8B030D-6E8A-4147-A177-3AD203B41FA5}">
                      <a16:colId xmlns:a16="http://schemas.microsoft.com/office/drawing/2014/main" val="20003"/>
                    </a:ext>
                  </a:extLst>
                </a:gridCol>
                <a:gridCol w="1378024">
                  <a:extLst>
                    <a:ext uri="{9D8B030D-6E8A-4147-A177-3AD203B41FA5}">
                      <a16:colId xmlns:a16="http://schemas.microsoft.com/office/drawing/2014/main" val="20004"/>
                    </a:ext>
                  </a:extLst>
                </a:gridCol>
              </a:tblGrid>
              <a:tr h="396081">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方差来源</a:t>
                      </a:r>
                    </a:p>
                  </a:txBody>
                  <a:tcPr marT="45702" marB="4570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平方和</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自由度</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均方</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F</a:t>
                      </a: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值</a:t>
                      </a:r>
                    </a:p>
                  </a:txBody>
                  <a:tcPr marT="45702" marB="4570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1">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回归</a:t>
                      </a:r>
                    </a:p>
                  </a:txBody>
                  <a:tcPr marT="45702" marB="4570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R</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p</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 SS</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R </a:t>
                      </a: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p</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000" b="0" i="0"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T="45702" marB="4570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1">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剩余</a:t>
                      </a:r>
                    </a:p>
                  </a:txBody>
                  <a:tcPr marT="45702" marB="4570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 </a:t>
                      </a: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p</a:t>
                      </a: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 SS</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kumimoji="0" lang="en-US" altLang="zh-CN" sz="2000" b="0" i="0"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p</a:t>
                      </a:r>
                      <a:r>
                        <a:rPr kumimoji="0"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45702" marB="4570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1">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总和</a:t>
                      </a:r>
                    </a:p>
                  </a:txBody>
                  <a:tcPr marT="45702" marB="4570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SS</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T</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 </a:t>
                      </a:r>
                      <a:r>
                        <a:rPr kumimoji="0" lang="en-US" altLang="zh-CN" sz="20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45702" marB="4570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5" name="页脚占位符 4">
            <a:extLst>
              <a:ext uri="{FF2B5EF4-FFF2-40B4-BE49-F238E27FC236}">
                <a16:creationId xmlns:a16="http://schemas.microsoft.com/office/drawing/2014/main" id="{21108B39-24F8-4295-96D1-3BEF0E0ED56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674489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F42CB-BCFC-4D5B-A76C-2ADD560BFAC6}"/>
              </a:ext>
            </a:extLst>
          </p:cNvPr>
          <p:cNvSpPr>
            <a:spLocks noGrp="1"/>
          </p:cNvSpPr>
          <p:nvPr>
            <p:ph type="dt" sz="half" idx="2"/>
          </p:nvPr>
        </p:nvSpPr>
        <p:spPr/>
        <p:txBody>
          <a:bodyPr/>
          <a:lstStyle/>
          <a:p>
            <a:pPr>
              <a:defRPr/>
            </a:pPr>
            <a:fld id="{B0E41439-E84A-4CB0-829F-E4E72B7001AD}" type="datetime1">
              <a:rPr lang="zh-CN" altLang="en-US" smtClean="0"/>
              <a:t>2022/11/23</a:t>
            </a:fld>
            <a:endParaRPr lang="zh-CN" altLang="en-US"/>
          </a:p>
        </p:txBody>
      </p:sp>
      <p:sp>
        <p:nvSpPr>
          <p:cNvPr id="24" name="Rectangle 14">
            <a:extLst>
              <a:ext uri="{FF2B5EF4-FFF2-40B4-BE49-F238E27FC236}">
                <a16:creationId xmlns:a16="http://schemas.microsoft.com/office/drawing/2014/main" id="{4E6B3640-6291-44E1-9431-25B48C32A17A}"/>
              </a:ext>
            </a:extLst>
          </p:cNvPr>
          <p:cNvSpPr>
            <a:spLocks noChangeArrowheads="1"/>
          </p:cNvSpPr>
          <p:nvPr/>
        </p:nvSpPr>
        <p:spPr bwMode="auto">
          <a:xfrm>
            <a:off x="539552" y="598039"/>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回归系数的显著性检验</a:t>
            </a:r>
          </a:p>
        </p:txBody>
      </p:sp>
      <p:grpSp>
        <p:nvGrpSpPr>
          <p:cNvPr id="8" name="组合 7">
            <a:extLst>
              <a:ext uri="{FF2B5EF4-FFF2-40B4-BE49-F238E27FC236}">
                <a16:creationId xmlns:a16="http://schemas.microsoft.com/office/drawing/2014/main" id="{738AE12A-B44D-4DFE-9335-B36AC60B80B2}"/>
              </a:ext>
            </a:extLst>
          </p:cNvPr>
          <p:cNvGrpSpPr/>
          <p:nvPr/>
        </p:nvGrpSpPr>
        <p:grpSpPr>
          <a:xfrm>
            <a:off x="744538" y="1027028"/>
            <a:ext cx="7859910" cy="2242858"/>
            <a:chOff x="744538" y="4004668"/>
            <a:chExt cx="7859910" cy="2242858"/>
          </a:xfrm>
        </p:grpSpPr>
        <p:sp>
          <p:nvSpPr>
            <p:cNvPr id="27" name="Text Box 5">
              <a:extLst>
                <a:ext uri="{FF2B5EF4-FFF2-40B4-BE49-F238E27FC236}">
                  <a16:creationId xmlns:a16="http://schemas.microsoft.com/office/drawing/2014/main" id="{EC1C3130-85BE-4C23-BE67-432A9C53ACC7}"/>
                </a:ext>
              </a:extLst>
            </p:cNvPr>
            <p:cNvSpPr txBox="1">
              <a:spLocks noChangeArrowheads="1"/>
            </p:cNvSpPr>
            <p:nvPr/>
          </p:nvSpPr>
          <p:spPr bwMode="auto">
            <a:xfrm>
              <a:off x="744538" y="4004668"/>
              <a:ext cx="7859910" cy="2242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0" indent="0" algn="just" fontAlgn="auto">
                <a:lnSpc>
                  <a:spcPct val="150000"/>
                </a:lnSpc>
                <a:spcBef>
                  <a:spcPts val="0"/>
                </a:spcBef>
                <a:spcAft>
                  <a:spcPts val="0"/>
                </a:spcAft>
                <a:defRPr/>
              </a:pP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当</a:t>
              </a:r>
              <a:r>
                <a:rPr kumimoji="0" lang="en-US"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检验拒绝了原假设                                  </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即回归方程整体上显著时，还需要对方程中的每一项进行检验，以确定 </a:t>
              </a:r>
              <a:r>
                <a:rPr kumimoji="0" lang="en-US"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y</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与哪些变量之间的线性相关关系是显著的，为此，进行如下的假设检验：</a:t>
              </a:r>
              <a:endPar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9" name="Object 10">
              <a:extLst>
                <a:ext uri="{FF2B5EF4-FFF2-40B4-BE49-F238E27FC236}">
                  <a16:creationId xmlns:a16="http://schemas.microsoft.com/office/drawing/2014/main" id="{8A2B40E4-BA0B-4F08-89CD-782BF0201786}"/>
                </a:ext>
              </a:extLst>
            </p:cNvPr>
            <p:cNvGraphicFramePr>
              <a:graphicFrameLocks noChangeAspect="1"/>
            </p:cNvGraphicFramePr>
            <p:nvPr>
              <p:extLst>
                <p:ext uri="{D42A27DB-BD31-4B8C-83A1-F6EECF244321}">
                  <p14:modId xmlns:p14="http://schemas.microsoft.com/office/powerpoint/2010/main" val="3317129972"/>
                </p:ext>
              </p:extLst>
            </p:nvPr>
          </p:nvGraphicFramePr>
          <p:xfrm>
            <a:off x="3865203" y="4161941"/>
            <a:ext cx="2696517" cy="480797"/>
          </p:xfrm>
          <a:graphic>
            <a:graphicData uri="http://schemas.openxmlformats.org/presentationml/2006/ole">
              <mc:AlternateContent xmlns:mc="http://schemas.openxmlformats.org/markup-compatibility/2006">
                <mc:Choice xmlns:v="urn:schemas-microsoft-com:vml" Requires="v">
                  <p:oleObj name="Equation" r:id="rId2" imgW="1511280" imgH="241200" progId="Equation.DSMT4">
                    <p:embed/>
                  </p:oleObj>
                </mc:Choice>
                <mc:Fallback>
                  <p:oleObj name="Equation" r:id="rId2" imgW="1511280" imgH="241200" progId="Equation.DSMT4">
                    <p:embed/>
                    <p:pic>
                      <p:nvPicPr>
                        <p:cNvPr id="29" name="Object 10">
                          <a:extLst>
                            <a:ext uri="{FF2B5EF4-FFF2-40B4-BE49-F238E27FC236}">
                              <a16:creationId xmlns:a16="http://schemas.microsoft.com/office/drawing/2014/main" id="{8A2B40E4-BA0B-4F08-89CD-782BF0201786}"/>
                            </a:ext>
                          </a:extLst>
                        </p:cNvPr>
                        <p:cNvPicPr>
                          <a:picLocks noChangeAspect="1" noChangeArrowheads="1"/>
                        </p:cNvPicPr>
                        <p:nvPr/>
                      </p:nvPicPr>
                      <p:blipFill>
                        <a:blip r:embed="rId3"/>
                        <a:srcRect/>
                        <a:stretch>
                          <a:fillRect/>
                        </a:stretch>
                      </p:blipFill>
                      <p:spPr bwMode="auto">
                        <a:xfrm>
                          <a:off x="3865203" y="4161941"/>
                          <a:ext cx="2696517" cy="480797"/>
                        </a:xfrm>
                        <a:prstGeom prst="rect">
                          <a:avLst/>
                        </a:prstGeom>
                        <a:noFill/>
                        <a:ln>
                          <a:noFill/>
                        </a:ln>
                        <a:effectLst/>
                      </p:spPr>
                    </p:pic>
                  </p:oleObj>
                </mc:Fallback>
              </mc:AlternateContent>
            </a:graphicData>
          </a:graphic>
        </p:graphicFrame>
      </p:grpSp>
      <p:graphicFrame>
        <p:nvGraphicFramePr>
          <p:cNvPr id="31" name="Object 10">
            <a:extLst>
              <a:ext uri="{FF2B5EF4-FFF2-40B4-BE49-F238E27FC236}">
                <a16:creationId xmlns:a16="http://schemas.microsoft.com/office/drawing/2014/main" id="{8A712267-B9C5-4700-8969-79377B1B1C64}"/>
              </a:ext>
            </a:extLst>
          </p:cNvPr>
          <p:cNvGraphicFramePr>
            <a:graphicFrameLocks noChangeAspect="1"/>
          </p:cNvGraphicFramePr>
          <p:nvPr>
            <p:extLst>
              <p:ext uri="{D42A27DB-BD31-4B8C-83A1-F6EECF244321}">
                <p14:modId xmlns:p14="http://schemas.microsoft.com/office/powerpoint/2010/main" val="3365998301"/>
              </p:ext>
            </p:extLst>
          </p:nvPr>
        </p:nvGraphicFramePr>
        <p:xfrm>
          <a:off x="2627784" y="3360415"/>
          <a:ext cx="2851150" cy="428625"/>
        </p:xfrm>
        <a:graphic>
          <a:graphicData uri="http://schemas.openxmlformats.org/presentationml/2006/ole">
            <mc:AlternateContent xmlns:mc="http://schemas.openxmlformats.org/markup-compatibility/2006">
              <mc:Choice xmlns:v="urn:schemas-microsoft-com:vml" Requires="v">
                <p:oleObj name="Equation" r:id="rId4" imgW="1701720" imgH="228600" progId="Equation.DSMT4">
                  <p:embed/>
                </p:oleObj>
              </mc:Choice>
              <mc:Fallback>
                <p:oleObj name="Equation" r:id="rId4" imgW="1701720" imgH="228600" progId="Equation.DSMT4">
                  <p:embed/>
                  <p:pic>
                    <p:nvPicPr>
                      <p:cNvPr id="31" name="Object 10">
                        <a:extLst>
                          <a:ext uri="{FF2B5EF4-FFF2-40B4-BE49-F238E27FC236}">
                            <a16:creationId xmlns:a16="http://schemas.microsoft.com/office/drawing/2014/main" id="{8A712267-B9C5-4700-8969-79377B1B1C64}"/>
                          </a:ext>
                        </a:extLst>
                      </p:cNvPr>
                      <p:cNvPicPr>
                        <a:picLocks noChangeAspect="1" noChangeArrowheads="1"/>
                      </p:cNvPicPr>
                      <p:nvPr/>
                    </p:nvPicPr>
                    <p:blipFill>
                      <a:blip r:embed="rId5"/>
                      <a:srcRect/>
                      <a:stretch>
                        <a:fillRect/>
                      </a:stretch>
                    </p:blipFill>
                    <p:spPr bwMode="auto">
                      <a:xfrm>
                        <a:off x="2627784" y="3360415"/>
                        <a:ext cx="2851150" cy="428625"/>
                      </a:xfrm>
                      <a:prstGeom prst="rect">
                        <a:avLst/>
                      </a:prstGeom>
                      <a:noFill/>
                      <a:ln>
                        <a:noFill/>
                      </a:ln>
                      <a:effectLst/>
                    </p:spPr>
                  </p:pic>
                </p:oleObj>
              </mc:Fallback>
            </mc:AlternateContent>
          </a:graphicData>
        </a:graphic>
      </p:graphicFrame>
      <p:grpSp>
        <p:nvGrpSpPr>
          <p:cNvPr id="17" name="组合 16">
            <a:extLst>
              <a:ext uri="{FF2B5EF4-FFF2-40B4-BE49-F238E27FC236}">
                <a16:creationId xmlns:a16="http://schemas.microsoft.com/office/drawing/2014/main" id="{97293C2B-373C-4A3D-B39A-78E8252D74E2}"/>
              </a:ext>
            </a:extLst>
          </p:cNvPr>
          <p:cNvGrpSpPr/>
          <p:nvPr/>
        </p:nvGrpSpPr>
        <p:grpSpPr>
          <a:xfrm>
            <a:off x="683568" y="3795713"/>
            <a:ext cx="4855567" cy="903287"/>
            <a:chOff x="1167845" y="5406220"/>
            <a:chExt cx="4855567" cy="903287"/>
          </a:xfrm>
        </p:grpSpPr>
        <p:graphicFrame>
          <p:nvGraphicFramePr>
            <p:cNvPr id="18" name="Object 2">
              <a:hlinkClick r:id="" action="ppaction://ole?verb=0"/>
              <a:extLst>
                <a:ext uri="{FF2B5EF4-FFF2-40B4-BE49-F238E27FC236}">
                  <a16:creationId xmlns:a16="http://schemas.microsoft.com/office/drawing/2014/main" id="{D861133D-63E0-47D5-94DF-D070E2C472F5}"/>
                </a:ext>
              </a:extLst>
            </p:cNvPr>
            <p:cNvGraphicFramePr>
              <a:graphicFrameLocks/>
            </p:cNvGraphicFramePr>
            <p:nvPr>
              <p:extLst>
                <p:ext uri="{D42A27DB-BD31-4B8C-83A1-F6EECF244321}">
                  <p14:modId xmlns:p14="http://schemas.microsoft.com/office/powerpoint/2010/main" val="1615221763"/>
                </p:ext>
              </p:extLst>
            </p:nvPr>
          </p:nvGraphicFramePr>
          <p:xfrm>
            <a:off x="2896037" y="5406220"/>
            <a:ext cx="3127375" cy="903287"/>
          </p:xfrm>
          <a:graphic>
            <a:graphicData uri="http://schemas.openxmlformats.org/presentationml/2006/ole">
              <mc:AlternateContent xmlns:mc="http://schemas.openxmlformats.org/markup-compatibility/2006">
                <mc:Choice xmlns:v="urn:schemas-microsoft-com:vml" Requires="v">
                  <p:oleObj name="Equation" r:id="rId6" imgW="1650960" imgH="495000" progId="Equation.DSMT4">
                    <p:embed/>
                  </p:oleObj>
                </mc:Choice>
                <mc:Fallback>
                  <p:oleObj name="Equation" r:id="rId6" imgW="1650960" imgH="495000" progId="Equation.DSMT4">
                    <p:embed/>
                    <p:pic>
                      <p:nvPicPr>
                        <p:cNvPr id="21" name="Object 2">
                          <a:hlinkClick r:id="" action="ppaction://ole?verb=0"/>
                          <a:extLst>
                            <a:ext uri="{FF2B5EF4-FFF2-40B4-BE49-F238E27FC236}">
                              <a16:creationId xmlns:a16="http://schemas.microsoft.com/office/drawing/2014/main" id="{60CF8D39-7AD2-4167-AE16-4A64C1113008}"/>
                            </a:ext>
                          </a:extLst>
                        </p:cNvPr>
                        <p:cNvPicPr>
                          <a:picLocks noChangeArrowheads="1"/>
                        </p:cNvPicPr>
                        <p:nvPr/>
                      </p:nvPicPr>
                      <p:blipFill>
                        <a:blip r:embed="rId7">
                          <a:lum contrast="-12000"/>
                        </a:blip>
                        <a:srcRect/>
                        <a:stretch>
                          <a:fillRect/>
                        </a:stretch>
                      </p:blipFill>
                      <p:spPr bwMode="auto">
                        <a:xfrm>
                          <a:off x="2896037" y="5406220"/>
                          <a:ext cx="3127375" cy="9032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sp>
          <p:nvSpPr>
            <p:cNvPr id="19" name="Rectangle 3">
              <a:extLst>
                <a:ext uri="{FF2B5EF4-FFF2-40B4-BE49-F238E27FC236}">
                  <a16:creationId xmlns:a16="http://schemas.microsoft.com/office/drawing/2014/main" id="{6DC1725C-825B-4DB1-8A60-469AA70EF871}"/>
                </a:ext>
              </a:extLst>
            </p:cNvPr>
            <p:cNvSpPr>
              <a:spLocks noChangeArrowheads="1"/>
            </p:cNvSpPr>
            <p:nvPr/>
          </p:nvSpPr>
          <p:spPr bwMode="auto">
            <a:xfrm>
              <a:off x="1167845" y="5589240"/>
              <a:ext cx="24680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r>
                <a:rPr lang="zh-CN" altLang="en-US" sz="2400" dirty="0">
                  <a:solidFill>
                    <a:srgbClr val="0000FF"/>
                  </a:solidFill>
                  <a:latin typeface="微软雅黑" panose="020B0503020204020204" pitchFamily="34" charset="-122"/>
                  <a:ea typeface="微软雅黑" panose="020B0503020204020204" pitchFamily="34" charset="-122"/>
                </a:rPr>
                <a:t>检验统计量</a:t>
              </a:r>
              <a:endParaRPr lang="en-US" altLang="zh-CN" sz="2400" i="1" dirty="0">
                <a:solidFill>
                  <a:srgbClr val="0000FF"/>
                </a:solidFill>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DC8A8190-32E3-4BFC-8955-8E49BE7D0CC7}"/>
              </a:ext>
            </a:extLst>
          </p:cNvPr>
          <p:cNvGrpSpPr/>
          <p:nvPr/>
        </p:nvGrpSpPr>
        <p:grpSpPr>
          <a:xfrm>
            <a:off x="683568" y="4652963"/>
            <a:ext cx="7994277" cy="903287"/>
            <a:chOff x="683568" y="4652963"/>
            <a:chExt cx="7994277" cy="903287"/>
          </a:xfrm>
        </p:grpSpPr>
        <p:sp>
          <p:nvSpPr>
            <p:cNvPr id="20" name="Rectangle 5">
              <a:extLst>
                <a:ext uri="{FF2B5EF4-FFF2-40B4-BE49-F238E27FC236}">
                  <a16:creationId xmlns:a16="http://schemas.microsoft.com/office/drawing/2014/main" id="{F90647A4-F96A-43C4-8CA3-224FCB0A3F86}"/>
                </a:ext>
              </a:extLst>
            </p:cNvPr>
            <p:cNvSpPr>
              <a:spLocks noChangeArrowheads="1"/>
            </p:cNvSpPr>
            <p:nvPr/>
          </p:nvSpPr>
          <p:spPr bwMode="auto">
            <a:xfrm>
              <a:off x="683568" y="4725144"/>
              <a:ext cx="7994277"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zh-CN" altLang="en-US" sz="2400" dirty="0">
                  <a:solidFill>
                    <a:srgbClr val="0000FF"/>
                  </a:solidFill>
                  <a:ea typeface="微软雅黑" panose="020B0503020204020204" pitchFamily="34" charset="-122"/>
                  <a:cs typeface="Times New Roman" panose="02020603050405020304" pitchFamily="18" charset="0"/>
                  <a:sym typeface="Symbol" pitchFamily="18" charset="2"/>
                </a:rPr>
                <a:t>检验规则：</a:t>
              </a:r>
              <a:r>
                <a:rPr lang="zh-CN" altLang="en-US" sz="2400" dirty="0">
                  <a:solidFill>
                    <a:srgbClr val="FF0000"/>
                  </a:solidFill>
                  <a:ea typeface="微软雅黑" panose="020B0503020204020204" pitchFamily="34" charset="-122"/>
                  <a:cs typeface="Times New Roman" panose="02020603050405020304" pitchFamily="18" charset="0"/>
                  <a:sym typeface="Symbol" pitchFamily="18" charset="2"/>
                </a:rPr>
                <a:t>若                                            ，拒绝</a:t>
              </a:r>
              <a:r>
                <a:rPr lang="en-US" altLang="zh-CN" sz="2400" i="1" dirty="0">
                  <a:solidFill>
                    <a:srgbClr val="FF0000"/>
                  </a:solidFill>
                  <a:ea typeface="微软雅黑" panose="020B0503020204020204" pitchFamily="34" charset="-122"/>
                  <a:cs typeface="Times New Roman" panose="02020603050405020304" pitchFamily="18" charset="0"/>
                </a:rPr>
                <a:t>H</a:t>
              </a:r>
              <a:r>
                <a:rPr lang="en-US" altLang="zh-CN" sz="2400" baseline="-25000" dirty="0">
                  <a:solidFill>
                    <a:srgbClr val="FF0000"/>
                  </a:solidFill>
                  <a:ea typeface="微软雅黑" panose="020B0503020204020204" pitchFamily="34" charset="-122"/>
                  <a:cs typeface="Times New Roman" panose="02020603050405020304" pitchFamily="18" charset="0"/>
                </a:rPr>
                <a:t>0</a:t>
              </a:r>
              <a:r>
                <a:rPr lang="en-US" altLang="zh-CN" sz="2400" i="1" baseline="-25000" dirty="0">
                  <a:solidFill>
                    <a:srgbClr val="FF0000"/>
                  </a:solidFill>
                  <a:ea typeface="微软雅黑" panose="020B0503020204020204" pitchFamily="34" charset="-122"/>
                  <a:cs typeface="Times New Roman" panose="02020603050405020304" pitchFamily="18" charset="0"/>
                </a:rPr>
                <a:t>i</a:t>
              </a:r>
              <a:endParaRPr lang="en-US" altLang="zh-CN" sz="2400" baseline="-25000" dirty="0">
                <a:solidFill>
                  <a:srgbClr val="FF0000"/>
                </a:solidFill>
                <a:ea typeface="微软雅黑" panose="020B0503020204020204" pitchFamily="34" charset="-122"/>
                <a:cs typeface="Times New Roman" panose="02020603050405020304" pitchFamily="18" charset="0"/>
              </a:endParaRPr>
            </a:p>
          </p:txBody>
        </p:sp>
        <p:graphicFrame>
          <p:nvGraphicFramePr>
            <p:cNvPr id="21" name="Object 2">
              <a:hlinkClick r:id="" action="ppaction://ole?verb=0"/>
              <a:extLst>
                <a:ext uri="{FF2B5EF4-FFF2-40B4-BE49-F238E27FC236}">
                  <a16:creationId xmlns:a16="http://schemas.microsoft.com/office/drawing/2014/main" id="{A33151BC-F6FA-4157-8385-F0FAFE2551C7}"/>
                </a:ext>
              </a:extLst>
            </p:cNvPr>
            <p:cNvGraphicFramePr>
              <a:graphicFrameLocks/>
            </p:cNvGraphicFramePr>
            <p:nvPr>
              <p:extLst>
                <p:ext uri="{D42A27DB-BD31-4B8C-83A1-F6EECF244321}">
                  <p14:modId xmlns:p14="http://schemas.microsoft.com/office/powerpoint/2010/main" val="484797092"/>
                </p:ext>
              </p:extLst>
            </p:nvPr>
          </p:nvGraphicFramePr>
          <p:xfrm>
            <a:off x="2716213" y="4652963"/>
            <a:ext cx="3222625" cy="903287"/>
          </p:xfrm>
          <a:graphic>
            <a:graphicData uri="http://schemas.openxmlformats.org/presentationml/2006/ole">
              <mc:AlternateContent xmlns:mc="http://schemas.openxmlformats.org/markup-compatibility/2006">
                <mc:Choice xmlns:v="urn:schemas-microsoft-com:vml" Requires="v">
                  <p:oleObj name="Equation" r:id="rId8" imgW="1701720" imgH="495000" progId="Equation.DSMT4">
                    <p:embed/>
                  </p:oleObj>
                </mc:Choice>
                <mc:Fallback>
                  <p:oleObj name="Equation" r:id="rId8" imgW="1701720" imgH="495000" progId="Equation.DSMT4">
                    <p:embed/>
                    <p:pic>
                      <p:nvPicPr>
                        <p:cNvPr id="18" name="Object 2">
                          <a:hlinkClick r:id="" action="ppaction://ole?verb=0"/>
                          <a:extLst>
                            <a:ext uri="{FF2B5EF4-FFF2-40B4-BE49-F238E27FC236}">
                              <a16:creationId xmlns:a16="http://schemas.microsoft.com/office/drawing/2014/main" id="{D861133D-63E0-47D5-94DF-D070E2C472F5}"/>
                            </a:ext>
                          </a:extLst>
                        </p:cNvPr>
                        <p:cNvPicPr>
                          <a:picLocks noChangeArrowheads="1"/>
                        </p:cNvPicPr>
                        <p:nvPr/>
                      </p:nvPicPr>
                      <p:blipFill>
                        <a:blip r:embed="rId9">
                          <a:lum contrast="-12000"/>
                        </a:blip>
                        <a:srcRect/>
                        <a:stretch>
                          <a:fillRect/>
                        </a:stretch>
                      </p:blipFill>
                      <p:spPr bwMode="auto">
                        <a:xfrm>
                          <a:off x="2716213" y="4652963"/>
                          <a:ext cx="3222625" cy="9032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grpSp>
      <p:sp>
        <p:nvSpPr>
          <p:cNvPr id="4" name="页脚占位符 3">
            <a:extLst>
              <a:ext uri="{FF2B5EF4-FFF2-40B4-BE49-F238E27FC236}">
                <a16:creationId xmlns:a16="http://schemas.microsoft.com/office/drawing/2014/main" id="{CF8C46B0-703B-4DA8-84B0-445352F1701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9468901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F42CB-BCFC-4D5B-A76C-2ADD560BFAC6}"/>
              </a:ext>
            </a:extLst>
          </p:cNvPr>
          <p:cNvSpPr>
            <a:spLocks noGrp="1"/>
          </p:cNvSpPr>
          <p:nvPr>
            <p:ph type="dt" sz="half" idx="2"/>
          </p:nvPr>
        </p:nvSpPr>
        <p:spPr/>
        <p:txBody>
          <a:bodyPr/>
          <a:lstStyle/>
          <a:p>
            <a:pPr>
              <a:defRPr/>
            </a:pPr>
            <a:fld id="{07128EF7-E60E-41A7-8B83-043124A7EBED}" type="datetime1">
              <a:rPr lang="zh-CN" altLang="en-US" smtClean="0"/>
              <a:t>2022/11/23</a:t>
            </a:fld>
            <a:endParaRPr lang="zh-CN" altLang="en-US"/>
          </a:p>
        </p:txBody>
      </p:sp>
      <p:sp>
        <p:nvSpPr>
          <p:cNvPr id="24" name="Rectangle 14">
            <a:extLst>
              <a:ext uri="{FF2B5EF4-FFF2-40B4-BE49-F238E27FC236}">
                <a16:creationId xmlns:a16="http://schemas.microsoft.com/office/drawing/2014/main" id="{4E6B3640-6291-44E1-9431-25B48C32A17A}"/>
              </a:ext>
            </a:extLst>
          </p:cNvPr>
          <p:cNvSpPr>
            <a:spLocks noChangeArrowheads="1"/>
          </p:cNvSpPr>
          <p:nvPr/>
        </p:nvSpPr>
        <p:spPr bwMode="auto">
          <a:xfrm>
            <a:off x="539552" y="598039"/>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“最优”回归方程的选择</a:t>
            </a:r>
          </a:p>
        </p:txBody>
      </p:sp>
      <p:sp>
        <p:nvSpPr>
          <p:cNvPr id="15" name="Text Box 5">
            <a:extLst>
              <a:ext uri="{FF2B5EF4-FFF2-40B4-BE49-F238E27FC236}">
                <a16:creationId xmlns:a16="http://schemas.microsoft.com/office/drawing/2014/main" id="{67D0E8A4-D4E5-4CAA-855D-D0FB9F6AD3FD}"/>
              </a:ext>
            </a:extLst>
          </p:cNvPr>
          <p:cNvSpPr txBox="1">
            <a:spLocks noChangeArrowheads="1"/>
          </p:cNvSpPr>
          <p:nvPr/>
        </p:nvSpPr>
        <p:spPr bwMode="auto">
          <a:xfrm>
            <a:off x="448195" y="1190019"/>
            <a:ext cx="8156253"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rgbClr val="0000FF"/>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全部比较法：</a:t>
            </a:r>
            <a:r>
              <a:rPr lang="zh-CN" altLang="en-US" sz="2400" dirty="0">
                <a:solidFill>
                  <a:srgbClr val="000000"/>
                </a:solidFill>
                <a:latin typeface="微软雅黑" panose="020B0503020204020204" pitchFamily="34" charset="-122"/>
                <a:ea typeface="微软雅黑" panose="020B0503020204020204" pitchFamily="34" charset="-122"/>
              </a:rPr>
              <a:t>从所有可能的因子（变量）组合的回归方程中选择最优者；</a:t>
            </a:r>
          </a:p>
        </p:txBody>
      </p:sp>
      <p:sp>
        <p:nvSpPr>
          <p:cNvPr id="16" name="Text Box 6">
            <a:extLst>
              <a:ext uri="{FF2B5EF4-FFF2-40B4-BE49-F238E27FC236}">
                <a16:creationId xmlns:a16="http://schemas.microsoft.com/office/drawing/2014/main" id="{FE07E001-CFA1-419F-ABD5-F42CDE86A8AA}"/>
              </a:ext>
            </a:extLst>
          </p:cNvPr>
          <p:cNvSpPr txBox="1">
            <a:spLocks noChangeArrowheads="1"/>
          </p:cNvSpPr>
          <p:nvPr/>
        </p:nvSpPr>
        <p:spPr bwMode="auto">
          <a:xfrm>
            <a:off x="451048" y="2484238"/>
            <a:ext cx="82246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spcBef>
                <a:spcPct val="50000"/>
              </a:spcBef>
              <a:buClr>
                <a:srgbClr val="0000FF"/>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只出不进法：</a:t>
            </a:r>
            <a:r>
              <a:rPr lang="zh-CN" altLang="en-US" sz="2400" dirty="0">
                <a:solidFill>
                  <a:srgbClr val="000000"/>
                </a:solidFill>
                <a:latin typeface="微软雅黑" panose="020B0503020204020204" pitchFamily="34" charset="-122"/>
                <a:ea typeface="微软雅黑" panose="020B0503020204020204" pitchFamily="34" charset="-122"/>
              </a:rPr>
              <a:t>从包含全部自变量的回归方程中逐个剔除不显著的自变量，直到回归方程中所包含的自变量全部都是显著的为止；</a:t>
            </a:r>
          </a:p>
        </p:txBody>
      </p:sp>
      <p:sp>
        <p:nvSpPr>
          <p:cNvPr id="22" name="Text Box 7">
            <a:extLst>
              <a:ext uri="{FF2B5EF4-FFF2-40B4-BE49-F238E27FC236}">
                <a16:creationId xmlns:a16="http://schemas.microsoft.com/office/drawing/2014/main" id="{267F2128-40E1-49BF-BA65-C73A498EED78}"/>
              </a:ext>
            </a:extLst>
          </p:cNvPr>
          <p:cNvSpPr txBox="1">
            <a:spLocks noChangeArrowheads="1"/>
          </p:cNvSpPr>
          <p:nvPr/>
        </p:nvSpPr>
        <p:spPr bwMode="auto">
          <a:xfrm>
            <a:off x="433536" y="4310170"/>
            <a:ext cx="8098904"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spcBef>
                <a:spcPct val="50000"/>
              </a:spcBef>
              <a:buClr>
                <a:srgbClr val="0000FF"/>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只进不出法：</a:t>
            </a:r>
            <a:r>
              <a:rPr lang="zh-CN" altLang="en-US" sz="2400" dirty="0">
                <a:solidFill>
                  <a:srgbClr val="000000"/>
                </a:solidFill>
                <a:latin typeface="微软雅黑" panose="020B0503020204020204" pitchFamily="34" charset="-122"/>
                <a:ea typeface="微软雅黑" panose="020B0503020204020204" pitchFamily="34" charset="-122"/>
              </a:rPr>
              <a:t>从一个变量开始，把显著的自变量逐个引入回归方程；</a:t>
            </a:r>
          </a:p>
        </p:txBody>
      </p:sp>
      <p:sp>
        <p:nvSpPr>
          <p:cNvPr id="4" name="页脚占位符 3">
            <a:extLst>
              <a:ext uri="{FF2B5EF4-FFF2-40B4-BE49-F238E27FC236}">
                <a16:creationId xmlns:a16="http://schemas.microsoft.com/office/drawing/2014/main" id="{16B6616B-3A40-40D4-B9F5-760977A5688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98010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5" name="Text Box 9"/>
          <p:cNvSpPr txBox="1">
            <a:spLocks noChangeArrowheads="1"/>
          </p:cNvSpPr>
          <p:nvPr/>
        </p:nvSpPr>
        <p:spPr bwMode="auto">
          <a:xfrm>
            <a:off x="285720" y="623545"/>
            <a:ext cx="8429684"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solidFill>
                  <a:srgbClr val="FF0000"/>
                </a:solidFill>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1-2】</a:t>
            </a:r>
            <a:r>
              <a:rPr lang="zh-CN" altLang="en-US" dirty="0">
                <a:latin typeface="微软雅黑" pitchFamily="34" charset="-122"/>
                <a:ea typeface="微软雅黑" pitchFamily="34" charset="-122"/>
              </a:rPr>
              <a:t>根据例</a:t>
            </a:r>
            <a:r>
              <a:rPr lang="en-US" altLang="zh-CN" dirty="0">
                <a:latin typeface="微软雅黑" pitchFamily="34" charset="-122"/>
                <a:ea typeface="微软雅黑" pitchFamily="34" charset="-122"/>
              </a:rPr>
              <a:t>1-1</a:t>
            </a:r>
            <a:r>
              <a:rPr lang="zh-CN" altLang="en-US" dirty="0">
                <a:latin typeface="微软雅黑" pitchFamily="34" charset="-122"/>
                <a:ea typeface="微软雅黑" pitchFamily="34" charset="-122"/>
              </a:rPr>
              <a:t>中肺活量数据，绘制频率直方图与核密度图。</a:t>
            </a:r>
          </a:p>
        </p:txBody>
      </p:sp>
      <p:sp>
        <p:nvSpPr>
          <p:cNvPr id="7" name="Rectangle 2"/>
          <p:cNvSpPr>
            <a:spLocks noChangeArrowheads="1"/>
          </p:cNvSpPr>
          <p:nvPr/>
        </p:nvSpPr>
        <p:spPr bwMode="auto">
          <a:xfrm>
            <a:off x="428596" y="1654712"/>
            <a:ext cx="8031836" cy="465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VC = T.VC;</a:t>
            </a:r>
          </a:p>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figure; </a:t>
            </a:r>
            <a:endParaRPr kumimoji="0" lang="zh-CN" altLang="en-US" sz="2000" kern="0" dirty="0">
              <a:solidFill>
                <a:srgbClr val="000000"/>
              </a:solidFill>
              <a:latin typeface="微软雅黑" pitchFamily="34" charset="-122"/>
              <a:ea typeface="微软雅黑" pitchFamily="34" charset="-122"/>
            </a:endParaRPr>
          </a:p>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[f, xc] = </a:t>
            </a:r>
            <a:r>
              <a:rPr kumimoji="0" lang="en-US" altLang="zh-CN" sz="2000" kern="0" dirty="0" err="1">
                <a:solidFill>
                  <a:srgbClr val="000000"/>
                </a:solidFill>
                <a:latin typeface="微软雅黑" pitchFamily="34" charset="-122"/>
                <a:ea typeface="微软雅黑" pitchFamily="34" charset="-122"/>
              </a:rPr>
              <a:t>ecdf</a:t>
            </a:r>
            <a:r>
              <a:rPr kumimoji="0" lang="en-US" altLang="zh-CN" sz="2000" kern="0" dirty="0">
                <a:solidFill>
                  <a:srgbClr val="000000"/>
                </a:solidFill>
                <a:latin typeface="微软雅黑" pitchFamily="34" charset="-122"/>
                <a:ea typeface="微软雅黑" pitchFamily="34" charset="-122"/>
              </a:rPr>
              <a:t>(VC);    </a:t>
            </a:r>
          </a:p>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a:t>
            </a:r>
            <a:r>
              <a:rPr kumimoji="0" lang="en-US" altLang="zh-CN" sz="2000" kern="0" dirty="0" err="1">
                <a:solidFill>
                  <a:srgbClr val="000000"/>
                </a:solidFill>
                <a:latin typeface="微软雅黑" pitchFamily="34" charset="-122"/>
                <a:ea typeface="微软雅黑" pitchFamily="34" charset="-122"/>
              </a:rPr>
              <a:t>ecdfhist</a:t>
            </a:r>
            <a:r>
              <a:rPr kumimoji="0" lang="en-US" altLang="zh-CN" sz="2000" kern="0" dirty="0">
                <a:solidFill>
                  <a:srgbClr val="000000"/>
                </a:solidFill>
                <a:latin typeface="微软雅黑" pitchFamily="34" charset="-122"/>
                <a:ea typeface="微软雅黑" pitchFamily="34" charset="-122"/>
              </a:rPr>
              <a:t>(f, xc);</a:t>
            </a:r>
            <a:endParaRPr kumimoji="0" lang="zh-CN" altLang="en-US" sz="2000" kern="0" dirty="0">
              <a:solidFill>
                <a:srgbClr val="000000"/>
              </a:solidFill>
              <a:latin typeface="微软雅黑" pitchFamily="34" charset="-122"/>
              <a:ea typeface="微软雅黑" pitchFamily="34" charset="-122"/>
            </a:endParaRPr>
          </a:p>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a:t>
            </a:r>
            <a:r>
              <a:rPr kumimoji="0" lang="en-US" altLang="zh-CN" sz="2000" kern="0" dirty="0" err="1">
                <a:solidFill>
                  <a:srgbClr val="000000"/>
                </a:solidFill>
                <a:latin typeface="微软雅黑" pitchFamily="34" charset="-122"/>
                <a:ea typeface="微软雅黑" pitchFamily="34" charset="-122"/>
              </a:rPr>
              <a:t>xlabel</a:t>
            </a:r>
            <a:r>
              <a:rPr kumimoji="0" lang="en-US" altLang="zh-CN" sz="2000" kern="0" dirty="0">
                <a:solidFill>
                  <a:srgbClr val="000000"/>
                </a:solidFill>
                <a:latin typeface="微软雅黑" pitchFamily="34" charset="-122"/>
                <a:ea typeface="微软雅黑" pitchFamily="34" charset="-122"/>
              </a:rPr>
              <a:t>('</a:t>
            </a:r>
            <a:r>
              <a:rPr kumimoji="0" lang="zh-CN" altLang="en-US" sz="2000" kern="0" dirty="0">
                <a:solidFill>
                  <a:srgbClr val="000000"/>
                </a:solidFill>
                <a:latin typeface="微软雅黑" pitchFamily="34" charset="-122"/>
                <a:ea typeface="微软雅黑" pitchFamily="34" charset="-122"/>
              </a:rPr>
              <a:t>肺活量</a:t>
            </a:r>
            <a:r>
              <a:rPr kumimoji="0" lang="en-US" altLang="zh-CN" sz="2000" kern="0" dirty="0">
                <a:solidFill>
                  <a:srgbClr val="000000"/>
                </a:solidFill>
                <a:latin typeface="微软雅黑" pitchFamily="34" charset="-122"/>
                <a:ea typeface="微软雅黑" pitchFamily="34" charset="-122"/>
              </a:rPr>
              <a:t>');</a:t>
            </a:r>
            <a:endParaRPr kumimoji="0" lang="zh-CN" altLang="en-US" sz="2000" kern="0" dirty="0">
              <a:solidFill>
                <a:srgbClr val="000000"/>
              </a:solidFill>
              <a:latin typeface="微软雅黑" pitchFamily="34" charset="-122"/>
              <a:ea typeface="微软雅黑" pitchFamily="34" charset="-122"/>
            </a:endParaRPr>
          </a:p>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a:t>
            </a:r>
            <a:r>
              <a:rPr kumimoji="0" lang="en-US" altLang="zh-CN" sz="2000" kern="0" dirty="0" err="1">
                <a:solidFill>
                  <a:srgbClr val="000000"/>
                </a:solidFill>
                <a:latin typeface="微软雅黑" pitchFamily="34" charset="-122"/>
                <a:ea typeface="微软雅黑" pitchFamily="34" charset="-122"/>
              </a:rPr>
              <a:t>ylabel</a:t>
            </a:r>
            <a:r>
              <a:rPr kumimoji="0" lang="en-US" altLang="zh-CN" sz="2000" kern="0" dirty="0">
                <a:solidFill>
                  <a:srgbClr val="000000"/>
                </a:solidFill>
                <a:latin typeface="微软雅黑" pitchFamily="34" charset="-122"/>
                <a:ea typeface="微软雅黑" pitchFamily="34" charset="-122"/>
              </a:rPr>
              <a:t>('f(x)');</a:t>
            </a:r>
            <a:endParaRPr kumimoji="0" lang="zh-CN" altLang="en-US" sz="2000" kern="0" dirty="0">
              <a:solidFill>
                <a:srgbClr val="000000"/>
              </a:solidFill>
              <a:latin typeface="微软雅黑" pitchFamily="34" charset="-122"/>
              <a:ea typeface="微软雅黑" pitchFamily="34" charset="-122"/>
            </a:endParaRPr>
          </a:p>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hold on</a:t>
            </a:r>
          </a:p>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[f2,xc2] = </a:t>
            </a:r>
            <a:r>
              <a:rPr kumimoji="0" lang="en-US" altLang="zh-CN" sz="2000" kern="0" dirty="0" err="1">
                <a:solidFill>
                  <a:srgbClr val="000000"/>
                </a:solidFill>
                <a:latin typeface="微软雅黑" pitchFamily="34" charset="-122"/>
                <a:ea typeface="微软雅黑" pitchFamily="34" charset="-122"/>
              </a:rPr>
              <a:t>ksdensity</a:t>
            </a:r>
            <a:r>
              <a:rPr kumimoji="0" lang="en-US" altLang="zh-CN" sz="2000" kern="0" dirty="0">
                <a:solidFill>
                  <a:srgbClr val="000000"/>
                </a:solidFill>
                <a:latin typeface="微软雅黑" pitchFamily="34" charset="-122"/>
                <a:ea typeface="微软雅黑" pitchFamily="34" charset="-122"/>
              </a:rPr>
              <a:t>(VC);</a:t>
            </a:r>
          </a:p>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plot(xc2,f2,'r')</a:t>
            </a:r>
          </a:p>
          <a:p>
            <a:pPr fontAlgn="auto">
              <a:lnSpc>
                <a:spcPct val="150000"/>
              </a:lnSpc>
              <a:spcBef>
                <a:spcPts val="0"/>
              </a:spcBef>
              <a:spcAft>
                <a:spcPts val="0"/>
              </a:spcAft>
              <a:defRPr/>
            </a:pPr>
            <a:r>
              <a:rPr kumimoji="0" lang="en-US" altLang="zh-CN" sz="2000" kern="0" dirty="0">
                <a:solidFill>
                  <a:srgbClr val="000000"/>
                </a:solidFill>
                <a:latin typeface="微软雅黑" pitchFamily="34" charset="-122"/>
                <a:ea typeface="微软雅黑" pitchFamily="34" charset="-122"/>
              </a:rPr>
              <a:t>&gt;&gt; legend('</a:t>
            </a:r>
            <a:r>
              <a:rPr kumimoji="0" lang="zh-CN" altLang="en-US" sz="2000" kern="0" dirty="0">
                <a:solidFill>
                  <a:srgbClr val="000000"/>
                </a:solidFill>
                <a:latin typeface="微软雅黑" pitchFamily="34" charset="-122"/>
                <a:ea typeface="微软雅黑" pitchFamily="34" charset="-122"/>
              </a:rPr>
              <a:t>频率直方图</a:t>
            </a:r>
            <a:r>
              <a:rPr kumimoji="0" lang="en-US" altLang="zh-CN" sz="2000" kern="0" dirty="0">
                <a:solidFill>
                  <a:srgbClr val="000000"/>
                </a:solidFill>
                <a:latin typeface="微软雅黑" pitchFamily="34" charset="-122"/>
                <a:ea typeface="微软雅黑" pitchFamily="34" charset="-122"/>
              </a:rPr>
              <a:t>','</a:t>
            </a:r>
            <a:r>
              <a:rPr kumimoji="0" lang="zh-CN" altLang="en-US" sz="2000" kern="0" dirty="0">
                <a:solidFill>
                  <a:srgbClr val="000000"/>
                </a:solidFill>
                <a:latin typeface="微软雅黑" pitchFamily="34" charset="-122"/>
                <a:ea typeface="微软雅黑" pitchFamily="34" charset="-122"/>
              </a:rPr>
              <a:t>核密度曲线</a:t>
            </a:r>
            <a:r>
              <a:rPr kumimoji="0" lang="en-US" altLang="zh-CN" sz="2000" kern="0" dirty="0">
                <a:solidFill>
                  <a:srgbClr val="000000"/>
                </a:solidFill>
                <a:latin typeface="微软雅黑" pitchFamily="34" charset="-122"/>
                <a:ea typeface="微软雅黑" pitchFamily="34" charset="-122"/>
              </a:rPr>
              <a:t>','Location','</a:t>
            </a:r>
            <a:r>
              <a:rPr kumimoji="0" lang="en-US" altLang="zh-CN" sz="2000" kern="0" dirty="0" err="1">
                <a:solidFill>
                  <a:srgbClr val="000000"/>
                </a:solidFill>
                <a:latin typeface="微软雅黑" pitchFamily="34" charset="-122"/>
                <a:ea typeface="微软雅黑" pitchFamily="34" charset="-122"/>
              </a:rPr>
              <a:t>NorthEast</a:t>
            </a:r>
            <a:r>
              <a:rPr kumimoji="0" lang="en-US" altLang="zh-CN" sz="2000" kern="0" dirty="0">
                <a:solidFill>
                  <a:srgbClr val="000000"/>
                </a:solidFill>
                <a:latin typeface="微软雅黑" pitchFamily="34" charset="-122"/>
                <a:ea typeface="微软雅黑" pitchFamily="34" charset="-122"/>
              </a:rPr>
              <a:t>');</a:t>
            </a:r>
            <a:endParaRPr kumimoji="0" lang="en-US" altLang="en-US" sz="2000" kern="0" dirty="0">
              <a:solidFill>
                <a:srgbClr val="000000"/>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029C7340-70DB-47DA-89B1-907CA1E4A772}"/>
              </a:ext>
            </a:extLst>
          </p:cNvPr>
          <p:cNvPicPr>
            <a:picLocks noChangeAspect="1"/>
          </p:cNvPicPr>
          <p:nvPr/>
        </p:nvPicPr>
        <p:blipFill rotWithShape="1">
          <a:blip r:embed="rId2"/>
          <a:srcRect l="4848" r="5150"/>
          <a:stretch/>
        </p:blipFill>
        <p:spPr>
          <a:xfrm>
            <a:off x="3969029" y="1864929"/>
            <a:ext cx="4131363" cy="3448082"/>
          </a:xfrm>
          <a:prstGeom prst="rect">
            <a:avLst/>
          </a:prstGeom>
        </p:spPr>
      </p:pic>
      <p:sp>
        <p:nvSpPr>
          <p:cNvPr id="5" name="日期占位符 4">
            <a:extLst>
              <a:ext uri="{FF2B5EF4-FFF2-40B4-BE49-F238E27FC236}">
                <a16:creationId xmlns:a16="http://schemas.microsoft.com/office/drawing/2014/main" id="{4C5F5964-9AB1-495C-A759-E3D03F91D8F2}"/>
              </a:ext>
            </a:extLst>
          </p:cNvPr>
          <p:cNvSpPr>
            <a:spLocks noGrp="1"/>
          </p:cNvSpPr>
          <p:nvPr>
            <p:ph type="dt" sz="half" idx="2"/>
          </p:nvPr>
        </p:nvSpPr>
        <p:spPr/>
        <p:txBody>
          <a:bodyPr/>
          <a:lstStyle/>
          <a:p>
            <a:pPr>
              <a:defRPr/>
            </a:pPr>
            <a:fld id="{D2AC9A57-0F15-4DC1-8D21-7D481888CA51}"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D4F61889-6C56-468C-AF5B-FCC67539327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104407842"/>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F42CB-BCFC-4D5B-A76C-2ADD560BFAC6}"/>
              </a:ext>
            </a:extLst>
          </p:cNvPr>
          <p:cNvSpPr>
            <a:spLocks noGrp="1"/>
          </p:cNvSpPr>
          <p:nvPr>
            <p:ph type="dt" sz="half" idx="2"/>
          </p:nvPr>
        </p:nvSpPr>
        <p:spPr/>
        <p:txBody>
          <a:bodyPr/>
          <a:lstStyle/>
          <a:p>
            <a:pPr>
              <a:defRPr/>
            </a:pPr>
            <a:fld id="{90904730-750E-4C7E-98F6-99EC86ACAFF9}" type="datetime1">
              <a:rPr lang="zh-CN" altLang="en-US" smtClean="0"/>
              <a:t>2022/11/23</a:t>
            </a:fld>
            <a:endParaRPr lang="zh-CN" altLang="en-US"/>
          </a:p>
        </p:txBody>
      </p:sp>
      <p:sp>
        <p:nvSpPr>
          <p:cNvPr id="24" name="Rectangle 14">
            <a:extLst>
              <a:ext uri="{FF2B5EF4-FFF2-40B4-BE49-F238E27FC236}">
                <a16:creationId xmlns:a16="http://schemas.microsoft.com/office/drawing/2014/main" id="{4E6B3640-6291-44E1-9431-25B48C32A17A}"/>
              </a:ext>
            </a:extLst>
          </p:cNvPr>
          <p:cNvSpPr>
            <a:spLocks noChangeArrowheads="1"/>
          </p:cNvSpPr>
          <p:nvPr/>
        </p:nvSpPr>
        <p:spPr bwMode="auto">
          <a:xfrm>
            <a:off x="539552" y="598039"/>
            <a:ext cx="82089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“最优”回归方程的选择</a:t>
            </a:r>
          </a:p>
        </p:txBody>
      </p:sp>
      <p:sp>
        <p:nvSpPr>
          <p:cNvPr id="8" name="Text Box 4">
            <a:extLst>
              <a:ext uri="{FF2B5EF4-FFF2-40B4-BE49-F238E27FC236}">
                <a16:creationId xmlns:a16="http://schemas.microsoft.com/office/drawing/2014/main" id="{96388B3A-523D-492C-BD70-18CDF42F579C}"/>
              </a:ext>
            </a:extLst>
          </p:cNvPr>
          <p:cNvSpPr txBox="1">
            <a:spLocks noChangeArrowheads="1"/>
          </p:cNvSpPr>
          <p:nvPr/>
        </p:nvSpPr>
        <p:spPr bwMode="auto">
          <a:xfrm>
            <a:off x="433536" y="1184949"/>
            <a:ext cx="8242920" cy="3900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rgbClr val="0000FF"/>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逐步回归法：</a:t>
            </a:r>
            <a:r>
              <a:rPr lang="zh-CN" altLang="en-US" sz="2400" dirty="0">
                <a:solidFill>
                  <a:srgbClr val="000000"/>
                </a:solidFill>
                <a:latin typeface="微软雅黑" panose="020B0503020204020204" pitchFamily="34" charset="-122"/>
                <a:ea typeface="微软雅黑" panose="020B0503020204020204" pitchFamily="34" charset="-122"/>
              </a:rPr>
              <a:t>“有进有出”的逐步回归分析，它根据自变量对因变量 的影响大小，将它们逐个引入回归方程，影响最显著的变量先引入回归方程，在引入一个变量的同时，对已引入的自变量逐个检验，将不显著的变量再从回归方程中剔除，最不显著的变量先被剔除，直到再也不能向回归方程中引入新的变量，同时也不能从回归方程中剔除任何一个变量为止。</a:t>
            </a:r>
          </a:p>
        </p:txBody>
      </p:sp>
      <p:sp>
        <p:nvSpPr>
          <p:cNvPr id="4" name="页脚占位符 3">
            <a:extLst>
              <a:ext uri="{FF2B5EF4-FFF2-40B4-BE49-F238E27FC236}">
                <a16:creationId xmlns:a16="http://schemas.microsoft.com/office/drawing/2014/main" id="{1AC4A72B-AEC3-4A7F-8DA6-F450DB6449B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8077859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9" name="Rectangle 11"/>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80" name="Text Box 12"/>
          <p:cNvSpPr txBox="1">
            <a:spLocks noChangeArrowheads="1"/>
          </p:cNvSpPr>
          <p:nvPr/>
        </p:nvSpPr>
        <p:spPr bwMode="auto">
          <a:xfrm>
            <a:off x="428596" y="476672"/>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b="1" dirty="0">
                <a:latin typeface="微软雅黑" pitchFamily="34" charset="-122"/>
                <a:ea typeface="微软雅黑" pitchFamily="34" charset="-122"/>
              </a:rPr>
              <a:t>三、非线性回归</a:t>
            </a: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7BE7EABC-1D59-4C21-A312-746EDC91BD18}" type="datetime1">
              <a:rPr lang="zh-CN" altLang="en-US" smtClean="0"/>
              <a:t>2022/11/23</a:t>
            </a:fld>
            <a:endParaRPr lang="zh-CN" altLang="en-US"/>
          </a:p>
        </p:txBody>
      </p:sp>
      <p:sp>
        <p:nvSpPr>
          <p:cNvPr id="29" name="Rectangle 5">
            <a:extLst>
              <a:ext uri="{FF2B5EF4-FFF2-40B4-BE49-F238E27FC236}">
                <a16:creationId xmlns:a16="http://schemas.microsoft.com/office/drawing/2014/main" id="{DAF531AE-A16B-41AA-8523-6FEF93DD4784}"/>
              </a:ext>
            </a:extLst>
          </p:cNvPr>
          <p:cNvSpPr>
            <a:spLocks noChangeArrowheads="1"/>
          </p:cNvSpPr>
          <p:nvPr/>
        </p:nvSpPr>
        <p:spPr bwMode="auto">
          <a:xfrm>
            <a:off x="827088" y="1581190"/>
            <a:ext cx="8066087" cy="168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nSpc>
                <a:spcPct val="150000"/>
              </a:lnSpc>
              <a:spcBef>
                <a:spcPts val="0"/>
              </a:spcBef>
            </a:pPr>
            <a:r>
              <a:rPr lang="zh-CN" altLang="en-US" sz="2400" dirty="0">
                <a:solidFill>
                  <a:srgbClr val="000000"/>
                </a:solidFill>
                <a:ea typeface="微软雅黑" panose="020B0503020204020204" pitchFamily="34" charset="-122"/>
                <a:cs typeface="Times New Roman" panose="02020603050405020304" pitchFamily="18" charset="0"/>
              </a:rPr>
              <a:t>对于可控变量</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1</a:t>
            </a:r>
            <a:r>
              <a:rPr lang="en-US" altLang="zh-CN" sz="2400"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2</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 </a:t>
            </a:r>
            <a:r>
              <a:rPr lang="en-US" altLang="zh-CN" sz="2400" i="1" dirty="0" err="1">
                <a:solidFill>
                  <a:srgbClr val="000000"/>
                </a:solidFill>
                <a:ea typeface="微软雅黑" panose="020B0503020204020204" pitchFamily="34" charset="-122"/>
                <a:cs typeface="Times New Roman" panose="02020603050405020304" pitchFamily="18" charset="0"/>
              </a:rPr>
              <a:t>x</a:t>
            </a:r>
            <a:r>
              <a:rPr lang="en-US" altLang="zh-CN" sz="2400" i="1" baseline="-25000" dirty="0" err="1">
                <a:solidFill>
                  <a:srgbClr val="000000"/>
                </a:solidFill>
                <a:ea typeface="微软雅黑" panose="020B0503020204020204" pitchFamily="34" charset="-122"/>
                <a:cs typeface="Times New Roman" panose="02020603050405020304" pitchFamily="18" charset="0"/>
              </a:rPr>
              <a:t>p</a:t>
            </a:r>
            <a:r>
              <a:rPr lang="zh-CN" altLang="en-US" sz="2400" dirty="0">
                <a:solidFill>
                  <a:srgbClr val="000000"/>
                </a:solidFill>
                <a:ea typeface="微软雅黑" panose="020B0503020204020204" pitchFamily="34" charset="-122"/>
                <a:cs typeface="Times New Roman" panose="02020603050405020304" pitchFamily="18" charset="0"/>
              </a:rPr>
              <a:t>和随机变量</a:t>
            </a:r>
            <a:r>
              <a:rPr lang="zh-CN" altLang="en-US" sz="2400" i="1"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y </a:t>
            </a:r>
            <a:r>
              <a:rPr lang="zh-CN" altLang="en-US" sz="2400" dirty="0">
                <a:solidFill>
                  <a:srgbClr val="000000"/>
                </a:solidFill>
                <a:ea typeface="微软雅黑" panose="020B0503020204020204" pitchFamily="34" charset="-122"/>
                <a:cs typeface="Times New Roman" panose="02020603050405020304" pitchFamily="18" charset="0"/>
              </a:rPr>
              <a:t>的 </a:t>
            </a:r>
            <a:r>
              <a:rPr lang="en-US" altLang="zh-CN" sz="2400" i="1" dirty="0">
                <a:solidFill>
                  <a:srgbClr val="000000"/>
                </a:solidFill>
                <a:ea typeface="微软雅黑" panose="020B0503020204020204" pitchFamily="34" charset="-122"/>
                <a:cs typeface="Times New Roman" panose="02020603050405020304" pitchFamily="18" charset="0"/>
              </a:rPr>
              <a:t>n</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次独立的观测</a:t>
            </a:r>
            <a:endParaRPr lang="en-US" altLang="zh-CN" sz="2400" dirty="0">
              <a:solidFill>
                <a:srgbClr val="000000"/>
              </a:solidFill>
              <a:ea typeface="微软雅黑" panose="020B0503020204020204" pitchFamily="34" charset="-122"/>
              <a:cs typeface="Times New Roman" panose="02020603050405020304" pitchFamily="18" charset="0"/>
            </a:endParaRPr>
          </a:p>
          <a:p>
            <a:pPr lvl="0">
              <a:lnSpc>
                <a:spcPct val="150000"/>
              </a:lnSpc>
              <a:spcBef>
                <a:spcPts val="0"/>
              </a:spcBef>
            </a:pPr>
            <a:endParaRPr lang="en-US" altLang="zh-CN" sz="2400" dirty="0">
              <a:solidFill>
                <a:srgbClr val="000000"/>
              </a:solidFill>
              <a:ea typeface="微软雅黑" panose="020B0503020204020204" pitchFamily="34" charset="-122"/>
              <a:cs typeface="Times New Roman" panose="02020603050405020304" pitchFamily="18" charset="0"/>
            </a:endParaRPr>
          </a:p>
          <a:p>
            <a:pPr lvl="0">
              <a:lnSpc>
                <a:spcPct val="150000"/>
              </a:lnSpc>
              <a:spcBef>
                <a:spcPts val="0"/>
              </a:spcBef>
            </a:pPr>
            <a:r>
              <a:rPr lang="en-US" altLang="zh-CN" sz="2400" i="1" dirty="0">
                <a:solidFill>
                  <a:srgbClr val="000000"/>
                </a:solidFill>
                <a:ea typeface="微软雅黑" panose="020B0503020204020204" pitchFamily="34" charset="-122"/>
                <a:cs typeface="Times New Roman" panose="02020603050405020304" pitchFamily="18" charset="0"/>
              </a:rPr>
              <a:t> y </a:t>
            </a:r>
            <a:r>
              <a:rPr lang="zh-CN" altLang="en-US" sz="2400" dirty="0">
                <a:solidFill>
                  <a:srgbClr val="000000"/>
                </a:solidFill>
                <a:ea typeface="微软雅黑" panose="020B0503020204020204" pitchFamily="34" charset="-122"/>
                <a:cs typeface="Times New Roman" panose="02020603050405020304" pitchFamily="18" charset="0"/>
              </a:rPr>
              <a:t>关于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1</a:t>
            </a:r>
            <a:r>
              <a:rPr lang="en-US" altLang="zh-CN" sz="2400"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2</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 </a:t>
            </a:r>
            <a:r>
              <a:rPr lang="en-US" altLang="zh-CN" sz="2400" i="1" dirty="0" err="1">
                <a:solidFill>
                  <a:srgbClr val="000000"/>
                </a:solidFill>
                <a:ea typeface="微软雅黑" panose="020B0503020204020204" pitchFamily="34" charset="-122"/>
                <a:cs typeface="Times New Roman" panose="02020603050405020304" pitchFamily="18" charset="0"/>
              </a:rPr>
              <a:t>x</a:t>
            </a:r>
            <a:r>
              <a:rPr lang="en-US" altLang="zh-CN" sz="2400" i="1" baseline="-25000" dirty="0" err="1">
                <a:solidFill>
                  <a:srgbClr val="000000"/>
                </a:solidFill>
                <a:ea typeface="微软雅黑" panose="020B0503020204020204" pitchFamily="34" charset="-122"/>
                <a:cs typeface="Times New Roman" panose="02020603050405020304" pitchFamily="18" charset="0"/>
              </a:rPr>
              <a:t>p</a:t>
            </a:r>
            <a:r>
              <a:rPr lang="en-US" altLang="zh-CN" sz="2400" i="1"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的 </a:t>
            </a:r>
            <a:r>
              <a:rPr lang="en-US" altLang="zh-CN" sz="2400" i="1" dirty="0">
                <a:solidFill>
                  <a:srgbClr val="0000FF"/>
                </a:solidFill>
                <a:ea typeface="微软雅黑" panose="020B0503020204020204" pitchFamily="34" charset="-122"/>
                <a:cs typeface="Times New Roman" panose="02020603050405020304" pitchFamily="18" charset="0"/>
              </a:rPr>
              <a:t>p</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FF"/>
                </a:solidFill>
                <a:ea typeface="微软雅黑" panose="020B0503020204020204" pitchFamily="34" charset="-122"/>
                <a:cs typeface="Times New Roman" panose="02020603050405020304" pitchFamily="18" charset="0"/>
              </a:rPr>
              <a:t>元非线性回归模型</a:t>
            </a:r>
            <a:r>
              <a:rPr lang="zh-CN" altLang="en-US" sz="2400" dirty="0">
                <a:ea typeface="微软雅黑" panose="020B0503020204020204" pitchFamily="34" charset="-122"/>
                <a:cs typeface="Times New Roman" panose="02020603050405020304" pitchFamily="18" charset="0"/>
              </a:rPr>
              <a:t>如下：</a:t>
            </a:r>
          </a:p>
        </p:txBody>
      </p:sp>
      <p:graphicFrame>
        <p:nvGraphicFramePr>
          <p:cNvPr id="30" name="Object 3">
            <a:extLst>
              <a:ext uri="{FF2B5EF4-FFF2-40B4-BE49-F238E27FC236}">
                <a16:creationId xmlns:a16="http://schemas.microsoft.com/office/drawing/2014/main" id="{80A3DB05-67D9-4BBE-86A8-574CC314F89D}"/>
              </a:ext>
            </a:extLst>
          </p:cNvPr>
          <p:cNvGraphicFramePr>
            <a:graphicFrameLocks noChangeAspect="1"/>
          </p:cNvGraphicFramePr>
          <p:nvPr>
            <p:extLst>
              <p:ext uri="{D42A27DB-BD31-4B8C-83A1-F6EECF244321}">
                <p14:modId xmlns:p14="http://schemas.microsoft.com/office/powerpoint/2010/main" val="500747627"/>
              </p:ext>
            </p:extLst>
          </p:nvPr>
        </p:nvGraphicFramePr>
        <p:xfrm>
          <a:off x="1043608" y="3444677"/>
          <a:ext cx="7204075" cy="560387"/>
        </p:xfrm>
        <a:graphic>
          <a:graphicData uri="http://schemas.openxmlformats.org/presentationml/2006/ole">
            <mc:AlternateContent xmlns:mc="http://schemas.openxmlformats.org/markup-compatibility/2006">
              <mc:Choice xmlns:v="urn:schemas-microsoft-com:vml" Requires="v">
                <p:oleObj name="Equation" r:id="rId2" imgW="3124080" imgH="241200" progId="Equation.DSMT4">
                  <p:embed/>
                </p:oleObj>
              </mc:Choice>
              <mc:Fallback>
                <p:oleObj name="Equation" r:id="rId2" imgW="3124080" imgH="241200" progId="Equation.DSMT4">
                  <p:embed/>
                  <p:pic>
                    <p:nvPicPr>
                      <p:cNvPr id="30" name="Object 3">
                        <a:extLst>
                          <a:ext uri="{FF2B5EF4-FFF2-40B4-BE49-F238E27FC236}">
                            <a16:creationId xmlns:a16="http://schemas.microsoft.com/office/drawing/2014/main" id="{80A3DB05-67D9-4BBE-86A8-574CC314F89D}"/>
                          </a:ext>
                        </a:extLst>
                      </p:cNvPr>
                      <p:cNvPicPr>
                        <a:picLocks noChangeAspect="1" noChangeArrowheads="1"/>
                      </p:cNvPicPr>
                      <p:nvPr/>
                    </p:nvPicPr>
                    <p:blipFill>
                      <a:blip r:embed="rId3"/>
                      <a:srcRect/>
                      <a:stretch>
                        <a:fillRect/>
                      </a:stretch>
                    </p:blipFill>
                    <p:spPr bwMode="auto">
                      <a:xfrm>
                        <a:off x="1043608" y="3444677"/>
                        <a:ext cx="7204075" cy="560387"/>
                      </a:xfrm>
                      <a:prstGeom prst="rect">
                        <a:avLst/>
                      </a:prstGeom>
                      <a:noFill/>
                      <a:ln>
                        <a:solidFill>
                          <a:srgbClr val="FF0000"/>
                        </a:solidFill>
                      </a:ln>
                      <a:effectLst/>
                    </p:spPr>
                  </p:pic>
                </p:oleObj>
              </mc:Fallback>
            </mc:AlternateContent>
          </a:graphicData>
        </a:graphic>
      </p:graphicFrame>
      <p:sp>
        <p:nvSpPr>
          <p:cNvPr id="32" name="Text Box 6">
            <a:extLst>
              <a:ext uri="{FF2B5EF4-FFF2-40B4-BE49-F238E27FC236}">
                <a16:creationId xmlns:a16="http://schemas.microsoft.com/office/drawing/2014/main" id="{142669A2-FCA4-4D8A-BD97-2DA6D34FC127}"/>
              </a:ext>
            </a:extLst>
          </p:cNvPr>
          <p:cNvSpPr txBox="1">
            <a:spLocks noChangeArrowheads="1"/>
          </p:cNvSpPr>
          <p:nvPr/>
        </p:nvSpPr>
        <p:spPr bwMode="auto">
          <a:xfrm>
            <a:off x="755576" y="4230979"/>
            <a:ext cx="8047037" cy="55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a:t>
            </a:r>
            <a:r>
              <a:rPr lang="el-GR"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β</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β</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为待估参数，</a:t>
            </a:r>
            <a:r>
              <a:rPr kumimoji="0" lang="el-GR"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ε</a:t>
            </a:r>
            <a:r>
              <a:rPr kumimoji="0" lang="en-US" altLang="zh-CN" sz="2400" i="1" kern="0"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随机误差</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，通常假定</a:t>
            </a:r>
          </a:p>
        </p:txBody>
      </p:sp>
      <p:sp>
        <p:nvSpPr>
          <p:cNvPr id="37" name="Rectangle 14">
            <a:extLst>
              <a:ext uri="{FF2B5EF4-FFF2-40B4-BE49-F238E27FC236}">
                <a16:creationId xmlns:a16="http://schemas.microsoft.com/office/drawing/2014/main" id="{6179528D-E508-46F3-9603-3FC020EB1685}"/>
              </a:ext>
            </a:extLst>
          </p:cNvPr>
          <p:cNvSpPr>
            <a:spLocks noChangeArrowheads="1"/>
          </p:cNvSpPr>
          <p:nvPr/>
        </p:nvSpPr>
        <p:spPr bwMode="auto">
          <a:xfrm>
            <a:off x="525463" y="1095127"/>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  p</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元非线性回归模型</a:t>
            </a:r>
          </a:p>
        </p:txBody>
      </p:sp>
      <p:graphicFrame>
        <p:nvGraphicFramePr>
          <p:cNvPr id="23" name="Object 4">
            <a:extLst>
              <a:ext uri="{FF2B5EF4-FFF2-40B4-BE49-F238E27FC236}">
                <a16:creationId xmlns:a16="http://schemas.microsoft.com/office/drawing/2014/main" id="{0905EBA9-55F8-47A8-86EF-F34DBC6925DD}"/>
              </a:ext>
            </a:extLst>
          </p:cNvPr>
          <p:cNvGraphicFramePr>
            <a:graphicFrameLocks noChangeAspect="1"/>
          </p:cNvGraphicFramePr>
          <p:nvPr>
            <p:extLst>
              <p:ext uri="{D42A27DB-BD31-4B8C-83A1-F6EECF244321}">
                <p14:modId xmlns:p14="http://schemas.microsoft.com/office/powerpoint/2010/main" val="2923876203"/>
              </p:ext>
            </p:extLst>
          </p:nvPr>
        </p:nvGraphicFramePr>
        <p:xfrm>
          <a:off x="2476729" y="2256007"/>
          <a:ext cx="3549650" cy="463550"/>
        </p:xfrm>
        <a:graphic>
          <a:graphicData uri="http://schemas.openxmlformats.org/presentationml/2006/ole">
            <mc:AlternateContent xmlns:mc="http://schemas.openxmlformats.org/markup-compatibility/2006">
              <mc:Choice xmlns:v="urn:schemas-microsoft-com:vml" Requires="v">
                <p:oleObj name="Equation" r:id="rId4" imgW="1917360" imgH="241200" progId="Equation.DSMT4">
                  <p:embed/>
                </p:oleObj>
              </mc:Choice>
              <mc:Fallback>
                <p:oleObj name="Equation" r:id="rId4" imgW="1917360" imgH="241200" progId="Equation.DSMT4">
                  <p:embed/>
                  <p:pic>
                    <p:nvPicPr>
                      <p:cNvPr id="7" name="Object 4">
                        <a:extLst>
                          <a:ext uri="{FF2B5EF4-FFF2-40B4-BE49-F238E27FC236}">
                            <a16:creationId xmlns:a16="http://schemas.microsoft.com/office/drawing/2014/main" id="{3A170BAC-BCDE-423F-BB80-BC2F434F844E}"/>
                          </a:ext>
                        </a:extLst>
                      </p:cNvPr>
                      <p:cNvPicPr>
                        <a:picLocks noChangeAspect="1" noChangeArrowheads="1"/>
                      </p:cNvPicPr>
                      <p:nvPr/>
                    </p:nvPicPr>
                    <p:blipFill>
                      <a:blip r:embed="rId5"/>
                      <a:srcRect/>
                      <a:stretch>
                        <a:fillRect/>
                      </a:stretch>
                    </p:blipFill>
                    <p:spPr bwMode="auto">
                      <a:xfrm>
                        <a:off x="2476729" y="2256007"/>
                        <a:ext cx="3549650" cy="463550"/>
                      </a:xfrm>
                      <a:prstGeom prst="rect">
                        <a:avLst/>
                      </a:prstGeom>
                      <a:noFill/>
                      <a:ln>
                        <a:noFill/>
                      </a:ln>
                      <a:effectLst/>
                    </p:spPr>
                  </p:pic>
                </p:oleObj>
              </mc:Fallback>
            </mc:AlternateContent>
          </a:graphicData>
        </a:graphic>
      </p:graphicFrame>
      <p:graphicFrame>
        <p:nvGraphicFramePr>
          <p:cNvPr id="24" name="Object 4">
            <a:extLst>
              <a:ext uri="{FF2B5EF4-FFF2-40B4-BE49-F238E27FC236}">
                <a16:creationId xmlns:a16="http://schemas.microsoft.com/office/drawing/2014/main" id="{570199DE-8A89-4DC7-8E34-F57A3C054FA8}"/>
              </a:ext>
            </a:extLst>
          </p:cNvPr>
          <p:cNvGraphicFramePr>
            <a:graphicFrameLocks noChangeAspect="1"/>
          </p:cNvGraphicFramePr>
          <p:nvPr>
            <p:extLst>
              <p:ext uri="{D42A27DB-BD31-4B8C-83A1-F6EECF244321}">
                <p14:modId xmlns:p14="http://schemas.microsoft.com/office/powerpoint/2010/main" val="4085441101"/>
              </p:ext>
            </p:extLst>
          </p:nvPr>
        </p:nvGraphicFramePr>
        <p:xfrm>
          <a:off x="2483768" y="4869160"/>
          <a:ext cx="2725737" cy="609600"/>
        </p:xfrm>
        <a:graphic>
          <a:graphicData uri="http://schemas.openxmlformats.org/presentationml/2006/ole">
            <mc:AlternateContent xmlns:mc="http://schemas.openxmlformats.org/markup-compatibility/2006">
              <mc:Choice xmlns:v="urn:schemas-microsoft-com:vml" Requires="v">
                <p:oleObj name="Equation" r:id="rId6" imgW="1473120" imgH="317160" progId="Equation.DSMT4">
                  <p:embed/>
                </p:oleObj>
              </mc:Choice>
              <mc:Fallback>
                <p:oleObj name="Equation" r:id="rId6" imgW="1473120" imgH="317160" progId="Equation.DSMT4">
                  <p:embed/>
                  <p:pic>
                    <p:nvPicPr>
                      <p:cNvPr id="23" name="Object 4">
                        <a:extLst>
                          <a:ext uri="{FF2B5EF4-FFF2-40B4-BE49-F238E27FC236}">
                            <a16:creationId xmlns:a16="http://schemas.microsoft.com/office/drawing/2014/main" id="{0905EBA9-55F8-47A8-86EF-F34DBC6925DD}"/>
                          </a:ext>
                        </a:extLst>
                      </p:cNvPr>
                      <p:cNvPicPr>
                        <a:picLocks noChangeAspect="1" noChangeArrowheads="1"/>
                      </p:cNvPicPr>
                      <p:nvPr/>
                    </p:nvPicPr>
                    <p:blipFill>
                      <a:blip r:embed="rId7"/>
                      <a:srcRect/>
                      <a:stretch>
                        <a:fillRect/>
                      </a:stretch>
                    </p:blipFill>
                    <p:spPr bwMode="auto">
                      <a:xfrm>
                        <a:off x="2483768" y="4869160"/>
                        <a:ext cx="2725737" cy="609600"/>
                      </a:xfrm>
                      <a:prstGeom prst="rect">
                        <a:avLst/>
                      </a:prstGeom>
                      <a:noFill/>
                      <a:ln>
                        <a:noFill/>
                      </a:ln>
                      <a:effectLst/>
                    </p:spPr>
                  </p:pic>
                </p:oleObj>
              </mc:Fallback>
            </mc:AlternateContent>
          </a:graphicData>
        </a:graphic>
      </p:graphicFrame>
      <p:sp>
        <p:nvSpPr>
          <p:cNvPr id="2" name="页脚占位符 1">
            <a:extLst>
              <a:ext uri="{FF2B5EF4-FFF2-40B4-BE49-F238E27FC236}">
                <a16:creationId xmlns:a16="http://schemas.microsoft.com/office/drawing/2014/main" id="{6E2EA24A-29D9-42DD-BB5D-3D3A2223A45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83374204"/>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9" name="Rectangle 11"/>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C50865C0-1728-4573-8A19-DAA52A3B8147}" type="datetime1">
              <a:rPr lang="zh-CN" altLang="en-US" smtClean="0"/>
              <a:t>2022/11/23</a:t>
            </a:fld>
            <a:endParaRPr lang="zh-CN" altLang="en-US"/>
          </a:p>
        </p:txBody>
      </p:sp>
      <p:sp>
        <p:nvSpPr>
          <p:cNvPr id="29" name="Rectangle 5">
            <a:extLst>
              <a:ext uri="{FF2B5EF4-FFF2-40B4-BE49-F238E27FC236}">
                <a16:creationId xmlns:a16="http://schemas.microsoft.com/office/drawing/2014/main" id="{DAF531AE-A16B-41AA-8523-6FEF93DD4784}"/>
              </a:ext>
            </a:extLst>
          </p:cNvPr>
          <p:cNvSpPr>
            <a:spLocks noChangeArrowheads="1"/>
          </p:cNvSpPr>
          <p:nvPr/>
        </p:nvSpPr>
        <p:spPr bwMode="auto">
          <a:xfrm>
            <a:off x="827088" y="1034743"/>
            <a:ext cx="8066087" cy="168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nSpc>
                <a:spcPct val="150000"/>
              </a:lnSpc>
              <a:spcBef>
                <a:spcPts val="0"/>
              </a:spcBef>
            </a:pPr>
            <a:r>
              <a:rPr lang="zh-CN" altLang="en-US" sz="2400" dirty="0">
                <a:solidFill>
                  <a:srgbClr val="000000"/>
                </a:solidFill>
                <a:ea typeface="微软雅黑" panose="020B0503020204020204" pitchFamily="34" charset="-122"/>
                <a:cs typeface="Times New Roman" panose="02020603050405020304" pitchFamily="18" charset="0"/>
              </a:rPr>
              <a:t>对于可控变量</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1</a:t>
            </a:r>
            <a:r>
              <a:rPr lang="en-US" altLang="zh-CN" sz="2400"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2</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 </a:t>
            </a:r>
            <a:r>
              <a:rPr lang="en-US" altLang="zh-CN" sz="2400" i="1" dirty="0" err="1">
                <a:solidFill>
                  <a:srgbClr val="000000"/>
                </a:solidFill>
                <a:ea typeface="微软雅黑" panose="020B0503020204020204" pitchFamily="34" charset="-122"/>
                <a:cs typeface="Times New Roman" panose="02020603050405020304" pitchFamily="18" charset="0"/>
              </a:rPr>
              <a:t>x</a:t>
            </a:r>
            <a:r>
              <a:rPr lang="en-US" altLang="zh-CN" sz="2400" i="1" baseline="-25000" dirty="0" err="1">
                <a:solidFill>
                  <a:srgbClr val="000000"/>
                </a:solidFill>
                <a:ea typeface="微软雅黑" panose="020B0503020204020204" pitchFamily="34" charset="-122"/>
                <a:cs typeface="Times New Roman" panose="02020603050405020304" pitchFamily="18" charset="0"/>
              </a:rPr>
              <a:t>p</a:t>
            </a:r>
            <a:r>
              <a:rPr lang="zh-CN" altLang="en-US" sz="2400" dirty="0">
                <a:solidFill>
                  <a:srgbClr val="000000"/>
                </a:solidFill>
                <a:ea typeface="微软雅黑" panose="020B0503020204020204" pitchFamily="34" charset="-122"/>
                <a:cs typeface="Times New Roman" panose="02020603050405020304" pitchFamily="18" charset="0"/>
              </a:rPr>
              <a:t>和随机变量</a:t>
            </a:r>
            <a:r>
              <a:rPr lang="zh-CN" altLang="en-US" sz="2400" i="1"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y </a:t>
            </a:r>
            <a:r>
              <a:rPr lang="zh-CN" altLang="en-US" sz="2400" dirty="0">
                <a:solidFill>
                  <a:srgbClr val="000000"/>
                </a:solidFill>
                <a:ea typeface="微软雅黑" panose="020B0503020204020204" pitchFamily="34" charset="-122"/>
                <a:cs typeface="Times New Roman" panose="02020603050405020304" pitchFamily="18" charset="0"/>
              </a:rPr>
              <a:t>的 </a:t>
            </a:r>
            <a:r>
              <a:rPr lang="en-US" altLang="zh-CN" sz="2400" i="1" dirty="0">
                <a:solidFill>
                  <a:srgbClr val="000000"/>
                </a:solidFill>
                <a:ea typeface="微软雅黑" panose="020B0503020204020204" pitchFamily="34" charset="-122"/>
                <a:cs typeface="Times New Roman" panose="02020603050405020304" pitchFamily="18" charset="0"/>
              </a:rPr>
              <a:t>n</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次独立的观测</a:t>
            </a:r>
            <a:endParaRPr lang="en-US" altLang="zh-CN" sz="2400" dirty="0">
              <a:solidFill>
                <a:srgbClr val="000000"/>
              </a:solidFill>
              <a:ea typeface="微软雅黑" panose="020B0503020204020204" pitchFamily="34" charset="-122"/>
              <a:cs typeface="Times New Roman" panose="02020603050405020304" pitchFamily="18" charset="0"/>
            </a:endParaRPr>
          </a:p>
          <a:p>
            <a:pPr lvl="0">
              <a:lnSpc>
                <a:spcPct val="150000"/>
              </a:lnSpc>
              <a:spcBef>
                <a:spcPts val="0"/>
              </a:spcBef>
            </a:pPr>
            <a:endParaRPr lang="en-US" altLang="zh-CN" sz="2400" dirty="0">
              <a:solidFill>
                <a:srgbClr val="000000"/>
              </a:solidFill>
              <a:ea typeface="微软雅黑" panose="020B0503020204020204" pitchFamily="34" charset="-122"/>
              <a:cs typeface="Times New Roman" panose="02020603050405020304" pitchFamily="18" charset="0"/>
            </a:endParaRPr>
          </a:p>
          <a:p>
            <a:pPr lvl="0">
              <a:lnSpc>
                <a:spcPct val="150000"/>
              </a:lnSpc>
              <a:spcBef>
                <a:spcPts val="0"/>
              </a:spcBef>
            </a:pPr>
            <a:r>
              <a:rPr lang="en-US" altLang="zh-CN" sz="2400" i="1" dirty="0">
                <a:solidFill>
                  <a:srgbClr val="000000"/>
                </a:solidFill>
                <a:ea typeface="微软雅黑" panose="020B0503020204020204" pitchFamily="34" charset="-122"/>
                <a:cs typeface="Times New Roman" panose="02020603050405020304" pitchFamily="18" charset="0"/>
              </a:rPr>
              <a:t> y </a:t>
            </a:r>
            <a:r>
              <a:rPr lang="zh-CN" altLang="en-US" sz="2400" dirty="0">
                <a:solidFill>
                  <a:srgbClr val="000000"/>
                </a:solidFill>
                <a:ea typeface="微软雅黑" panose="020B0503020204020204" pitchFamily="34" charset="-122"/>
                <a:cs typeface="Times New Roman" panose="02020603050405020304" pitchFamily="18" charset="0"/>
              </a:rPr>
              <a:t>关于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1</a:t>
            </a:r>
            <a:r>
              <a:rPr lang="en-US" altLang="zh-CN" sz="2400" dirty="0">
                <a:solidFill>
                  <a:srgbClr val="000000"/>
                </a:solidFill>
                <a:ea typeface="微软雅黑" panose="020B0503020204020204" pitchFamily="34" charset="-122"/>
                <a:cs typeface="Times New Roman" panose="02020603050405020304" pitchFamily="18" charset="0"/>
              </a:rPr>
              <a:t>, </a:t>
            </a:r>
            <a:r>
              <a:rPr lang="en-US" altLang="zh-CN" sz="2400" i="1" dirty="0">
                <a:solidFill>
                  <a:srgbClr val="000000"/>
                </a:solidFill>
                <a:ea typeface="微软雅黑" panose="020B0503020204020204" pitchFamily="34" charset="-122"/>
                <a:cs typeface="Times New Roman" panose="02020603050405020304" pitchFamily="18" charset="0"/>
              </a:rPr>
              <a:t>x</a:t>
            </a:r>
            <a:r>
              <a:rPr lang="en-US" altLang="zh-CN" sz="2400" baseline="-25000" dirty="0">
                <a:solidFill>
                  <a:srgbClr val="000000"/>
                </a:solidFill>
                <a:ea typeface="微软雅黑" panose="020B0503020204020204" pitchFamily="34" charset="-122"/>
                <a:cs typeface="Times New Roman" panose="02020603050405020304" pitchFamily="18" charset="0"/>
              </a:rPr>
              <a:t>2</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 </a:t>
            </a:r>
            <a:r>
              <a:rPr lang="en-US" altLang="zh-CN" sz="2400" i="1" dirty="0" err="1">
                <a:solidFill>
                  <a:srgbClr val="000000"/>
                </a:solidFill>
                <a:ea typeface="微软雅黑" panose="020B0503020204020204" pitchFamily="34" charset="-122"/>
                <a:cs typeface="Times New Roman" panose="02020603050405020304" pitchFamily="18" charset="0"/>
              </a:rPr>
              <a:t>x</a:t>
            </a:r>
            <a:r>
              <a:rPr lang="en-US" altLang="zh-CN" sz="2400" i="1" baseline="-25000" dirty="0" err="1">
                <a:solidFill>
                  <a:srgbClr val="000000"/>
                </a:solidFill>
                <a:ea typeface="微软雅黑" panose="020B0503020204020204" pitchFamily="34" charset="-122"/>
                <a:cs typeface="Times New Roman" panose="02020603050405020304" pitchFamily="18" charset="0"/>
              </a:rPr>
              <a:t>p</a:t>
            </a:r>
            <a:r>
              <a:rPr lang="en-US" altLang="zh-CN" sz="2400" i="1"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的 </a:t>
            </a:r>
            <a:r>
              <a:rPr lang="en-US" altLang="zh-CN" sz="2400" i="1" dirty="0">
                <a:solidFill>
                  <a:srgbClr val="0000FF"/>
                </a:solidFill>
                <a:ea typeface="微软雅黑" panose="020B0503020204020204" pitchFamily="34" charset="-122"/>
                <a:cs typeface="Times New Roman" panose="02020603050405020304" pitchFamily="18" charset="0"/>
              </a:rPr>
              <a:t>p</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FF"/>
                </a:solidFill>
                <a:ea typeface="微软雅黑" panose="020B0503020204020204" pitchFamily="34" charset="-122"/>
                <a:cs typeface="Times New Roman" panose="02020603050405020304" pitchFamily="18" charset="0"/>
              </a:rPr>
              <a:t>元广义线性回归模型</a:t>
            </a:r>
            <a:r>
              <a:rPr lang="zh-CN" altLang="en-US" sz="2400" dirty="0">
                <a:ea typeface="微软雅黑" panose="020B0503020204020204" pitchFamily="34" charset="-122"/>
                <a:cs typeface="Times New Roman" panose="02020603050405020304" pitchFamily="18" charset="0"/>
              </a:rPr>
              <a:t>如下：</a:t>
            </a:r>
          </a:p>
        </p:txBody>
      </p:sp>
      <p:graphicFrame>
        <p:nvGraphicFramePr>
          <p:cNvPr id="30" name="Object 3">
            <a:extLst>
              <a:ext uri="{FF2B5EF4-FFF2-40B4-BE49-F238E27FC236}">
                <a16:creationId xmlns:a16="http://schemas.microsoft.com/office/drawing/2014/main" id="{80A3DB05-67D9-4BBE-86A8-574CC314F89D}"/>
              </a:ext>
            </a:extLst>
          </p:cNvPr>
          <p:cNvGraphicFramePr>
            <a:graphicFrameLocks noChangeAspect="1"/>
          </p:cNvGraphicFramePr>
          <p:nvPr>
            <p:extLst>
              <p:ext uri="{D42A27DB-BD31-4B8C-83A1-F6EECF244321}">
                <p14:modId xmlns:p14="http://schemas.microsoft.com/office/powerpoint/2010/main" val="3019841457"/>
              </p:ext>
            </p:extLst>
          </p:nvPr>
        </p:nvGraphicFramePr>
        <p:xfrm>
          <a:off x="1187624" y="2847927"/>
          <a:ext cx="6414417" cy="2074838"/>
        </p:xfrm>
        <a:graphic>
          <a:graphicData uri="http://schemas.openxmlformats.org/presentationml/2006/ole">
            <mc:AlternateContent xmlns:mc="http://schemas.openxmlformats.org/markup-compatibility/2006">
              <mc:Choice xmlns:v="urn:schemas-microsoft-com:vml" Requires="v">
                <p:oleObj name="Equation" r:id="rId2" imgW="3441600" imgH="1104840" progId="Equation.DSMT4">
                  <p:embed/>
                </p:oleObj>
              </mc:Choice>
              <mc:Fallback>
                <p:oleObj name="Equation" r:id="rId2" imgW="3441600" imgH="1104840" progId="Equation.DSMT4">
                  <p:embed/>
                  <p:pic>
                    <p:nvPicPr>
                      <p:cNvPr id="30" name="Object 3">
                        <a:extLst>
                          <a:ext uri="{FF2B5EF4-FFF2-40B4-BE49-F238E27FC236}">
                            <a16:creationId xmlns:a16="http://schemas.microsoft.com/office/drawing/2014/main" id="{80A3DB05-67D9-4BBE-86A8-574CC314F89D}"/>
                          </a:ext>
                        </a:extLst>
                      </p:cNvPr>
                      <p:cNvPicPr>
                        <a:picLocks noChangeAspect="1" noChangeArrowheads="1"/>
                      </p:cNvPicPr>
                      <p:nvPr/>
                    </p:nvPicPr>
                    <p:blipFill>
                      <a:blip r:embed="rId3"/>
                      <a:srcRect/>
                      <a:stretch>
                        <a:fillRect/>
                      </a:stretch>
                    </p:blipFill>
                    <p:spPr bwMode="auto">
                      <a:xfrm>
                        <a:off x="1187624" y="2847927"/>
                        <a:ext cx="6414417" cy="2074838"/>
                      </a:xfrm>
                      <a:prstGeom prst="rect">
                        <a:avLst/>
                      </a:prstGeom>
                      <a:noFill/>
                      <a:ln>
                        <a:solidFill>
                          <a:srgbClr val="FF0000"/>
                        </a:solidFill>
                      </a:ln>
                      <a:effectLst/>
                    </p:spPr>
                  </p:pic>
                </p:oleObj>
              </mc:Fallback>
            </mc:AlternateContent>
          </a:graphicData>
        </a:graphic>
      </p:graphicFrame>
      <p:sp>
        <p:nvSpPr>
          <p:cNvPr id="37" name="Rectangle 14">
            <a:extLst>
              <a:ext uri="{FF2B5EF4-FFF2-40B4-BE49-F238E27FC236}">
                <a16:creationId xmlns:a16="http://schemas.microsoft.com/office/drawing/2014/main" id="{6179528D-E508-46F3-9603-3FC020EB1685}"/>
              </a:ext>
            </a:extLst>
          </p:cNvPr>
          <p:cNvSpPr>
            <a:spLocks noChangeArrowheads="1"/>
          </p:cNvSpPr>
          <p:nvPr/>
        </p:nvSpPr>
        <p:spPr bwMode="auto">
          <a:xfrm>
            <a:off x="525463" y="548680"/>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p</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元广义线性回归模型</a:t>
            </a:r>
          </a:p>
        </p:txBody>
      </p:sp>
      <p:graphicFrame>
        <p:nvGraphicFramePr>
          <p:cNvPr id="23" name="Object 4">
            <a:extLst>
              <a:ext uri="{FF2B5EF4-FFF2-40B4-BE49-F238E27FC236}">
                <a16:creationId xmlns:a16="http://schemas.microsoft.com/office/drawing/2014/main" id="{0905EBA9-55F8-47A8-86EF-F34DBC6925DD}"/>
              </a:ext>
            </a:extLst>
          </p:cNvPr>
          <p:cNvGraphicFramePr>
            <a:graphicFrameLocks noChangeAspect="1"/>
          </p:cNvGraphicFramePr>
          <p:nvPr>
            <p:extLst>
              <p:ext uri="{D42A27DB-BD31-4B8C-83A1-F6EECF244321}">
                <p14:modId xmlns:p14="http://schemas.microsoft.com/office/powerpoint/2010/main" val="3730455986"/>
              </p:ext>
            </p:extLst>
          </p:nvPr>
        </p:nvGraphicFramePr>
        <p:xfrm>
          <a:off x="2476729" y="1709560"/>
          <a:ext cx="3549650" cy="463550"/>
        </p:xfrm>
        <a:graphic>
          <a:graphicData uri="http://schemas.openxmlformats.org/presentationml/2006/ole">
            <mc:AlternateContent xmlns:mc="http://schemas.openxmlformats.org/markup-compatibility/2006">
              <mc:Choice xmlns:v="urn:schemas-microsoft-com:vml" Requires="v">
                <p:oleObj name="Equation" r:id="rId4" imgW="1917360" imgH="241200" progId="Equation.DSMT4">
                  <p:embed/>
                </p:oleObj>
              </mc:Choice>
              <mc:Fallback>
                <p:oleObj name="Equation" r:id="rId4" imgW="1917360" imgH="241200" progId="Equation.DSMT4">
                  <p:embed/>
                  <p:pic>
                    <p:nvPicPr>
                      <p:cNvPr id="23" name="Object 4">
                        <a:extLst>
                          <a:ext uri="{FF2B5EF4-FFF2-40B4-BE49-F238E27FC236}">
                            <a16:creationId xmlns:a16="http://schemas.microsoft.com/office/drawing/2014/main" id="{0905EBA9-55F8-47A8-86EF-F34DBC6925DD}"/>
                          </a:ext>
                        </a:extLst>
                      </p:cNvPr>
                      <p:cNvPicPr>
                        <a:picLocks noChangeAspect="1" noChangeArrowheads="1"/>
                      </p:cNvPicPr>
                      <p:nvPr/>
                    </p:nvPicPr>
                    <p:blipFill>
                      <a:blip r:embed="rId5"/>
                      <a:srcRect/>
                      <a:stretch>
                        <a:fillRect/>
                      </a:stretch>
                    </p:blipFill>
                    <p:spPr bwMode="auto">
                      <a:xfrm>
                        <a:off x="2476729" y="1709560"/>
                        <a:ext cx="3549650" cy="463550"/>
                      </a:xfrm>
                      <a:prstGeom prst="rect">
                        <a:avLst/>
                      </a:prstGeom>
                      <a:noFill/>
                      <a:ln>
                        <a:noFill/>
                      </a:ln>
                      <a:effectLst/>
                    </p:spPr>
                  </p:pic>
                </p:oleObj>
              </mc:Fallback>
            </mc:AlternateContent>
          </a:graphicData>
        </a:graphic>
      </p:graphicFrame>
      <p:grpSp>
        <p:nvGrpSpPr>
          <p:cNvPr id="2" name="组合 1">
            <a:extLst>
              <a:ext uri="{FF2B5EF4-FFF2-40B4-BE49-F238E27FC236}">
                <a16:creationId xmlns:a16="http://schemas.microsoft.com/office/drawing/2014/main" id="{36AF3AE4-3BC4-4ADE-99F8-00048227CE3B}"/>
              </a:ext>
            </a:extLst>
          </p:cNvPr>
          <p:cNvGrpSpPr/>
          <p:nvPr/>
        </p:nvGrpSpPr>
        <p:grpSpPr>
          <a:xfrm>
            <a:off x="755576" y="5013176"/>
            <a:ext cx="8047037" cy="1152128"/>
            <a:chOff x="755576" y="5013176"/>
            <a:chExt cx="8047037" cy="1152128"/>
          </a:xfrm>
        </p:grpSpPr>
        <p:sp>
          <p:nvSpPr>
            <p:cNvPr id="32" name="Text Box 6">
              <a:extLst>
                <a:ext uri="{FF2B5EF4-FFF2-40B4-BE49-F238E27FC236}">
                  <a16:creationId xmlns:a16="http://schemas.microsoft.com/office/drawing/2014/main" id="{142669A2-FCA4-4D8A-BD97-2DA6D34FC127}"/>
                </a:ext>
              </a:extLst>
            </p:cNvPr>
            <p:cNvSpPr txBox="1">
              <a:spLocks noChangeArrowheads="1"/>
            </p:cNvSpPr>
            <p:nvPr/>
          </p:nvSpPr>
          <p:spPr bwMode="auto">
            <a:xfrm>
              <a:off x="755576" y="5013176"/>
              <a:ext cx="8047037" cy="113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其中</a:t>
              </a:r>
              <a:r>
                <a:rPr lang="el-GR"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β</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β</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β</a:t>
              </a:r>
              <a:r>
                <a:rPr lang="en-US" altLang="zh-CN" sz="2400"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为待估参数，</a:t>
              </a:r>
              <a:r>
                <a:rPr lang="el-GR"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i="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 </a:t>
              </a:r>
              <a:r>
                <a:rPr kumimoji="0" lang="en-US"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个函数，</a:t>
              </a:r>
              <a:endPar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l-GR" altLang="zh-CN" sz="24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ε</a:t>
              </a:r>
              <a:r>
                <a:rPr kumimoji="0" lang="en-US" altLang="zh-CN" sz="2400" i="1" kern="0"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a:t>
              </a:r>
              <a:r>
                <a:rPr kumimoji="0" lang="zh-CN" altLang="en-US" sz="2400" i="0" u="none" strike="noStrike" kern="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随机误差</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，通常假定</a:t>
              </a:r>
            </a:p>
          </p:txBody>
        </p:sp>
        <p:graphicFrame>
          <p:nvGraphicFramePr>
            <p:cNvPr id="24" name="Object 4">
              <a:extLst>
                <a:ext uri="{FF2B5EF4-FFF2-40B4-BE49-F238E27FC236}">
                  <a16:creationId xmlns:a16="http://schemas.microsoft.com/office/drawing/2014/main" id="{570199DE-8A89-4DC7-8E34-F57A3C054FA8}"/>
                </a:ext>
              </a:extLst>
            </p:cNvPr>
            <p:cNvGraphicFramePr>
              <a:graphicFrameLocks noChangeAspect="1"/>
            </p:cNvGraphicFramePr>
            <p:nvPr>
              <p:extLst>
                <p:ext uri="{D42A27DB-BD31-4B8C-83A1-F6EECF244321}">
                  <p14:modId xmlns:p14="http://schemas.microsoft.com/office/powerpoint/2010/main" val="3240932515"/>
                </p:ext>
              </p:extLst>
            </p:nvPr>
          </p:nvGraphicFramePr>
          <p:xfrm>
            <a:off x="4222527" y="5555704"/>
            <a:ext cx="2725737" cy="609600"/>
          </p:xfrm>
          <a:graphic>
            <a:graphicData uri="http://schemas.openxmlformats.org/presentationml/2006/ole">
              <mc:AlternateContent xmlns:mc="http://schemas.openxmlformats.org/markup-compatibility/2006">
                <mc:Choice xmlns:v="urn:schemas-microsoft-com:vml" Requires="v">
                  <p:oleObj name="Equation" r:id="rId6" imgW="1473120" imgH="317160" progId="Equation.DSMT4">
                    <p:embed/>
                  </p:oleObj>
                </mc:Choice>
                <mc:Fallback>
                  <p:oleObj name="Equation" r:id="rId6" imgW="1473120" imgH="317160" progId="Equation.DSMT4">
                    <p:embed/>
                    <p:pic>
                      <p:nvPicPr>
                        <p:cNvPr id="24" name="Object 4">
                          <a:extLst>
                            <a:ext uri="{FF2B5EF4-FFF2-40B4-BE49-F238E27FC236}">
                              <a16:creationId xmlns:a16="http://schemas.microsoft.com/office/drawing/2014/main" id="{570199DE-8A89-4DC7-8E34-F57A3C054FA8}"/>
                            </a:ext>
                          </a:extLst>
                        </p:cNvPr>
                        <p:cNvPicPr>
                          <a:picLocks noChangeAspect="1" noChangeArrowheads="1"/>
                        </p:cNvPicPr>
                        <p:nvPr/>
                      </p:nvPicPr>
                      <p:blipFill>
                        <a:blip r:embed="rId7"/>
                        <a:srcRect/>
                        <a:stretch>
                          <a:fillRect/>
                        </a:stretch>
                      </p:blipFill>
                      <p:spPr bwMode="auto">
                        <a:xfrm>
                          <a:off x="4222527" y="5555704"/>
                          <a:ext cx="2725737" cy="609600"/>
                        </a:xfrm>
                        <a:prstGeom prst="rect">
                          <a:avLst/>
                        </a:prstGeom>
                        <a:noFill/>
                        <a:ln>
                          <a:noFill/>
                        </a:ln>
                        <a:effectLst/>
                      </p:spPr>
                    </p:pic>
                  </p:oleObj>
                </mc:Fallback>
              </mc:AlternateContent>
            </a:graphicData>
          </a:graphic>
        </p:graphicFrame>
      </p:grpSp>
      <p:sp>
        <p:nvSpPr>
          <p:cNvPr id="3" name="页脚占位符 2">
            <a:extLst>
              <a:ext uri="{FF2B5EF4-FFF2-40B4-BE49-F238E27FC236}">
                <a16:creationId xmlns:a16="http://schemas.microsoft.com/office/drawing/2014/main" id="{78F045A9-36C0-4B16-9765-B160524AB42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202657980"/>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9" name="Rectangle 11"/>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D4CC8A2D-C8F8-4662-80D3-3BE7D7343167}" type="datetime1">
              <a:rPr lang="zh-CN" altLang="en-US" smtClean="0"/>
              <a:t>2022/11/23</a:t>
            </a:fld>
            <a:endParaRPr lang="zh-CN" altLang="en-US"/>
          </a:p>
        </p:txBody>
      </p:sp>
      <p:sp>
        <p:nvSpPr>
          <p:cNvPr id="37" name="Rectangle 14">
            <a:extLst>
              <a:ext uri="{FF2B5EF4-FFF2-40B4-BE49-F238E27FC236}">
                <a16:creationId xmlns:a16="http://schemas.microsoft.com/office/drawing/2014/main" id="{6179528D-E508-46F3-9603-3FC020EB1685}"/>
              </a:ext>
            </a:extLst>
          </p:cNvPr>
          <p:cNvSpPr>
            <a:spLocks noChangeArrowheads="1"/>
          </p:cNvSpPr>
          <p:nvPr/>
        </p:nvSpPr>
        <p:spPr bwMode="auto">
          <a:xfrm>
            <a:off x="525463" y="548680"/>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可线性化的一元非线性回归</a:t>
            </a:r>
          </a:p>
        </p:txBody>
      </p:sp>
      <p:pic>
        <p:nvPicPr>
          <p:cNvPr id="6" name="图片 5">
            <a:extLst>
              <a:ext uri="{FF2B5EF4-FFF2-40B4-BE49-F238E27FC236}">
                <a16:creationId xmlns:a16="http://schemas.microsoft.com/office/drawing/2014/main" id="{EF8DF25A-477D-4660-BEA0-5FDF0ED6BC9D}"/>
              </a:ext>
            </a:extLst>
          </p:cNvPr>
          <p:cNvPicPr>
            <a:picLocks noChangeAspect="1"/>
          </p:cNvPicPr>
          <p:nvPr/>
        </p:nvPicPr>
        <p:blipFill>
          <a:blip r:embed="rId2"/>
          <a:stretch>
            <a:fillRect/>
          </a:stretch>
        </p:blipFill>
        <p:spPr>
          <a:xfrm>
            <a:off x="895431" y="1274952"/>
            <a:ext cx="7463080" cy="4818344"/>
          </a:xfrm>
          <a:prstGeom prst="rect">
            <a:avLst/>
          </a:prstGeom>
        </p:spPr>
      </p:pic>
      <p:sp>
        <p:nvSpPr>
          <p:cNvPr id="2" name="页脚占位符 1">
            <a:extLst>
              <a:ext uri="{FF2B5EF4-FFF2-40B4-BE49-F238E27FC236}">
                <a16:creationId xmlns:a16="http://schemas.microsoft.com/office/drawing/2014/main" id="{A3C4C778-D217-4E69-BB5F-BB7A0265D7A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855115163"/>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12A4AA9-934B-4C5A-9605-C31B0DD3C3E6}"/>
              </a:ext>
            </a:extLst>
          </p:cNvPr>
          <p:cNvSpPr>
            <a:spLocks noGrp="1"/>
          </p:cNvSpPr>
          <p:nvPr>
            <p:ph type="dt" sz="half" idx="2"/>
          </p:nvPr>
        </p:nvSpPr>
        <p:spPr/>
        <p:txBody>
          <a:bodyPr/>
          <a:lstStyle/>
          <a:p>
            <a:pPr>
              <a:defRPr/>
            </a:pPr>
            <a:fld id="{E9301A66-37A6-48E6-9278-5B096AE1F8D4}" type="datetime1">
              <a:rPr lang="zh-CN" altLang="en-US" smtClean="0"/>
              <a:t>2022/11/23</a:t>
            </a:fld>
            <a:endParaRPr lang="zh-CN" altLang="en-US"/>
          </a:p>
        </p:txBody>
      </p:sp>
      <p:graphicFrame>
        <p:nvGraphicFramePr>
          <p:cNvPr id="4" name="对象 5">
            <a:extLst>
              <a:ext uri="{FF2B5EF4-FFF2-40B4-BE49-F238E27FC236}">
                <a16:creationId xmlns:a16="http://schemas.microsoft.com/office/drawing/2014/main" id="{DECE41A6-B4E3-4416-BBF7-5315CA9ECFEB}"/>
              </a:ext>
            </a:extLst>
          </p:cNvPr>
          <p:cNvGraphicFramePr>
            <a:graphicFrameLocks noChangeAspect="1"/>
          </p:cNvGraphicFramePr>
          <p:nvPr>
            <p:extLst>
              <p:ext uri="{D42A27DB-BD31-4B8C-83A1-F6EECF244321}">
                <p14:modId xmlns:p14="http://schemas.microsoft.com/office/powerpoint/2010/main" val="3429010023"/>
              </p:ext>
            </p:extLst>
          </p:nvPr>
        </p:nvGraphicFramePr>
        <p:xfrm>
          <a:off x="1835696" y="2852936"/>
          <a:ext cx="5329238" cy="1347787"/>
        </p:xfrm>
        <a:graphic>
          <a:graphicData uri="http://schemas.openxmlformats.org/presentationml/2006/ole">
            <mc:AlternateContent xmlns:mc="http://schemas.openxmlformats.org/markup-compatibility/2006">
              <mc:Choice xmlns:v="urn:schemas-microsoft-com:vml" Requires="v">
                <p:oleObj name="Equation" r:id="rId2" imgW="2298600" imgH="583920" progId="Equation.DSMT4">
                  <p:embed/>
                </p:oleObj>
              </mc:Choice>
              <mc:Fallback>
                <p:oleObj name="Equation" r:id="rId2" imgW="2298600" imgH="583920" progId="Equation.DSMT4">
                  <p:embed/>
                  <p:pic>
                    <p:nvPicPr>
                      <p:cNvPr id="5125" name="对象 5">
                        <a:extLst>
                          <a:ext uri="{FF2B5EF4-FFF2-40B4-BE49-F238E27FC236}">
                            <a16:creationId xmlns:a16="http://schemas.microsoft.com/office/drawing/2014/main" id="{997F8825-5F4D-44A6-ADF8-A09769C0C1E4}"/>
                          </a:ext>
                        </a:extLst>
                      </p:cNvPr>
                      <p:cNvPicPr>
                        <a:picLocks noChangeAspect="1" noChangeArrowheads="1"/>
                      </p:cNvPicPr>
                      <p:nvPr/>
                    </p:nvPicPr>
                    <p:blipFill>
                      <a:blip r:embed="rId3"/>
                      <a:srcRect/>
                      <a:stretch>
                        <a:fillRect/>
                      </a:stretch>
                    </p:blipFill>
                    <p:spPr bwMode="auto">
                      <a:xfrm>
                        <a:off x="1835696" y="2852936"/>
                        <a:ext cx="5329238"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组合 4">
            <a:extLst>
              <a:ext uri="{FF2B5EF4-FFF2-40B4-BE49-F238E27FC236}">
                <a16:creationId xmlns:a16="http://schemas.microsoft.com/office/drawing/2014/main" id="{AB6F3BDA-6E67-4E6B-8C46-9D4A8311A890}"/>
              </a:ext>
            </a:extLst>
          </p:cNvPr>
          <p:cNvGrpSpPr/>
          <p:nvPr/>
        </p:nvGrpSpPr>
        <p:grpSpPr>
          <a:xfrm>
            <a:off x="755576" y="1124744"/>
            <a:ext cx="8064896" cy="1689052"/>
            <a:chOff x="755576" y="1476784"/>
            <a:chExt cx="8064896" cy="1689052"/>
          </a:xfrm>
        </p:grpSpPr>
        <p:sp>
          <p:nvSpPr>
            <p:cNvPr id="6" name="Text Box 29">
              <a:extLst>
                <a:ext uri="{FF2B5EF4-FFF2-40B4-BE49-F238E27FC236}">
                  <a16:creationId xmlns:a16="http://schemas.microsoft.com/office/drawing/2014/main" id="{57502375-325E-4F30-848E-FFC7332A3F99}"/>
                </a:ext>
              </a:extLst>
            </p:cNvPr>
            <p:cNvSpPr txBox="1">
              <a:spLocks noChangeArrowheads="1"/>
            </p:cNvSpPr>
            <p:nvPr/>
          </p:nvSpPr>
          <p:spPr bwMode="auto">
            <a:xfrm>
              <a:off x="755576" y="1476784"/>
              <a:ext cx="8064896" cy="168905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50000"/>
                </a:lnSpc>
                <a:spcBef>
                  <a:spcPct val="5000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对于因变量（响应变量）</a:t>
              </a:r>
              <a:r>
                <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y</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 和自变量 </a:t>
              </a:r>
              <a:r>
                <a:rPr kumimoji="0" lang="en-US" altLang="zh-CN" sz="2400" kern="0" dirty="0">
                  <a:solidFill>
                    <a:srgbClr val="000000"/>
                  </a:solidFill>
                  <a:latin typeface="微软雅黑" pitchFamily="34" charset="-122"/>
                  <a:ea typeface="微软雅黑" pitchFamily="34" charset="-122"/>
                  <a:cs typeface="Times New Roman" pitchFamily="18" charset="0"/>
                </a:rPr>
                <a:t>x</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 的</a:t>
              </a:r>
              <a:r>
                <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n</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a:t>
              </a:r>
              <a:r>
                <a:rPr kumimoji="0" lang="en-US" altLang="zh-CN" sz="2400" kern="0" dirty="0">
                  <a:solidFill>
                    <a:srgbClr val="000000"/>
                  </a:solidFill>
                  <a:latin typeface="微软雅黑" pitchFamily="34" charset="-122"/>
                  <a:ea typeface="微软雅黑" pitchFamily="34" charset="-122"/>
                  <a:cs typeface="Times New Roman" pitchFamily="18" charset="0"/>
                </a:rPr>
                <a:t>n</a:t>
              </a:r>
              <a:r>
                <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&gt;p</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）次独立的观测                               ，</a:t>
              </a:r>
              <a:r>
                <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y </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关于 </a:t>
              </a:r>
              <a:r>
                <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x </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的</a:t>
              </a:r>
              <a:r>
                <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p</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次多项式回归模型</a:t>
              </a:r>
              <a:r>
                <a:rPr kumimoji="0" lang="zh-CN" altLang="en-US" sz="2400" kern="0" dirty="0">
                  <a:solidFill>
                    <a:srgbClr val="000000"/>
                  </a:solidFill>
                  <a:latin typeface="微软雅黑" pitchFamily="34" charset="-122"/>
                  <a:ea typeface="微软雅黑" pitchFamily="34" charset="-122"/>
                  <a:cs typeface="Times New Roman" pitchFamily="18" charset="0"/>
                </a:rPr>
                <a:t>为</a:t>
              </a:r>
              <a:endPar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endParaRPr>
            </a:p>
          </p:txBody>
        </p:sp>
        <p:graphicFrame>
          <p:nvGraphicFramePr>
            <p:cNvPr id="11" name="对象 2">
              <a:extLst>
                <a:ext uri="{FF2B5EF4-FFF2-40B4-BE49-F238E27FC236}">
                  <a16:creationId xmlns:a16="http://schemas.microsoft.com/office/drawing/2014/main" id="{64949F5A-E4E2-4B55-8033-29D57E6B0150}"/>
                </a:ext>
              </a:extLst>
            </p:cNvPr>
            <p:cNvGraphicFramePr>
              <a:graphicFrameLocks noChangeAspect="1"/>
            </p:cNvGraphicFramePr>
            <p:nvPr>
              <p:extLst>
                <p:ext uri="{D42A27DB-BD31-4B8C-83A1-F6EECF244321}">
                  <p14:modId xmlns:p14="http://schemas.microsoft.com/office/powerpoint/2010/main" val="3165913206"/>
                </p:ext>
              </p:extLst>
            </p:nvPr>
          </p:nvGraphicFramePr>
          <p:xfrm>
            <a:off x="1847869" y="2165293"/>
            <a:ext cx="2782887" cy="423863"/>
          </p:xfrm>
          <a:graphic>
            <a:graphicData uri="http://schemas.openxmlformats.org/presentationml/2006/ole">
              <mc:AlternateContent xmlns:mc="http://schemas.openxmlformats.org/markup-compatibility/2006">
                <mc:Choice xmlns:v="urn:schemas-microsoft-com:vml" Requires="v">
                  <p:oleObj name="Equation" r:id="rId4" imgW="1320480" imgH="228600" progId="Equation.DSMT4">
                    <p:embed/>
                  </p:oleObj>
                </mc:Choice>
                <mc:Fallback>
                  <p:oleObj name="Equation" r:id="rId4" imgW="1320480" imgH="228600" progId="Equation.DSMT4">
                    <p:embed/>
                    <p:pic>
                      <p:nvPicPr>
                        <p:cNvPr id="15" name="对象 2">
                          <a:extLst>
                            <a:ext uri="{FF2B5EF4-FFF2-40B4-BE49-F238E27FC236}">
                              <a16:creationId xmlns:a16="http://schemas.microsoft.com/office/drawing/2014/main" id="{F5B969D1-609B-4C12-893C-829750CB210A}"/>
                            </a:ext>
                          </a:extLst>
                        </p:cNvPr>
                        <p:cNvPicPr>
                          <a:picLocks noChangeAspect="1" noChangeArrowheads="1"/>
                        </p:cNvPicPr>
                        <p:nvPr/>
                      </p:nvPicPr>
                      <p:blipFill>
                        <a:blip r:embed="rId5"/>
                        <a:srcRect/>
                        <a:stretch>
                          <a:fillRect/>
                        </a:stretch>
                      </p:blipFill>
                      <p:spPr bwMode="auto">
                        <a:xfrm>
                          <a:off x="1847869" y="2165293"/>
                          <a:ext cx="2782887" cy="423863"/>
                        </a:xfrm>
                        <a:prstGeom prst="rect">
                          <a:avLst/>
                        </a:prstGeom>
                        <a:noFill/>
                      </p:spPr>
                    </p:pic>
                  </p:oleObj>
                </mc:Fallback>
              </mc:AlternateContent>
            </a:graphicData>
          </a:graphic>
        </p:graphicFrame>
      </p:grpSp>
      <p:grpSp>
        <p:nvGrpSpPr>
          <p:cNvPr id="12" name="组合 11">
            <a:extLst>
              <a:ext uri="{FF2B5EF4-FFF2-40B4-BE49-F238E27FC236}">
                <a16:creationId xmlns:a16="http://schemas.microsoft.com/office/drawing/2014/main" id="{28414CC8-EE39-484C-A188-1DB2F45CAA91}"/>
              </a:ext>
            </a:extLst>
          </p:cNvPr>
          <p:cNvGrpSpPr/>
          <p:nvPr/>
        </p:nvGrpSpPr>
        <p:grpSpPr>
          <a:xfrm>
            <a:off x="755576" y="4330926"/>
            <a:ext cx="8064896" cy="610242"/>
            <a:chOff x="755576" y="1476784"/>
            <a:chExt cx="8064896" cy="610242"/>
          </a:xfrm>
        </p:grpSpPr>
        <p:sp>
          <p:nvSpPr>
            <p:cNvPr id="13" name="Text Box 29">
              <a:extLst>
                <a:ext uri="{FF2B5EF4-FFF2-40B4-BE49-F238E27FC236}">
                  <a16:creationId xmlns:a16="http://schemas.microsoft.com/office/drawing/2014/main" id="{0AC4D167-6183-48FE-A586-AD1D600A3B54}"/>
                </a:ext>
              </a:extLst>
            </p:cNvPr>
            <p:cNvSpPr txBox="1">
              <a:spLocks noChangeArrowheads="1"/>
            </p:cNvSpPr>
            <p:nvPr/>
          </p:nvSpPr>
          <p:spPr bwMode="auto">
            <a:xfrm>
              <a:off x="755576" y="1476784"/>
              <a:ext cx="8064896" cy="58105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50000"/>
                </a:lnSpc>
                <a:spcBef>
                  <a:spcPct val="5000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Times New Roman" pitchFamily="18" charset="0"/>
                </a:rPr>
                <a:t>其中                   为未知参数，   为随机误差。</a:t>
              </a:r>
            </a:p>
          </p:txBody>
        </p:sp>
        <p:graphicFrame>
          <p:nvGraphicFramePr>
            <p:cNvPr id="14" name="对象 2">
              <a:extLst>
                <a:ext uri="{FF2B5EF4-FFF2-40B4-BE49-F238E27FC236}">
                  <a16:creationId xmlns:a16="http://schemas.microsoft.com/office/drawing/2014/main" id="{057434EB-0C25-41CB-9E27-32F44E190D12}"/>
                </a:ext>
              </a:extLst>
            </p:cNvPr>
            <p:cNvGraphicFramePr>
              <a:graphicFrameLocks noChangeAspect="1"/>
            </p:cNvGraphicFramePr>
            <p:nvPr>
              <p:extLst>
                <p:ext uri="{D42A27DB-BD31-4B8C-83A1-F6EECF244321}">
                  <p14:modId xmlns:p14="http://schemas.microsoft.com/office/powerpoint/2010/main" val="625718583"/>
                </p:ext>
              </p:extLst>
            </p:nvPr>
          </p:nvGraphicFramePr>
          <p:xfrm>
            <a:off x="4919017" y="1562007"/>
            <a:ext cx="373063" cy="490537"/>
          </p:xfrm>
          <a:graphic>
            <a:graphicData uri="http://schemas.openxmlformats.org/presentationml/2006/ole">
              <mc:AlternateContent xmlns:mc="http://schemas.openxmlformats.org/markup-compatibility/2006">
                <mc:Choice xmlns:v="urn:schemas-microsoft-com:vml" Requires="v">
                  <p:oleObj name="Equation" r:id="rId6" imgW="152280" imgH="228600" progId="Equation.DSMT4">
                    <p:embed/>
                  </p:oleObj>
                </mc:Choice>
                <mc:Fallback>
                  <p:oleObj name="Equation" r:id="rId6" imgW="152280" imgH="228600" progId="Equation.DSMT4">
                    <p:embed/>
                    <p:pic>
                      <p:nvPicPr>
                        <p:cNvPr id="23" name="对象 2">
                          <a:extLst>
                            <a:ext uri="{FF2B5EF4-FFF2-40B4-BE49-F238E27FC236}">
                              <a16:creationId xmlns:a16="http://schemas.microsoft.com/office/drawing/2014/main" id="{7DB77D05-0D14-44D5-B091-5346C7043FCE}"/>
                            </a:ext>
                          </a:extLst>
                        </p:cNvPr>
                        <p:cNvPicPr>
                          <a:picLocks noChangeAspect="1" noChangeArrowheads="1"/>
                        </p:cNvPicPr>
                        <p:nvPr/>
                      </p:nvPicPr>
                      <p:blipFill>
                        <a:blip r:embed="rId7"/>
                        <a:srcRect/>
                        <a:stretch>
                          <a:fillRect/>
                        </a:stretch>
                      </p:blipFill>
                      <p:spPr bwMode="auto">
                        <a:xfrm>
                          <a:off x="4919017" y="1562007"/>
                          <a:ext cx="373063" cy="490537"/>
                        </a:xfrm>
                        <a:prstGeom prst="rect">
                          <a:avLst/>
                        </a:prstGeom>
                        <a:noFill/>
                      </p:spPr>
                    </p:pic>
                  </p:oleObj>
                </mc:Fallback>
              </mc:AlternateContent>
            </a:graphicData>
          </a:graphic>
        </p:graphicFrame>
        <p:graphicFrame>
          <p:nvGraphicFramePr>
            <p:cNvPr id="15" name="对象 2">
              <a:extLst>
                <a:ext uri="{FF2B5EF4-FFF2-40B4-BE49-F238E27FC236}">
                  <a16:creationId xmlns:a16="http://schemas.microsoft.com/office/drawing/2014/main" id="{65208E2E-C613-40CC-A02F-36D51A6F11D2}"/>
                </a:ext>
              </a:extLst>
            </p:cNvPr>
            <p:cNvGraphicFramePr>
              <a:graphicFrameLocks noChangeAspect="1"/>
            </p:cNvGraphicFramePr>
            <p:nvPr>
              <p:extLst>
                <p:ext uri="{D42A27DB-BD31-4B8C-83A1-F6EECF244321}">
                  <p14:modId xmlns:p14="http://schemas.microsoft.com/office/powerpoint/2010/main" val="4246073"/>
                </p:ext>
              </p:extLst>
            </p:nvPr>
          </p:nvGraphicFramePr>
          <p:xfrm>
            <a:off x="1525290" y="1615539"/>
            <a:ext cx="1606550" cy="471487"/>
          </p:xfrm>
          <a:graphic>
            <a:graphicData uri="http://schemas.openxmlformats.org/presentationml/2006/ole">
              <mc:AlternateContent xmlns:mc="http://schemas.openxmlformats.org/markup-compatibility/2006">
                <mc:Choice xmlns:v="urn:schemas-microsoft-com:vml" Requires="v">
                  <p:oleObj name="Equation" r:id="rId8" imgW="723600" imgH="241200" progId="Equation.DSMT4">
                    <p:embed/>
                  </p:oleObj>
                </mc:Choice>
                <mc:Fallback>
                  <p:oleObj name="Equation" r:id="rId8" imgW="723600" imgH="241200" progId="Equation.DSMT4">
                    <p:embed/>
                    <p:pic>
                      <p:nvPicPr>
                        <p:cNvPr id="27" name="对象 2">
                          <a:extLst>
                            <a:ext uri="{FF2B5EF4-FFF2-40B4-BE49-F238E27FC236}">
                              <a16:creationId xmlns:a16="http://schemas.microsoft.com/office/drawing/2014/main" id="{DDF095B6-89AA-4055-8AD1-9A1B17C62825}"/>
                            </a:ext>
                          </a:extLst>
                        </p:cNvPr>
                        <p:cNvPicPr>
                          <a:picLocks noChangeAspect="1" noChangeArrowheads="1"/>
                        </p:cNvPicPr>
                        <p:nvPr/>
                      </p:nvPicPr>
                      <p:blipFill>
                        <a:blip r:embed="rId9"/>
                        <a:srcRect/>
                        <a:stretch>
                          <a:fillRect/>
                        </a:stretch>
                      </p:blipFill>
                      <p:spPr bwMode="auto">
                        <a:xfrm>
                          <a:off x="1525290" y="1615539"/>
                          <a:ext cx="1606550" cy="471487"/>
                        </a:xfrm>
                        <a:prstGeom prst="rect">
                          <a:avLst/>
                        </a:prstGeom>
                        <a:noFill/>
                      </p:spPr>
                    </p:pic>
                  </p:oleObj>
                </mc:Fallback>
              </mc:AlternateContent>
            </a:graphicData>
          </a:graphic>
        </p:graphicFrame>
      </p:grpSp>
      <p:sp>
        <p:nvSpPr>
          <p:cNvPr id="16" name="Rectangle 14">
            <a:extLst>
              <a:ext uri="{FF2B5EF4-FFF2-40B4-BE49-F238E27FC236}">
                <a16:creationId xmlns:a16="http://schemas.microsoft.com/office/drawing/2014/main" id="{64AA1139-78C6-4697-9765-B9442AEE8CB0}"/>
              </a:ext>
            </a:extLst>
          </p:cNvPr>
          <p:cNvSpPr>
            <a:spLocks noChangeArrowheads="1"/>
          </p:cNvSpPr>
          <p:nvPr/>
        </p:nvSpPr>
        <p:spPr bwMode="auto">
          <a:xfrm>
            <a:off x="525463" y="548680"/>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多项式回归</a:t>
            </a:r>
          </a:p>
        </p:txBody>
      </p:sp>
      <p:sp>
        <p:nvSpPr>
          <p:cNvPr id="7" name="页脚占位符 6">
            <a:extLst>
              <a:ext uri="{FF2B5EF4-FFF2-40B4-BE49-F238E27FC236}">
                <a16:creationId xmlns:a16="http://schemas.microsoft.com/office/drawing/2014/main" id="{C75A4F11-9222-42BA-B502-118E7F49131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1938425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501174" y="1569449"/>
            <a:ext cx="8175282" cy="262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4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6-1</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现有上海和深圳股市同时期日开盘价、最高价、最低价、收盘价、收益率等数据，跨度为</a:t>
            </a:r>
            <a:r>
              <a:rPr lang="en-US" altLang="zh-CN" sz="2400" kern="0" dirty="0">
                <a:solidFill>
                  <a:srgbClr val="000000"/>
                </a:solidFill>
                <a:latin typeface="微软雅黑" pitchFamily="34" charset="-122"/>
                <a:ea typeface="微软雅黑" pitchFamily="34" charset="-122"/>
                <a:cs typeface="Times New Roman" pitchFamily="18" charset="0"/>
              </a:rPr>
              <a:t>2000</a:t>
            </a:r>
            <a:r>
              <a:rPr lang="zh-CN" altLang="en-US" sz="2400" kern="0" dirty="0">
                <a:solidFill>
                  <a:srgbClr val="000000"/>
                </a:solidFill>
                <a:latin typeface="微软雅黑" pitchFamily="34" charset="-122"/>
                <a:ea typeface="微软雅黑" pitchFamily="34" charset="-122"/>
                <a:cs typeface="Times New Roman" pitchFamily="18" charset="0"/>
              </a:rPr>
              <a:t>年</a:t>
            </a:r>
            <a:r>
              <a:rPr lang="en-US" altLang="zh-CN" sz="2400" kern="0" dirty="0">
                <a:solidFill>
                  <a:srgbClr val="000000"/>
                </a:solidFill>
                <a:latin typeface="微软雅黑" pitchFamily="34" charset="-122"/>
                <a:ea typeface="微软雅黑" pitchFamily="34" charset="-122"/>
                <a:cs typeface="Times New Roman" pitchFamily="18" charset="0"/>
              </a:rPr>
              <a:t>1</a:t>
            </a:r>
            <a:r>
              <a:rPr lang="zh-CN" altLang="en-US" sz="2400" kern="0" dirty="0">
                <a:solidFill>
                  <a:srgbClr val="000000"/>
                </a:solidFill>
                <a:latin typeface="微软雅黑" pitchFamily="34" charset="-122"/>
                <a:ea typeface="微软雅黑" pitchFamily="34" charset="-122"/>
                <a:cs typeface="Times New Roman" pitchFamily="18" charset="0"/>
              </a:rPr>
              <a:t>月至</a:t>
            </a:r>
            <a:r>
              <a:rPr lang="en-US" altLang="zh-CN" sz="2400" kern="0" dirty="0">
                <a:solidFill>
                  <a:srgbClr val="000000"/>
                </a:solidFill>
                <a:latin typeface="微软雅黑" pitchFamily="34" charset="-122"/>
                <a:ea typeface="微软雅黑" pitchFamily="34" charset="-122"/>
                <a:cs typeface="Times New Roman" pitchFamily="18" charset="0"/>
              </a:rPr>
              <a:t>2007</a:t>
            </a:r>
            <a:r>
              <a:rPr lang="zh-CN" altLang="en-US" sz="2400" kern="0" dirty="0">
                <a:solidFill>
                  <a:srgbClr val="000000"/>
                </a:solidFill>
                <a:latin typeface="微软雅黑" pitchFamily="34" charset="-122"/>
                <a:ea typeface="微软雅黑" pitchFamily="34" charset="-122"/>
                <a:cs typeface="Times New Roman" pitchFamily="18" charset="0"/>
              </a:rPr>
              <a:t>年</a:t>
            </a:r>
            <a:r>
              <a:rPr lang="en-US" altLang="zh-CN" sz="2400" kern="0" dirty="0">
                <a:solidFill>
                  <a:srgbClr val="000000"/>
                </a:solidFill>
                <a:latin typeface="微软雅黑" pitchFamily="34" charset="-122"/>
                <a:ea typeface="微软雅黑" pitchFamily="34" charset="-122"/>
                <a:cs typeface="Times New Roman" pitchFamily="18" charset="0"/>
              </a:rPr>
              <a:t>4</a:t>
            </a:r>
            <a:r>
              <a:rPr lang="zh-CN" altLang="en-US" sz="2400" kern="0" dirty="0">
                <a:solidFill>
                  <a:srgbClr val="000000"/>
                </a:solidFill>
                <a:latin typeface="微软雅黑" pitchFamily="34" charset="-122"/>
                <a:ea typeface="微软雅黑" pitchFamily="34" charset="-122"/>
                <a:cs typeface="Times New Roman" pitchFamily="18" charset="0"/>
              </a:rPr>
              <a:t>月，各</a:t>
            </a:r>
            <a:r>
              <a:rPr lang="en-US" altLang="zh-CN" sz="2400" kern="0" dirty="0">
                <a:solidFill>
                  <a:srgbClr val="000000"/>
                </a:solidFill>
                <a:latin typeface="微软雅黑" pitchFamily="34" charset="-122"/>
                <a:ea typeface="微软雅黑" pitchFamily="34" charset="-122"/>
                <a:cs typeface="Times New Roman" pitchFamily="18" charset="0"/>
              </a:rPr>
              <a:t>1696</a:t>
            </a:r>
            <a:r>
              <a:rPr lang="zh-CN" altLang="en-US" sz="2400" kern="0" dirty="0">
                <a:solidFill>
                  <a:srgbClr val="000000"/>
                </a:solidFill>
                <a:latin typeface="微软雅黑" pitchFamily="34" charset="-122"/>
                <a:ea typeface="微软雅黑" pitchFamily="34" charset="-122"/>
                <a:cs typeface="Times New Roman" pitchFamily="18" charset="0"/>
              </a:rPr>
              <a:t>组数据。完整数据保存在文件“沪深股市收益率</a:t>
            </a:r>
            <a:r>
              <a:rPr lang="en-US" altLang="zh-CN" sz="2400" kern="0" dirty="0">
                <a:solidFill>
                  <a:srgbClr val="000000"/>
                </a:solidFill>
                <a:latin typeface="微软雅黑" pitchFamily="34" charset="-122"/>
                <a:ea typeface="微软雅黑" pitchFamily="34" charset="-122"/>
                <a:cs typeface="Times New Roman" pitchFamily="18" charset="0"/>
              </a:rPr>
              <a:t>.</a:t>
            </a:r>
            <a:r>
              <a:rPr lang="en-US" altLang="zh-CN" sz="2400" kern="0" dirty="0" err="1">
                <a:solidFill>
                  <a:srgbClr val="000000"/>
                </a:solidFill>
                <a:latin typeface="微软雅黑" pitchFamily="34" charset="-122"/>
                <a:ea typeface="微软雅黑" pitchFamily="34" charset="-122"/>
                <a:cs typeface="Times New Roman" pitchFamily="18" charset="0"/>
              </a:rPr>
              <a:t>xls</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中，据此研究沪市收益率 </a:t>
            </a:r>
            <a:r>
              <a:rPr lang="en-US" altLang="zh-CN" sz="2400" kern="0" dirty="0">
                <a:solidFill>
                  <a:srgbClr val="000000"/>
                </a:solidFill>
                <a:latin typeface="微软雅黑" pitchFamily="34" charset="-122"/>
                <a:ea typeface="微软雅黑" pitchFamily="34" charset="-122"/>
                <a:cs typeface="Times New Roman" pitchFamily="18" charset="0"/>
              </a:rPr>
              <a:t>y </a:t>
            </a:r>
            <a:r>
              <a:rPr lang="zh-CN" altLang="en-US" sz="2400" kern="0" dirty="0">
                <a:solidFill>
                  <a:srgbClr val="000000"/>
                </a:solidFill>
                <a:latin typeface="微软雅黑" pitchFamily="34" charset="-122"/>
                <a:ea typeface="微软雅黑" pitchFamily="34" charset="-122"/>
                <a:cs typeface="Times New Roman" pitchFamily="18" charset="0"/>
              </a:rPr>
              <a:t>和深市收益率  </a:t>
            </a:r>
            <a:r>
              <a:rPr lang="en-US" altLang="zh-CN" sz="2400" kern="0" dirty="0">
                <a:solidFill>
                  <a:srgbClr val="000000"/>
                </a:solidFill>
                <a:latin typeface="微软雅黑" pitchFamily="34" charset="-122"/>
                <a:ea typeface="微软雅黑" pitchFamily="34" charset="-122"/>
                <a:cs typeface="Times New Roman" pitchFamily="18" charset="0"/>
              </a:rPr>
              <a:t>x </a:t>
            </a:r>
            <a:r>
              <a:rPr lang="zh-CN" altLang="en-US" sz="2400" kern="0" dirty="0">
                <a:solidFill>
                  <a:srgbClr val="000000"/>
                </a:solidFill>
                <a:latin typeface="微软雅黑" pitchFamily="34" charset="-122"/>
                <a:ea typeface="微软雅黑" pitchFamily="34" charset="-122"/>
                <a:cs typeface="Times New Roman" pitchFamily="18" charset="0"/>
              </a:rPr>
              <a:t>的关系。</a:t>
            </a:r>
          </a:p>
        </p:txBody>
      </p:sp>
      <p:sp>
        <p:nvSpPr>
          <p:cNvPr id="8" name="Text Box 12">
            <a:extLst>
              <a:ext uri="{FF2B5EF4-FFF2-40B4-BE49-F238E27FC236}">
                <a16:creationId xmlns:a16="http://schemas.microsoft.com/office/drawing/2014/main" id="{403CB8C8-9003-4EBC-A74D-6CE3BA62DD0D}"/>
              </a:ext>
            </a:extLst>
          </p:cNvPr>
          <p:cNvSpPr txBox="1">
            <a:spLocks noChangeArrowheads="1"/>
          </p:cNvSpPr>
          <p:nvPr/>
        </p:nvSpPr>
        <p:spPr bwMode="auto">
          <a:xfrm>
            <a:off x="428596" y="476672"/>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ts val="0"/>
              </a:spcBef>
              <a:buFontTx/>
              <a:buNone/>
            </a:pPr>
            <a:r>
              <a:rPr lang="zh-CN" altLang="en-US" sz="2400" b="1" dirty="0">
                <a:latin typeface="微软雅黑" pitchFamily="34" charset="-122"/>
                <a:ea typeface="微软雅黑" pitchFamily="34" charset="-122"/>
              </a:rPr>
              <a:t>四、回归分析案例及</a:t>
            </a:r>
            <a:r>
              <a:rPr lang="en-US" altLang="zh-CN" sz="2400" b="1" dirty="0">
                <a:latin typeface="微软雅黑" pitchFamily="34" charset="-122"/>
                <a:ea typeface="微软雅黑" pitchFamily="34" charset="-122"/>
              </a:rPr>
              <a:t>MATLAB</a:t>
            </a:r>
            <a:r>
              <a:rPr lang="zh-CN" altLang="en-US" sz="2400" b="1" dirty="0">
                <a:latin typeface="微软雅黑" pitchFamily="34" charset="-122"/>
                <a:ea typeface="微软雅黑" pitchFamily="34" charset="-122"/>
              </a:rPr>
              <a:t>实现</a:t>
            </a:r>
          </a:p>
        </p:txBody>
      </p:sp>
      <p:sp>
        <p:nvSpPr>
          <p:cNvPr id="9" name="Rectangle 14">
            <a:extLst>
              <a:ext uri="{FF2B5EF4-FFF2-40B4-BE49-F238E27FC236}">
                <a16:creationId xmlns:a16="http://schemas.microsoft.com/office/drawing/2014/main" id="{4C498A41-63ED-4096-B65E-E3098206DCAE}"/>
              </a:ext>
            </a:extLst>
          </p:cNvPr>
          <p:cNvSpPr>
            <a:spLocks noChangeArrowheads="1"/>
          </p:cNvSpPr>
          <p:nvPr/>
        </p:nvSpPr>
        <p:spPr bwMode="auto">
          <a:xfrm>
            <a:off x="525463" y="1023119"/>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一元线性回归案例</a:t>
            </a:r>
          </a:p>
        </p:txBody>
      </p:sp>
      <p:sp>
        <p:nvSpPr>
          <p:cNvPr id="2" name="日期占位符 1">
            <a:extLst>
              <a:ext uri="{FF2B5EF4-FFF2-40B4-BE49-F238E27FC236}">
                <a16:creationId xmlns:a16="http://schemas.microsoft.com/office/drawing/2014/main" id="{D7B2D9DB-E2A6-40FB-83AA-69B52342BEFE}"/>
              </a:ext>
            </a:extLst>
          </p:cNvPr>
          <p:cNvSpPr>
            <a:spLocks noGrp="1"/>
          </p:cNvSpPr>
          <p:nvPr>
            <p:ph type="dt" sz="half" idx="2"/>
          </p:nvPr>
        </p:nvSpPr>
        <p:spPr/>
        <p:txBody>
          <a:bodyPr/>
          <a:lstStyle/>
          <a:p>
            <a:pPr>
              <a:defRPr/>
            </a:pPr>
            <a:fld id="{97C48D7F-3299-47F8-B59D-680F7D458700}"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1508348D-0123-4951-ABB3-60213B3874F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7596951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467545" y="980728"/>
            <a:ext cx="8424935" cy="107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latin typeface="微软雅黑" pitchFamily="34" charset="-122"/>
                <a:ea typeface="微软雅黑" pitchFamily="34" charset="-122"/>
                <a:cs typeface="Times New Roman" pitchFamily="18" charset="0"/>
              </a:rPr>
              <a:t>先从 </a:t>
            </a:r>
            <a:r>
              <a:rPr lang="en-US" altLang="zh-CN" sz="2400" i="1" dirty="0">
                <a:latin typeface="微软雅黑" pitchFamily="34" charset="-122"/>
                <a:ea typeface="微软雅黑" pitchFamily="34" charset="-122"/>
                <a:cs typeface="Times New Roman" pitchFamily="18" charset="0"/>
              </a:rPr>
              <a:t>x </a:t>
            </a:r>
            <a:r>
              <a:rPr lang="zh-CN" altLang="en-US" sz="2400" dirty="0">
                <a:latin typeface="微软雅黑" pitchFamily="34" charset="-122"/>
                <a:ea typeface="微软雅黑" pitchFamily="34" charset="-122"/>
                <a:cs typeface="Times New Roman" pitchFamily="18" charset="0"/>
              </a:rPr>
              <a:t>和 </a:t>
            </a:r>
            <a:r>
              <a:rPr lang="en-US" altLang="zh-CN" sz="2400" i="1" dirty="0">
                <a:latin typeface="微软雅黑" pitchFamily="34" charset="-122"/>
                <a:ea typeface="微软雅黑" pitchFamily="34" charset="-122"/>
                <a:cs typeface="Times New Roman" pitchFamily="18" charset="0"/>
              </a:rPr>
              <a:t>y </a:t>
            </a:r>
            <a:r>
              <a:rPr lang="zh-CN" altLang="en-US" sz="2400" dirty="0">
                <a:latin typeface="微软雅黑" pitchFamily="34" charset="-122"/>
                <a:ea typeface="微软雅黑" pitchFamily="34" charset="-122"/>
                <a:cs typeface="Times New Roman" pitchFamily="18" charset="0"/>
              </a:rPr>
              <a:t>的散点图上直观的观察它们之间的关系，然后再作进一步的分析。</a:t>
            </a:r>
          </a:p>
        </p:txBody>
      </p:sp>
      <p:sp>
        <p:nvSpPr>
          <p:cNvPr id="6148" name="Rectangle 3"/>
          <p:cNvSpPr>
            <a:spLocks noChangeArrowheads="1"/>
          </p:cNvSpPr>
          <p:nvPr/>
        </p:nvSpPr>
        <p:spPr bwMode="auto">
          <a:xfrm>
            <a:off x="324248" y="2094377"/>
            <a:ext cx="7704137" cy="336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1800" dirty="0">
                <a:latin typeface="微软雅黑" pitchFamily="34" charset="-122"/>
                <a:ea typeface="微软雅黑" pitchFamily="34" charset="-122"/>
                <a:cs typeface="Times New Roman" pitchFamily="18" charset="0"/>
              </a:rPr>
              <a:t>&gt;&gt; data = </a:t>
            </a:r>
            <a:r>
              <a:rPr lang="en-US" altLang="zh-CN" sz="1800" dirty="0" err="1">
                <a:latin typeface="微软雅黑" pitchFamily="34" charset="-122"/>
                <a:ea typeface="微软雅黑" pitchFamily="34" charset="-122"/>
                <a:cs typeface="Times New Roman" pitchFamily="18" charset="0"/>
              </a:rPr>
              <a:t>xlsread</a:t>
            </a:r>
            <a:r>
              <a:rPr lang="en-US" altLang="zh-CN" sz="1800" dirty="0">
                <a:latin typeface="微软雅黑" pitchFamily="34" charset="-122"/>
                <a:ea typeface="微软雅黑" pitchFamily="34" charset="-122"/>
                <a:cs typeface="Times New Roman" pitchFamily="18" charset="0"/>
              </a:rPr>
              <a:t>('</a:t>
            </a:r>
            <a:r>
              <a:rPr lang="zh-CN" altLang="en-US" sz="1800" dirty="0">
                <a:latin typeface="微软雅黑" pitchFamily="34" charset="-122"/>
                <a:ea typeface="微软雅黑" pitchFamily="34" charset="-122"/>
                <a:cs typeface="Times New Roman" pitchFamily="18" charset="0"/>
              </a:rPr>
              <a:t>沪深股市收益率</a:t>
            </a:r>
            <a:r>
              <a:rPr lang="en-US" altLang="zh-CN" sz="1800" dirty="0">
                <a:latin typeface="微软雅黑" pitchFamily="34" charset="-122"/>
                <a:ea typeface="微软雅黑" pitchFamily="34" charset="-122"/>
                <a:cs typeface="Times New Roman" pitchFamily="18" charset="0"/>
              </a:rPr>
              <a:t>.</a:t>
            </a:r>
            <a:r>
              <a:rPr lang="en-US" altLang="zh-CN" sz="1800" dirty="0" err="1">
                <a:latin typeface="微软雅黑" pitchFamily="34" charset="-122"/>
                <a:ea typeface="微软雅黑" pitchFamily="34" charset="-122"/>
                <a:cs typeface="Times New Roman" pitchFamily="18" charset="0"/>
              </a:rPr>
              <a:t>xls</a:t>
            </a:r>
            <a:r>
              <a:rPr lang="en-US" altLang="zh-CN" sz="1800" dirty="0">
                <a:latin typeface="微软雅黑" pitchFamily="34" charset="-122"/>
                <a:ea typeface="微软雅黑" pitchFamily="34" charset="-122"/>
                <a:cs typeface="Times New Roman" pitchFamily="18" charset="0"/>
              </a:rPr>
              <a:t>');</a:t>
            </a:r>
          </a:p>
          <a:p>
            <a:pPr>
              <a:lnSpc>
                <a:spcPct val="150000"/>
              </a:lnSpc>
            </a:pPr>
            <a:r>
              <a:rPr lang="en-US" altLang="zh-CN" sz="1800" dirty="0">
                <a:latin typeface="微软雅黑" pitchFamily="34" charset="-122"/>
                <a:ea typeface="微软雅黑" pitchFamily="34" charset="-122"/>
                <a:cs typeface="Times New Roman" pitchFamily="18" charset="0"/>
              </a:rPr>
              <a:t>&gt;&gt; x = data(:,5);</a:t>
            </a:r>
          </a:p>
          <a:p>
            <a:pPr>
              <a:lnSpc>
                <a:spcPct val="150000"/>
              </a:lnSpc>
            </a:pPr>
            <a:r>
              <a:rPr lang="en-US" altLang="zh-CN" sz="1800" dirty="0">
                <a:latin typeface="微软雅黑" pitchFamily="34" charset="-122"/>
                <a:ea typeface="微软雅黑" pitchFamily="34" charset="-122"/>
                <a:cs typeface="Times New Roman" pitchFamily="18" charset="0"/>
              </a:rPr>
              <a:t>&gt;&gt; y = data(:,10);</a:t>
            </a:r>
          </a:p>
          <a:p>
            <a:pPr>
              <a:lnSpc>
                <a:spcPct val="150000"/>
              </a:lnSpc>
            </a:pPr>
            <a:r>
              <a:rPr lang="en-US" altLang="zh-CN" sz="1800" dirty="0">
                <a:latin typeface="微软雅黑" pitchFamily="34" charset="-122"/>
                <a:ea typeface="微软雅黑" pitchFamily="34" charset="-122"/>
                <a:cs typeface="Times New Roman" pitchFamily="18" charset="0"/>
              </a:rPr>
              <a:t>&gt;&gt; plot(x, y, 'k.', '</a:t>
            </a:r>
            <a:r>
              <a:rPr lang="en-US" altLang="zh-CN" sz="1800" dirty="0" err="1">
                <a:latin typeface="微软雅黑" pitchFamily="34" charset="-122"/>
                <a:ea typeface="微软雅黑" pitchFamily="34" charset="-122"/>
                <a:cs typeface="Times New Roman" pitchFamily="18" charset="0"/>
              </a:rPr>
              <a:t>Markersize</a:t>
            </a:r>
            <a:r>
              <a:rPr lang="en-US" altLang="zh-CN" sz="1800" dirty="0">
                <a:latin typeface="微软雅黑" pitchFamily="34" charset="-122"/>
                <a:ea typeface="微软雅黑" pitchFamily="34" charset="-122"/>
                <a:cs typeface="Times New Roman" pitchFamily="18" charset="0"/>
              </a:rPr>
              <a:t>', 15);</a:t>
            </a:r>
          </a:p>
          <a:p>
            <a:pPr>
              <a:lnSpc>
                <a:spcPct val="150000"/>
              </a:lnSpc>
            </a:pPr>
            <a:r>
              <a:rPr lang="en-US" altLang="zh-CN" sz="1800" dirty="0">
                <a:latin typeface="微软雅黑" pitchFamily="34" charset="-122"/>
                <a:ea typeface="微软雅黑" pitchFamily="34" charset="-122"/>
                <a:cs typeface="Times New Roman" pitchFamily="18" charset="0"/>
              </a:rPr>
              <a:t>&gt;&gt; </a:t>
            </a:r>
            <a:r>
              <a:rPr lang="en-US" altLang="zh-CN" sz="1800" dirty="0" err="1">
                <a:latin typeface="微软雅黑" pitchFamily="34" charset="-122"/>
                <a:ea typeface="微软雅黑" pitchFamily="34" charset="-122"/>
                <a:cs typeface="Times New Roman" pitchFamily="18" charset="0"/>
              </a:rPr>
              <a:t>xlabel</a:t>
            </a:r>
            <a:r>
              <a:rPr lang="en-US" altLang="zh-CN" sz="1800" dirty="0">
                <a:latin typeface="微软雅黑" pitchFamily="34" charset="-122"/>
                <a:ea typeface="微软雅黑" pitchFamily="34" charset="-122"/>
                <a:cs typeface="Times New Roman" pitchFamily="18" charset="0"/>
              </a:rPr>
              <a:t>('</a:t>
            </a:r>
            <a:r>
              <a:rPr lang="zh-CN" altLang="en-US" sz="1800" dirty="0">
                <a:latin typeface="微软雅黑" pitchFamily="34" charset="-122"/>
                <a:ea typeface="微软雅黑" pitchFamily="34" charset="-122"/>
                <a:cs typeface="Times New Roman" pitchFamily="18" charset="0"/>
              </a:rPr>
              <a:t>深市收益率</a:t>
            </a:r>
            <a:r>
              <a:rPr lang="en-US" altLang="zh-CN" sz="1800" dirty="0">
                <a:latin typeface="微软雅黑" pitchFamily="34" charset="-122"/>
                <a:ea typeface="微软雅黑" pitchFamily="34" charset="-122"/>
                <a:cs typeface="Times New Roman" pitchFamily="18" charset="0"/>
              </a:rPr>
              <a:t>(x)');</a:t>
            </a:r>
          </a:p>
          <a:p>
            <a:pPr>
              <a:lnSpc>
                <a:spcPct val="150000"/>
              </a:lnSpc>
            </a:pPr>
            <a:r>
              <a:rPr lang="en-US" altLang="zh-CN" sz="1800" dirty="0">
                <a:latin typeface="微软雅黑" pitchFamily="34" charset="-122"/>
                <a:ea typeface="微软雅黑" pitchFamily="34" charset="-122"/>
                <a:cs typeface="Times New Roman" pitchFamily="18" charset="0"/>
              </a:rPr>
              <a:t>&gt;&gt; </a:t>
            </a:r>
            <a:r>
              <a:rPr lang="en-US" altLang="zh-CN" sz="1800" dirty="0" err="1">
                <a:latin typeface="微软雅黑" pitchFamily="34" charset="-122"/>
                <a:ea typeface="微软雅黑" pitchFamily="34" charset="-122"/>
                <a:cs typeface="Times New Roman" pitchFamily="18" charset="0"/>
              </a:rPr>
              <a:t>ylabel</a:t>
            </a:r>
            <a:r>
              <a:rPr lang="en-US" altLang="zh-CN" sz="1800" dirty="0">
                <a:latin typeface="微软雅黑" pitchFamily="34" charset="-122"/>
                <a:ea typeface="微软雅黑" pitchFamily="34" charset="-122"/>
                <a:cs typeface="Times New Roman" pitchFamily="18" charset="0"/>
              </a:rPr>
              <a:t>('</a:t>
            </a:r>
            <a:r>
              <a:rPr lang="zh-CN" altLang="en-US" sz="1800" dirty="0">
                <a:latin typeface="微软雅黑" pitchFamily="34" charset="-122"/>
                <a:ea typeface="微软雅黑" pitchFamily="34" charset="-122"/>
                <a:cs typeface="Times New Roman" pitchFamily="18" charset="0"/>
              </a:rPr>
              <a:t>沪市收益率</a:t>
            </a:r>
            <a:r>
              <a:rPr lang="en-US" altLang="zh-CN" sz="1800" dirty="0">
                <a:latin typeface="微软雅黑" pitchFamily="34" charset="-122"/>
                <a:ea typeface="微软雅黑" pitchFamily="34" charset="-122"/>
                <a:cs typeface="Times New Roman" pitchFamily="18" charset="0"/>
              </a:rPr>
              <a:t>(y)');</a:t>
            </a:r>
          </a:p>
          <a:p>
            <a:pPr>
              <a:lnSpc>
                <a:spcPct val="150000"/>
              </a:lnSpc>
            </a:pPr>
            <a:r>
              <a:rPr lang="en-US" altLang="zh-CN" sz="1800" dirty="0">
                <a:latin typeface="微软雅黑" pitchFamily="34" charset="-122"/>
                <a:ea typeface="微软雅黑" pitchFamily="34" charset="-122"/>
                <a:cs typeface="Times New Roman" pitchFamily="18" charset="0"/>
              </a:rPr>
              <a:t>%</a:t>
            </a:r>
            <a:r>
              <a:rPr lang="zh-CN" altLang="en-US" sz="1800" dirty="0">
                <a:latin typeface="微软雅黑" pitchFamily="34" charset="-122"/>
                <a:ea typeface="微软雅黑" pitchFamily="34" charset="-122"/>
                <a:cs typeface="Times New Roman" pitchFamily="18" charset="0"/>
              </a:rPr>
              <a:t>计算</a:t>
            </a:r>
            <a:r>
              <a:rPr lang="en-US" altLang="zh-CN" sz="1800" dirty="0">
                <a:latin typeface="微软雅黑" pitchFamily="34" charset="-122"/>
                <a:ea typeface="微软雅黑" pitchFamily="34" charset="-122"/>
                <a:cs typeface="Times New Roman" pitchFamily="18" charset="0"/>
              </a:rPr>
              <a:t>x</a:t>
            </a:r>
            <a:r>
              <a:rPr lang="zh-CN" altLang="en-US" sz="1800" dirty="0">
                <a:latin typeface="微软雅黑" pitchFamily="34" charset="-122"/>
                <a:ea typeface="微软雅黑" pitchFamily="34" charset="-122"/>
                <a:cs typeface="Times New Roman" pitchFamily="18" charset="0"/>
              </a:rPr>
              <a:t>和</a:t>
            </a:r>
            <a:r>
              <a:rPr lang="en-US" altLang="zh-CN" sz="1800" dirty="0">
                <a:latin typeface="微软雅黑" pitchFamily="34" charset="-122"/>
                <a:ea typeface="微软雅黑" pitchFamily="34" charset="-122"/>
                <a:cs typeface="Times New Roman" pitchFamily="18" charset="0"/>
              </a:rPr>
              <a:t>y</a:t>
            </a:r>
            <a:r>
              <a:rPr lang="zh-CN" altLang="en-US" sz="1800" dirty="0">
                <a:latin typeface="微软雅黑" pitchFamily="34" charset="-122"/>
                <a:ea typeface="微软雅黑" pitchFamily="34" charset="-122"/>
                <a:cs typeface="Times New Roman" pitchFamily="18" charset="0"/>
              </a:rPr>
              <a:t>的线性相关系数矩阵</a:t>
            </a:r>
            <a:r>
              <a:rPr lang="en-US" altLang="zh-CN" sz="1800" dirty="0">
                <a:latin typeface="微软雅黑" pitchFamily="34" charset="-122"/>
                <a:ea typeface="微软雅黑" pitchFamily="34" charset="-122"/>
                <a:cs typeface="Times New Roman" pitchFamily="18" charset="0"/>
              </a:rPr>
              <a:t>R</a:t>
            </a:r>
          </a:p>
          <a:p>
            <a:pPr>
              <a:lnSpc>
                <a:spcPct val="150000"/>
              </a:lnSpc>
            </a:pPr>
            <a:r>
              <a:rPr lang="en-US" altLang="zh-CN" sz="1800" dirty="0">
                <a:latin typeface="微软雅黑" pitchFamily="34" charset="-122"/>
                <a:ea typeface="微软雅黑" pitchFamily="34" charset="-122"/>
                <a:cs typeface="Times New Roman" pitchFamily="18" charset="0"/>
              </a:rPr>
              <a:t>&gt;&gt; R = </a:t>
            </a:r>
            <a:r>
              <a:rPr lang="en-US" altLang="zh-CN" sz="1800" dirty="0" err="1">
                <a:latin typeface="微软雅黑" pitchFamily="34" charset="-122"/>
                <a:ea typeface="微软雅黑" pitchFamily="34" charset="-122"/>
                <a:cs typeface="Times New Roman" pitchFamily="18" charset="0"/>
              </a:rPr>
              <a:t>corrcoef</a:t>
            </a:r>
            <a:r>
              <a:rPr lang="en-US" altLang="zh-CN" sz="1800" dirty="0">
                <a:latin typeface="微软雅黑" pitchFamily="34" charset="-122"/>
                <a:ea typeface="微软雅黑" pitchFamily="34" charset="-122"/>
                <a:cs typeface="Times New Roman" pitchFamily="18" charset="0"/>
              </a:rPr>
              <a:t>(x, y)</a:t>
            </a:r>
          </a:p>
        </p:txBody>
      </p:sp>
      <p:sp>
        <p:nvSpPr>
          <p:cNvPr id="6149" name="Text Box 29"/>
          <p:cNvSpPr txBox="1">
            <a:spLocks noChangeArrowheads="1"/>
          </p:cNvSpPr>
          <p:nvPr/>
        </p:nvSpPr>
        <p:spPr bwMode="auto">
          <a:xfrm>
            <a:off x="230274" y="510200"/>
            <a:ext cx="6357950"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）数据的散点图</a:t>
            </a:r>
          </a:p>
        </p:txBody>
      </p:sp>
      <p:pic>
        <p:nvPicPr>
          <p:cNvPr id="4" name="图片 3">
            <a:extLst>
              <a:ext uri="{FF2B5EF4-FFF2-40B4-BE49-F238E27FC236}">
                <a16:creationId xmlns:a16="http://schemas.microsoft.com/office/drawing/2014/main" id="{0D409D51-D4A1-4974-B39D-591D1FAAF986}"/>
              </a:ext>
            </a:extLst>
          </p:cNvPr>
          <p:cNvPicPr>
            <a:picLocks noChangeAspect="1"/>
          </p:cNvPicPr>
          <p:nvPr/>
        </p:nvPicPr>
        <p:blipFill rotWithShape="1">
          <a:blip r:embed="rId2"/>
          <a:srcRect t="4204" r="5260"/>
          <a:stretch/>
        </p:blipFill>
        <p:spPr>
          <a:xfrm>
            <a:off x="4067944" y="2733541"/>
            <a:ext cx="4608512" cy="3500383"/>
          </a:xfrm>
          <a:prstGeom prst="rect">
            <a:avLst/>
          </a:prstGeom>
        </p:spPr>
      </p:pic>
      <p:sp>
        <p:nvSpPr>
          <p:cNvPr id="2" name="日期占位符 1">
            <a:extLst>
              <a:ext uri="{FF2B5EF4-FFF2-40B4-BE49-F238E27FC236}">
                <a16:creationId xmlns:a16="http://schemas.microsoft.com/office/drawing/2014/main" id="{5200C55B-8727-4326-9287-766A36DDF5C3}"/>
              </a:ext>
            </a:extLst>
          </p:cNvPr>
          <p:cNvSpPr>
            <a:spLocks noGrp="1"/>
          </p:cNvSpPr>
          <p:nvPr>
            <p:ph type="dt" sz="half" idx="2"/>
          </p:nvPr>
        </p:nvSpPr>
        <p:spPr/>
        <p:txBody>
          <a:bodyPr/>
          <a:lstStyle/>
          <a:p>
            <a:pPr>
              <a:defRPr/>
            </a:pPr>
            <a:fld id="{FA7A05E6-9CA6-4466-BFDA-1745A888323F}"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ADEC6042-F6D2-4703-92BE-F713125BAED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9301424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612080" y="1093934"/>
            <a:ext cx="8280400" cy="55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solidFill>
                  <a:srgbClr val="FF0000"/>
                </a:solidFill>
                <a:latin typeface="Times New Roman" pitchFamily="18" charset="0"/>
                <a:cs typeface="Times New Roman" pitchFamily="18" charset="0"/>
              </a:rPr>
              <a:t>    </a:t>
            </a:r>
            <a:r>
              <a:rPr lang="zh-CN" altLang="en-US" sz="2400" dirty="0">
                <a:solidFill>
                  <a:srgbClr val="FF0000"/>
                </a:solidFill>
                <a:latin typeface="微软雅黑" pitchFamily="34" charset="-122"/>
                <a:ea typeface="微软雅黑" pitchFamily="34" charset="-122"/>
                <a:cs typeface="Times New Roman" pitchFamily="18" charset="0"/>
              </a:rPr>
              <a:t>一元线性回归模型：</a:t>
            </a:r>
          </a:p>
        </p:txBody>
      </p:sp>
      <p:sp>
        <p:nvSpPr>
          <p:cNvPr id="6149" name="Text Box 29"/>
          <p:cNvSpPr txBox="1">
            <a:spLocks noChangeArrowheads="1"/>
          </p:cNvSpPr>
          <p:nvPr/>
        </p:nvSpPr>
        <p:spPr bwMode="auto">
          <a:xfrm>
            <a:off x="411496" y="548680"/>
            <a:ext cx="6464760"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）模型的建立</a:t>
            </a:r>
          </a:p>
        </p:txBody>
      </p:sp>
      <p:graphicFrame>
        <p:nvGraphicFramePr>
          <p:cNvPr id="2" name="对象 1"/>
          <p:cNvGraphicFramePr>
            <a:graphicFrameLocks noChangeAspect="1"/>
          </p:cNvGraphicFramePr>
          <p:nvPr>
            <p:extLst>
              <p:ext uri="{D42A27DB-BD31-4B8C-83A1-F6EECF244321}">
                <p14:modId xmlns:p14="http://schemas.microsoft.com/office/powerpoint/2010/main" val="99877302"/>
              </p:ext>
            </p:extLst>
          </p:nvPr>
        </p:nvGraphicFramePr>
        <p:xfrm>
          <a:off x="3742382" y="908720"/>
          <a:ext cx="4718050" cy="1100137"/>
        </p:xfrm>
        <a:graphic>
          <a:graphicData uri="http://schemas.openxmlformats.org/presentationml/2006/ole">
            <mc:AlternateContent xmlns:mc="http://schemas.openxmlformats.org/markup-compatibility/2006">
              <mc:Choice xmlns:v="urn:schemas-microsoft-com:vml" Requires="v">
                <p:oleObj name="Equation" r:id="rId2" imgW="1803240" imgH="558720" progId="Equation.DSMT4">
                  <p:embed/>
                </p:oleObj>
              </mc:Choice>
              <mc:Fallback>
                <p:oleObj name="Equation" r:id="rId2" imgW="1803240" imgH="558720" progId="Equation.DSMT4">
                  <p:embed/>
                  <p:pic>
                    <p:nvPicPr>
                      <p:cNvPr id="2" name="对象 1"/>
                      <p:cNvPicPr>
                        <a:picLocks noChangeAspect="1" noChangeArrowheads="1"/>
                      </p:cNvPicPr>
                      <p:nvPr/>
                    </p:nvPicPr>
                    <p:blipFill>
                      <a:blip r:embed="rId3"/>
                      <a:srcRect/>
                      <a:stretch>
                        <a:fillRect/>
                      </a:stretch>
                    </p:blipFill>
                    <p:spPr bwMode="auto">
                      <a:xfrm>
                        <a:off x="3742382" y="908720"/>
                        <a:ext cx="4718050" cy="110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29">
            <a:extLst>
              <a:ext uri="{FF2B5EF4-FFF2-40B4-BE49-F238E27FC236}">
                <a16:creationId xmlns:a16="http://schemas.microsoft.com/office/drawing/2014/main" id="{510ADAEB-E5E2-4313-9138-7707EC7DB000}"/>
              </a:ext>
            </a:extLst>
          </p:cNvPr>
          <p:cNvSpPr txBox="1">
            <a:spLocks noChangeArrowheads="1"/>
          </p:cNvSpPr>
          <p:nvPr/>
        </p:nvSpPr>
        <p:spPr bwMode="auto">
          <a:xfrm>
            <a:off x="411496" y="2132856"/>
            <a:ext cx="6464760"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0000FF"/>
                </a:solidFill>
                <a:latin typeface="微软雅黑" pitchFamily="34" charset="-122"/>
                <a:ea typeface="微软雅黑" pitchFamily="34" charset="-122"/>
              </a:rPr>
              <a:t>3</a:t>
            </a:r>
            <a:r>
              <a:rPr lang="zh-CN" altLang="en-US" sz="2400" dirty="0">
                <a:solidFill>
                  <a:srgbClr val="0000FF"/>
                </a:solidFill>
                <a:latin typeface="微软雅黑" pitchFamily="34" charset="-122"/>
                <a:ea typeface="微软雅黑" pitchFamily="34" charset="-122"/>
              </a:rPr>
              <a:t>）模型求解</a:t>
            </a:r>
          </a:p>
        </p:txBody>
      </p:sp>
      <p:sp>
        <p:nvSpPr>
          <p:cNvPr id="11" name="Rectangle 56">
            <a:extLst>
              <a:ext uri="{FF2B5EF4-FFF2-40B4-BE49-F238E27FC236}">
                <a16:creationId xmlns:a16="http://schemas.microsoft.com/office/drawing/2014/main" id="{58174C3A-DF66-4FE7-B263-739097092ECC}"/>
              </a:ext>
            </a:extLst>
          </p:cNvPr>
          <p:cNvSpPr>
            <a:spLocks noChangeArrowheads="1"/>
          </p:cNvSpPr>
          <p:nvPr/>
        </p:nvSpPr>
        <p:spPr bwMode="auto">
          <a:xfrm>
            <a:off x="899592" y="2643889"/>
            <a:ext cx="3880452"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400" dirty="0">
                <a:latin typeface="微软雅黑" pitchFamily="34" charset="-122"/>
                <a:ea typeface="微软雅黑" pitchFamily="34" charset="-122"/>
                <a:cs typeface="Times New Roman" pitchFamily="18" charset="0"/>
                <a:sym typeface="Wingdings" pitchFamily="2" charset="2"/>
              </a:rPr>
              <a:t>&gt;&gt; mdl1 = </a:t>
            </a:r>
            <a:r>
              <a:rPr lang="en-US" altLang="zh-CN" sz="2400" dirty="0" err="1">
                <a:latin typeface="微软雅黑" pitchFamily="34" charset="-122"/>
                <a:ea typeface="微软雅黑" pitchFamily="34" charset="-122"/>
                <a:cs typeface="Times New Roman" pitchFamily="18" charset="0"/>
                <a:sym typeface="Wingdings" pitchFamily="2" charset="2"/>
              </a:rPr>
              <a:t>fitlm</a:t>
            </a:r>
            <a:r>
              <a:rPr lang="en-US" altLang="zh-CN" sz="2400" dirty="0">
                <a:latin typeface="微软雅黑" pitchFamily="34" charset="-122"/>
                <a:ea typeface="微软雅黑" pitchFamily="34" charset="-122"/>
                <a:cs typeface="Times New Roman" pitchFamily="18" charset="0"/>
                <a:sym typeface="Wingdings" pitchFamily="2" charset="2"/>
              </a:rPr>
              <a:t>(</a:t>
            </a:r>
            <a:r>
              <a:rPr lang="en-US" altLang="zh-CN" sz="2400" dirty="0" err="1">
                <a:latin typeface="微软雅黑" pitchFamily="34" charset="-122"/>
                <a:ea typeface="微软雅黑" pitchFamily="34" charset="-122"/>
                <a:cs typeface="Times New Roman" pitchFamily="18" charset="0"/>
                <a:sym typeface="Wingdings" pitchFamily="2" charset="2"/>
              </a:rPr>
              <a:t>x,y</a:t>
            </a:r>
            <a:r>
              <a:rPr lang="en-US" altLang="zh-CN" sz="2400" dirty="0">
                <a:latin typeface="微软雅黑" pitchFamily="34" charset="-122"/>
                <a:ea typeface="微软雅黑" pitchFamily="34" charset="-122"/>
                <a:cs typeface="Times New Roman" pitchFamily="18" charset="0"/>
                <a:sym typeface="Wingdings" pitchFamily="2" charset="2"/>
              </a:rPr>
              <a:t>)</a:t>
            </a:r>
          </a:p>
        </p:txBody>
      </p:sp>
      <p:sp>
        <p:nvSpPr>
          <p:cNvPr id="14" name="Rectangle 56">
            <a:extLst>
              <a:ext uri="{FF2B5EF4-FFF2-40B4-BE49-F238E27FC236}">
                <a16:creationId xmlns:a16="http://schemas.microsoft.com/office/drawing/2014/main" id="{0F0CDD5D-0F78-453C-ADBE-A2C2CE4526DF}"/>
              </a:ext>
            </a:extLst>
          </p:cNvPr>
          <p:cNvSpPr>
            <a:spLocks noChangeArrowheads="1"/>
          </p:cNvSpPr>
          <p:nvPr/>
        </p:nvSpPr>
        <p:spPr bwMode="auto">
          <a:xfrm>
            <a:off x="899592" y="3140968"/>
            <a:ext cx="7167739" cy="350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Linear regression model:</a:t>
            </a:r>
          </a:p>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    y ~ 1 + x</a:t>
            </a:r>
          </a:p>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Estimated Coefficients:</a:t>
            </a:r>
          </a:p>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                   Estimate      SE           </a:t>
            </a:r>
            <a:r>
              <a:rPr lang="en-US" altLang="zh-CN" sz="1600" dirty="0" err="1">
                <a:solidFill>
                  <a:schemeClr val="bg2"/>
                </a:solidFill>
                <a:latin typeface="微软雅黑" pitchFamily="34" charset="-122"/>
                <a:ea typeface="微软雅黑" pitchFamily="34" charset="-122"/>
                <a:cs typeface="Times New Roman" pitchFamily="18" charset="0"/>
                <a:sym typeface="Wingdings" pitchFamily="2" charset="2"/>
              </a:rPr>
              <a:t>tStat</a:t>
            </a: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         </a:t>
            </a:r>
            <a:r>
              <a:rPr lang="en-US" altLang="zh-CN" sz="1600" dirty="0" err="1">
                <a:solidFill>
                  <a:schemeClr val="bg2"/>
                </a:solidFill>
                <a:latin typeface="微软雅黑" pitchFamily="34" charset="-122"/>
                <a:ea typeface="微软雅黑" pitchFamily="34" charset="-122"/>
                <a:cs typeface="Times New Roman" pitchFamily="18" charset="0"/>
                <a:sym typeface="Wingdings" pitchFamily="2" charset="2"/>
              </a:rPr>
              <a:t>pValue</a:t>
            </a:r>
            <a:endPar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endParaRPr>
          </a:p>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    (Intercept)    5.8734e-08    0.0001175    0.00049987    0.9996</a:t>
            </a:r>
          </a:p>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    x                 0.85687    0.0081376         105.3         0</a:t>
            </a:r>
          </a:p>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Number of observations: 1696, Error degrees of freedom: 1694</a:t>
            </a:r>
          </a:p>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Root Mean Squared Error: 0.00484</a:t>
            </a:r>
          </a:p>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R-squared: 0.867,  Adjusted R-Squared 0.867</a:t>
            </a:r>
          </a:p>
          <a:p>
            <a:pPr>
              <a:lnSpc>
                <a:spcPct val="140000"/>
              </a:lnSpc>
              <a:buClr>
                <a:srgbClr val="0000FF"/>
              </a:buClr>
            </a:pPr>
            <a:r>
              <a:rPr lang="en-US" altLang="zh-CN" sz="1600" dirty="0">
                <a:solidFill>
                  <a:schemeClr val="bg2"/>
                </a:solidFill>
                <a:latin typeface="微软雅黑" pitchFamily="34" charset="-122"/>
                <a:ea typeface="微软雅黑" pitchFamily="34" charset="-122"/>
                <a:cs typeface="Times New Roman" pitchFamily="18" charset="0"/>
                <a:sym typeface="Wingdings" pitchFamily="2" charset="2"/>
              </a:rPr>
              <a:t>F-statistic vs. constant model: 1.11e+04, </a:t>
            </a:r>
            <a:r>
              <a:rPr lang="en-US" altLang="zh-CN" sz="1600" dirty="0">
                <a:solidFill>
                  <a:srgbClr val="0000FF"/>
                </a:solidFill>
                <a:latin typeface="微软雅黑" pitchFamily="34" charset="-122"/>
                <a:ea typeface="微软雅黑" pitchFamily="34" charset="-122"/>
                <a:cs typeface="Times New Roman" pitchFamily="18" charset="0"/>
                <a:sym typeface="Wingdings" pitchFamily="2" charset="2"/>
              </a:rPr>
              <a:t>p-value = 0</a:t>
            </a:r>
          </a:p>
        </p:txBody>
      </p:sp>
      <p:graphicFrame>
        <p:nvGraphicFramePr>
          <p:cNvPr id="15" name="对象 14">
            <a:extLst>
              <a:ext uri="{FF2B5EF4-FFF2-40B4-BE49-F238E27FC236}">
                <a16:creationId xmlns:a16="http://schemas.microsoft.com/office/drawing/2014/main" id="{54A9DA9C-92A5-408B-A648-C4DC43E8FD2F}"/>
              </a:ext>
            </a:extLst>
          </p:cNvPr>
          <p:cNvGraphicFramePr>
            <a:graphicFrameLocks noChangeAspect="1"/>
          </p:cNvGraphicFramePr>
          <p:nvPr>
            <p:extLst>
              <p:ext uri="{D42A27DB-BD31-4B8C-83A1-F6EECF244321}">
                <p14:modId xmlns:p14="http://schemas.microsoft.com/office/powerpoint/2010/main" val="114035322"/>
              </p:ext>
            </p:extLst>
          </p:nvPr>
        </p:nvGraphicFramePr>
        <p:xfrm>
          <a:off x="4301521" y="2780631"/>
          <a:ext cx="4255152" cy="410593"/>
        </p:xfrm>
        <a:graphic>
          <a:graphicData uri="http://schemas.openxmlformats.org/presentationml/2006/ole">
            <mc:AlternateContent xmlns:mc="http://schemas.openxmlformats.org/markup-compatibility/2006">
              <mc:Choice xmlns:v="urn:schemas-microsoft-com:vml" Requires="v">
                <p:oleObj name="Equation" r:id="rId4" imgW="1778000" imgH="228600" progId="Equation.DSMT4">
                  <p:embed/>
                </p:oleObj>
              </mc:Choice>
              <mc:Fallback>
                <p:oleObj name="Equation" r:id="rId4" imgW="1778000" imgH="228600" progId="Equation.DSMT4">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1521" y="2780631"/>
                        <a:ext cx="4255152" cy="410593"/>
                      </a:xfrm>
                      <a:prstGeom prst="rect">
                        <a:avLst/>
                      </a:prstGeom>
                      <a:noFill/>
                    </p:spPr>
                  </p:pic>
                </p:oleObj>
              </mc:Fallback>
            </mc:AlternateContent>
          </a:graphicData>
        </a:graphic>
      </p:graphicFrame>
      <p:sp>
        <p:nvSpPr>
          <p:cNvPr id="3" name="日期占位符 2">
            <a:extLst>
              <a:ext uri="{FF2B5EF4-FFF2-40B4-BE49-F238E27FC236}">
                <a16:creationId xmlns:a16="http://schemas.microsoft.com/office/drawing/2014/main" id="{E9836241-EBA6-44D0-9E9D-6D7B83B2BD18}"/>
              </a:ext>
            </a:extLst>
          </p:cNvPr>
          <p:cNvSpPr>
            <a:spLocks noGrp="1"/>
          </p:cNvSpPr>
          <p:nvPr>
            <p:ph type="dt" sz="half" idx="2"/>
          </p:nvPr>
        </p:nvSpPr>
        <p:spPr/>
        <p:txBody>
          <a:bodyPr/>
          <a:lstStyle/>
          <a:p>
            <a:pPr>
              <a:defRPr/>
            </a:pPr>
            <a:fld id="{3103829E-D2F5-40EF-822A-7C469D719ED6}" type="datetime1">
              <a:rPr lang="zh-CN" altLang="en-US" smtClean="0"/>
              <a:t>2022/11/23</a:t>
            </a:fld>
            <a:endParaRPr lang="zh-CN" altLang="en-US"/>
          </a:p>
        </p:txBody>
      </p:sp>
      <p:sp>
        <p:nvSpPr>
          <p:cNvPr id="4" name="页脚占位符 3">
            <a:extLst>
              <a:ext uri="{FF2B5EF4-FFF2-40B4-BE49-F238E27FC236}">
                <a16:creationId xmlns:a16="http://schemas.microsoft.com/office/drawing/2014/main" id="{4BA34827-8625-49A0-AFB4-E1BD522A821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54244855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9" name="Text Box 29"/>
          <p:cNvSpPr txBox="1">
            <a:spLocks noChangeArrowheads="1"/>
          </p:cNvSpPr>
          <p:nvPr/>
        </p:nvSpPr>
        <p:spPr bwMode="auto">
          <a:xfrm>
            <a:off x="411496" y="548680"/>
            <a:ext cx="6464760"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0000FF"/>
                </a:solidFill>
                <a:latin typeface="微软雅黑" pitchFamily="34" charset="-122"/>
                <a:ea typeface="微软雅黑" pitchFamily="34" charset="-122"/>
              </a:rPr>
              <a:t>4</a:t>
            </a:r>
            <a:r>
              <a:rPr lang="zh-CN" altLang="en-US" sz="2400" dirty="0">
                <a:solidFill>
                  <a:srgbClr val="0000FF"/>
                </a:solidFill>
                <a:latin typeface="微软雅黑" pitchFamily="34" charset="-122"/>
                <a:ea typeface="微软雅黑" pitchFamily="34" charset="-122"/>
              </a:rPr>
              <a:t>）拟合效果图</a:t>
            </a:r>
          </a:p>
        </p:txBody>
      </p:sp>
      <p:sp>
        <p:nvSpPr>
          <p:cNvPr id="12" name="Rectangle 56">
            <a:extLst>
              <a:ext uri="{FF2B5EF4-FFF2-40B4-BE49-F238E27FC236}">
                <a16:creationId xmlns:a16="http://schemas.microsoft.com/office/drawing/2014/main" id="{B6670EBD-7624-41A4-A7BF-16473D6EAAE2}"/>
              </a:ext>
            </a:extLst>
          </p:cNvPr>
          <p:cNvSpPr>
            <a:spLocks noChangeArrowheads="1"/>
          </p:cNvSpPr>
          <p:nvPr/>
        </p:nvSpPr>
        <p:spPr bwMode="auto">
          <a:xfrm>
            <a:off x="570604" y="1052736"/>
            <a:ext cx="8214224" cy="22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000" dirty="0">
                <a:latin typeface="微软雅黑" pitchFamily="34" charset="-122"/>
                <a:ea typeface="微软雅黑" pitchFamily="34" charset="-122"/>
                <a:cs typeface="Times New Roman" pitchFamily="18" charset="0"/>
                <a:sym typeface="Wingdings" pitchFamily="2" charset="2"/>
              </a:rPr>
              <a:t>&gt;&gt; figure;</a:t>
            </a:r>
          </a:p>
          <a:p>
            <a:pPr>
              <a:lnSpc>
                <a:spcPct val="140000"/>
              </a:lnSpc>
              <a:buClr>
                <a:srgbClr val="0000FF"/>
              </a:buClr>
            </a:pPr>
            <a:r>
              <a:rPr lang="en-US" altLang="zh-CN" sz="2000" dirty="0">
                <a:latin typeface="微软雅黑" pitchFamily="34" charset="-122"/>
                <a:ea typeface="微软雅黑" pitchFamily="34" charset="-122"/>
                <a:cs typeface="Times New Roman" pitchFamily="18" charset="0"/>
                <a:sym typeface="Wingdings" pitchFamily="2" charset="2"/>
              </a:rPr>
              <a:t>&gt;&gt; mdl1.plot;</a:t>
            </a:r>
          </a:p>
          <a:p>
            <a:pPr>
              <a:lnSpc>
                <a:spcPct val="140000"/>
              </a:lnSpc>
              <a:buClr>
                <a:srgbClr val="0000FF"/>
              </a:buClr>
            </a:pPr>
            <a:r>
              <a:rPr lang="en-US" altLang="zh-CN" sz="2000" dirty="0">
                <a:latin typeface="微软雅黑" pitchFamily="34" charset="-122"/>
                <a:ea typeface="微软雅黑" pitchFamily="34" charset="-122"/>
                <a:cs typeface="Times New Roman" pitchFamily="18" charset="0"/>
                <a:sym typeface="Wingdings" pitchFamily="2" charset="2"/>
              </a:rPr>
              <a:t>&gt;&gt; </a:t>
            </a:r>
            <a:r>
              <a:rPr lang="en-US" altLang="zh-CN" sz="2000" dirty="0" err="1">
                <a:latin typeface="微软雅黑" pitchFamily="34" charset="-122"/>
                <a:ea typeface="微软雅黑" pitchFamily="34" charset="-122"/>
                <a:cs typeface="Times New Roman" pitchFamily="18" charset="0"/>
                <a:sym typeface="Wingdings" pitchFamily="2" charset="2"/>
              </a:rPr>
              <a:t>xlabel</a:t>
            </a:r>
            <a:r>
              <a:rPr lang="en-US" altLang="zh-CN" sz="2000" dirty="0">
                <a:latin typeface="微软雅黑" pitchFamily="34" charset="-122"/>
                <a:ea typeface="微软雅黑" pitchFamily="34" charset="-122"/>
                <a:cs typeface="Times New Roman" pitchFamily="18" charset="0"/>
                <a:sym typeface="Wingdings" pitchFamily="2" charset="2"/>
              </a:rPr>
              <a:t>('</a:t>
            </a:r>
            <a:r>
              <a:rPr lang="zh-CN" altLang="en-US" sz="2000" dirty="0">
                <a:latin typeface="微软雅黑" pitchFamily="34" charset="-122"/>
                <a:ea typeface="微软雅黑" pitchFamily="34" charset="-122"/>
                <a:cs typeface="Times New Roman" pitchFamily="18" charset="0"/>
                <a:sym typeface="Wingdings" pitchFamily="2" charset="2"/>
              </a:rPr>
              <a:t>深市收益率</a:t>
            </a:r>
            <a:r>
              <a:rPr lang="en-US" altLang="zh-CN" sz="2000" dirty="0">
                <a:latin typeface="微软雅黑" pitchFamily="34" charset="-122"/>
                <a:ea typeface="微软雅黑" pitchFamily="34" charset="-122"/>
                <a:cs typeface="Times New Roman" pitchFamily="18" charset="0"/>
                <a:sym typeface="Wingdings" pitchFamily="2" charset="2"/>
              </a:rPr>
              <a:t>(x)');  </a:t>
            </a:r>
            <a:r>
              <a:rPr lang="en-US" altLang="zh-CN" sz="2000" dirty="0" err="1">
                <a:latin typeface="微软雅黑" pitchFamily="34" charset="-122"/>
                <a:ea typeface="微软雅黑" pitchFamily="34" charset="-122"/>
                <a:cs typeface="Times New Roman" pitchFamily="18" charset="0"/>
                <a:sym typeface="Wingdings" pitchFamily="2" charset="2"/>
              </a:rPr>
              <a:t>ylabel</a:t>
            </a:r>
            <a:r>
              <a:rPr lang="en-US" altLang="zh-CN" sz="2000" dirty="0">
                <a:latin typeface="微软雅黑" pitchFamily="34" charset="-122"/>
                <a:ea typeface="微软雅黑" pitchFamily="34" charset="-122"/>
                <a:cs typeface="Times New Roman" pitchFamily="18" charset="0"/>
                <a:sym typeface="Wingdings" pitchFamily="2" charset="2"/>
              </a:rPr>
              <a:t>('</a:t>
            </a:r>
            <a:r>
              <a:rPr lang="zh-CN" altLang="en-US" sz="2000" dirty="0">
                <a:latin typeface="微软雅黑" pitchFamily="34" charset="-122"/>
                <a:ea typeface="微软雅黑" pitchFamily="34" charset="-122"/>
                <a:cs typeface="Times New Roman" pitchFamily="18" charset="0"/>
                <a:sym typeface="Wingdings" pitchFamily="2" charset="2"/>
              </a:rPr>
              <a:t>沪市收益率</a:t>
            </a:r>
            <a:r>
              <a:rPr lang="en-US" altLang="zh-CN" sz="2000" dirty="0">
                <a:latin typeface="微软雅黑" pitchFamily="34" charset="-122"/>
                <a:ea typeface="微软雅黑" pitchFamily="34" charset="-122"/>
                <a:cs typeface="Times New Roman" pitchFamily="18" charset="0"/>
                <a:sym typeface="Wingdings" pitchFamily="2" charset="2"/>
              </a:rPr>
              <a:t>(y)');</a:t>
            </a:r>
          </a:p>
          <a:p>
            <a:pPr>
              <a:lnSpc>
                <a:spcPct val="140000"/>
              </a:lnSpc>
              <a:buClr>
                <a:srgbClr val="0000FF"/>
              </a:buClr>
            </a:pPr>
            <a:r>
              <a:rPr lang="en-US" altLang="zh-CN" sz="2000" dirty="0">
                <a:latin typeface="微软雅黑" pitchFamily="34" charset="-122"/>
                <a:ea typeface="微软雅黑" pitchFamily="34" charset="-122"/>
                <a:cs typeface="Times New Roman" pitchFamily="18" charset="0"/>
                <a:sym typeface="Wingdings" pitchFamily="2" charset="2"/>
              </a:rPr>
              <a:t>&gt;&gt; title('');</a:t>
            </a:r>
          </a:p>
          <a:p>
            <a:pPr>
              <a:lnSpc>
                <a:spcPct val="140000"/>
              </a:lnSpc>
              <a:buClr>
                <a:srgbClr val="0000FF"/>
              </a:buClr>
            </a:pPr>
            <a:r>
              <a:rPr lang="en-US" altLang="zh-CN" sz="2000" dirty="0">
                <a:latin typeface="微软雅黑" pitchFamily="34" charset="-122"/>
                <a:ea typeface="微软雅黑" pitchFamily="34" charset="-122"/>
                <a:cs typeface="Times New Roman" pitchFamily="18" charset="0"/>
                <a:sym typeface="Wingdings" pitchFamily="2" charset="2"/>
              </a:rPr>
              <a:t>&gt;&gt; legend('</a:t>
            </a:r>
            <a:r>
              <a:rPr lang="zh-CN" altLang="en-US" sz="2000" dirty="0">
                <a:latin typeface="微软雅黑" pitchFamily="34" charset="-122"/>
                <a:ea typeface="微软雅黑" pitchFamily="34" charset="-122"/>
                <a:cs typeface="Times New Roman" pitchFamily="18" charset="0"/>
                <a:sym typeface="Wingdings" pitchFamily="2" charset="2"/>
              </a:rPr>
              <a:t>原始散点</a:t>
            </a:r>
            <a:r>
              <a:rPr lang="en-US" altLang="zh-CN" sz="2000" dirty="0">
                <a:latin typeface="微软雅黑" pitchFamily="34" charset="-122"/>
                <a:ea typeface="微软雅黑" pitchFamily="34" charset="-122"/>
                <a:cs typeface="Times New Roman" pitchFamily="18" charset="0"/>
                <a:sym typeface="Wingdings" pitchFamily="2" charset="2"/>
              </a:rPr>
              <a:t>','</a:t>
            </a:r>
            <a:r>
              <a:rPr lang="zh-CN" altLang="en-US" sz="2000" dirty="0">
                <a:latin typeface="微软雅黑" pitchFamily="34" charset="-122"/>
                <a:ea typeface="微软雅黑" pitchFamily="34" charset="-122"/>
                <a:cs typeface="Times New Roman" pitchFamily="18" charset="0"/>
                <a:sym typeface="Wingdings" pitchFamily="2" charset="2"/>
              </a:rPr>
              <a:t>回归直线</a:t>
            </a:r>
            <a:r>
              <a:rPr lang="en-US" altLang="zh-CN" sz="2000" dirty="0">
                <a:latin typeface="微软雅黑" pitchFamily="34" charset="-122"/>
                <a:ea typeface="微软雅黑" pitchFamily="34" charset="-122"/>
                <a:cs typeface="Times New Roman" pitchFamily="18" charset="0"/>
                <a:sym typeface="Wingdings" pitchFamily="2" charset="2"/>
              </a:rPr>
              <a:t>','</a:t>
            </a:r>
            <a:r>
              <a:rPr lang="zh-CN" altLang="en-US" sz="2000" dirty="0">
                <a:latin typeface="微软雅黑" pitchFamily="34" charset="-122"/>
                <a:ea typeface="微软雅黑" pitchFamily="34" charset="-122"/>
                <a:cs typeface="Times New Roman" pitchFamily="18" charset="0"/>
                <a:sym typeface="Wingdings" pitchFamily="2" charset="2"/>
              </a:rPr>
              <a:t>置信区间</a:t>
            </a:r>
            <a:r>
              <a:rPr lang="en-US" altLang="zh-CN" sz="2000" dirty="0">
                <a:latin typeface="微软雅黑" pitchFamily="34" charset="-122"/>
                <a:ea typeface="微软雅黑" pitchFamily="34" charset="-122"/>
                <a:cs typeface="Times New Roman" pitchFamily="18" charset="0"/>
                <a:sym typeface="Wingdings" pitchFamily="2" charset="2"/>
              </a:rPr>
              <a:t>');</a:t>
            </a:r>
          </a:p>
        </p:txBody>
      </p:sp>
      <p:pic>
        <p:nvPicPr>
          <p:cNvPr id="5" name="图片 4">
            <a:extLst>
              <a:ext uri="{FF2B5EF4-FFF2-40B4-BE49-F238E27FC236}">
                <a16:creationId xmlns:a16="http://schemas.microsoft.com/office/drawing/2014/main" id="{9994EB94-07FB-4D6D-B11D-08BCAD3157D3}"/>
              </a:ext>
            </a:extLst>
          </p:cNvPr>
          <p:cNvPicPr>
            <a:picLocks noChangeAspect="1"/>
          </p:cNvPicPr>
          <p:nvPr/>
        </p:nvPicPr>
        <p:blipFill rotWithShape="1">
          <a:blip r:embed="rId2"/>
          <a:srcRect r="5435"/>
          <a:stretch/>
        </p:blipFill>
        <p:spPr>
          <a:xfrm>
            <a:off x="1115616" y="3295216"/>
            <a:ext cx="3880452" cy="3082429"/>
          </a:xfrm>
          <a:prstGeom prst="rect">
            <a:avLst/>
          </a:prstGeom>
        </p:spPr>
      </p:pic>
      <p:sp>
        <p:nvSpPr>
          <p:cNvPr id="2" name="日期占位符 1">
            <a:extLst>
              <a:ext uri="{FF2B5EF4-FFF2-40B4-BE49-F238E27FC236}">
                <a16:creationId xmlns:a16="http://schemas.microsoft.com/office/drawing/2014/main" id="{999A14FD-0C2D-440D-B237-6A82E1140807}"/>
              </a:ext>
            </a:extLst>
          </p:cNvPr>
          <p:cNvSpPr>
            <a:spLocks noGrp="1"/>
          </p:cNvSpPr>
          <p:nvPr>
            <p:ph type="dt" sz="half" idx="2"/>
          </p:nvPr>
        </p:nvSpPr>
        <p:spPr/>
        <p:txBody>
          <a:bodyPr/>
          <a:lstStyle/>
          <a:p>
            <a:pPr>
              <a:defRPr/>
            </a:pPr>
            <a:fld id="{40C2B9B9-E6B5-4FB5-B632-496D8B0B8890}"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5B9F76A1-73B4-49D3-B244-216C2541A4F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516494530"/>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56"/>
          <p:cNvSpPr>
            <a:spLocks noChangeArrowheads="1"/>
          </p:cNvSpPr>
          <p:nvPr/>
        </p:nvSpPr>
        <p:spPr bwMode="auto">
          <a:xfrm>
            <a:off x="827584" y="1071923"/>
            <a:ext cx="6520238" cy="9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&gt;&gt; xnew = [0.035,0.04]';</a:t>
            </a:r>
          </a:p>
          <a:p>
            <a:pPr>
              <a:lnSpc>
                <a:spcPct val="140000"/>
              </a:lnSpc>
              <a:buClr>
                <a:srgbClr val="0000FF"/>
              </a:buClr>
            </a:pP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&gt;&gt; </a:t>
            </a:r>
            <a:r>
              <a:rPr lang="en-US" altLang="zh-CN" sz="2200" dirty="0" err="1">
                <a:solidFill>
                  <a:schemeClr val="bg2"/>
                </a:solidFill>
                <a:latin typeface="微软雅黑" pitchFamily="34" charset="-122"/>
                <a:ea typeface="微软雅黑" pitchFamily="34" charset="-122"/>
                <a:cs typeface="Times New Roman" pitchFamily="18" charset="0"/>
                <a:sym typeface="Wingdings" pitchFamily="2" charset="2"/>
              </a:rPr>
              <a:t>ynew</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 = mdl1.predict(xnew)</a:t>
            </a:r>
          </a:p>
        </p:txBody>
      </p:sp>
      <p:sp>
        <p:nvSpPr>
          <p:cNvPr id="15" name="Text Box 2"/>
          <p:cNvSpPr txBox="1">
            <a:spLocks noChangeArrowheads="1"/>
          </p:cNvSpPr>
          <p:nvPr/>
        </p:nvSpPr>
        <p:spPr bwMode="auto">
          <a:xfrm>
            <a:off x="357556" y="499379"/>
            <a:ext cx="79588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5</a:t>
            </a:r>
            <a:r>
              <a:rPr lang="zh-CN" altLang="en-US" sz="2400" dirty="0">
                <a:solidFill>
                  <a:srgbClr val="0000FF"/>
                </a:solidFill>
                <a:latin typeface="微软雅黑" pitchFamily="34" charset="-122"/>
                <a:ea typeface="微软雅黑" pitchFamily="34" charset="-122"/>
                <a:cs typeface="Times New Roman" pitchFamily="18" charset="0"/>
              </a:rPr>
              <a:t>）预测</a:t>
            </a:r>
          </a:p>
        </p:txBody>
      </p:sp>
      <p:sp>
        <p:nvSpPr>
          <p:cNvPr id="9" name="Text Box 2">
            <a:extLst>
              <a:ext uri="{FF2B5EF4-FFF2-40B4-BE49-F238E27FC236}">
                <a16:creationId xmlns:a16="http://schemas.microsoft.com/office/drawing/2014/main" id="{14ABDB2B-993B-4174-ACCE-A1CC31EF5D79}"/>
              </a:ext>
            </a:extLst>
          </p:cNvPr>
          <p:cNvSpPr txBox="1">
            <a:spLocks noChangeArrowheads="1"/>
          </p:cNvSpPr>
          <p:nvPr/>
        </p:nvSpPr>
        <p:spPr bwMode="auto">
          <a:xfrm>
            <a:off x="357556" y="2132856"/>
            <a:ext cx="79588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6</a:t>
            </a:r>
            <a:r>
              <a:rPr lang="zh-CN" altLang="en-US" sz="2400" dirty="0">
                <a:solidFill>
                  <a:srgbClr val="0000FF"/>
                </a:solidFill>
                <a:latin typeface="微软雅黑" pitchFamily="34" charset="-122"/>
                <a:ea typeface="微软雅黑" pitchFamily="34" charset="-122"/>
                <a:cs typeface="Times New Roman" pitchFamily="18" charset="0"/>
              </a:rPr>
              <a:t>）模型改进</a:t>
            </a:r>
          </a:p>
        </p:txBody>
      </p:sp>
      <p:sp>
        <p:nvSpPr>
          <p:cNvPr id="10" name="Rectangle 56">
            <a:extLst>
              <a:ext uri="{FF2B5EF4-FFF2-40B4-BE49-F238E27FC236}">
                <a16:creationId xmlns:a16="http://schemas.microsoft.com/office/drawing/2014/main" id="{CFA517E4-A2E3-4E7B-B564-0975317F1A5B}"/>
              </a:ext>
            </a:extLst>
          </p:cNvPr>
          <p:cNvSpPr>
            <a:spLocks noChangeArrowheads="1"/>
          </p:cNvSpPr>
          <p:nvPr/>
        </p:nvSpPr>
        <p:spPr bwMode="auto">
          <a:xfrm>
            <a:off x="716628" y="2708920"/>
            <a:ext cx="7958860" cy="146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chemeClr val="bg2"/>
                </a:solidFill>
                <a:latin typeface="微软雅黑" pitchFamily="34" charset="-122"/>
                <a:ea typeface="微软雅黑" pitchFamily="34" charset="-122"/>
                <a:cs typeface="Times New Roman" pitchFamily="18" charset="0"/>
                <a:sym typeface="Wingdings" pitchFamily="2" charset="2"/>
              </a:rPr>
              <a:t>模型改进通常包括两个方面：剔除模型中的不显著项；剔除数据集中的异常点。通常情况下，学生化残差的绝对值大于</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2</a:t>
            </a:r>
            <a:r>
              <a:rPr lang="zh-CN" altLang="en-US" sz="2200" dirty="0">
                <a:solidFill>
                  <a:schemeClr val="bg2"/>
                </a:solidFill>
                <a:latin typeface="微软雅黑" pitchFamily="34" charset="-122"/>
                <a:ea typeface="微软雅黑" pitchFamily="34" charset="-122"/>
                <a:cs typeface="Times New Roman" pitchFamily="18" charset="0"/>
                <a:sym typeface="Wingdings" pitchFamily="2" charset="2"/>
              </a:rPr>
              <a:t>的数据点被认为是异常点。</a:t>
            </a:r>
            <a:endPar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endParaRPr>
          </a:p>
        </p:txBody>
      </p:sp>
      <p:sp>
        <p:nvSpPr>
          <p:cNvPr id="11" name="Rectangle 56">
            <a:extLst>
              <a:ext uri="{FF2B5EF4-FFF2-40B4-BE49-F238E27FC236}">
                <a16:creationId xmlns:a16="http://schemas.microsoft.com/office/drawing/2014/main" id="{54E8B70F-D120-411E-9667-CFD0A29BB226}"/>
              </a:ext>
            </a:extLst>
          </p:cNvPr>
          <p:cNvSpPr>
            <a:spLocks noChangeArrowheads="1"/>
          </p:cNvSpPr>
          <p:nvPr/>
        </p:nvSpPr>
        <p:spPr bwMode="auto">
          <a:xfrm>
            <a:off x="827584" y="4168267"/>
            <a:ext cx="6520238" cy="193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&gt;&gt; Res = mdl1.Residuals;</a:t>
            </a:r>
          </a:p>
          <a:p>
            <a:pPr>
              <a:lnSpc>
                <a:spcPct val="140000"/>
              </a:lnSpc>
              <a:buClr>
                <a:srgbClr val="0000FF"/>
              </a:buClr>
            </a:pP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&gt;&gt; </a:t>
            </a:r>
            <a:r>
              <a:rPr lang="en-US" altLang="zh-CN" sz="2200" dirty="0" err="1">
                <a:solidFill>
                  <a:schemeClr val="bg2"/>
                </a:solidFill>
                <a:latin typeface="微软雅黑" pitchFamily="34" charset="-122"/>
                <a:ea typeface="微软雅黑" pitchFamily="34" charset="-122"/>
                <a:cs typeface="Times New Roman" pitchFamily="18" charset="0"/>
                <a:sym typeface="Wingdings" pitchFamily="2" charset="2"/>
              </a:rPr>
              <a:t>Res_Stu</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 = </a:t>
            </a:r>
            <a:r>
              <a:rPr lang="en-US" altLang="zh-CN" sz="2200" dirty="0" err="1">
                <a:solidFill>
                  <a:schemeClr val="bg2"/>
                </a:solidFill>
                <a:latin typeface="微软雅黑" pitchFamily="34" charset="-122"/>
                <a:ea typeface="微软雅黑" pitchFamily="34" charset="-122"/>
                <a:cs typeface="Times New Roman" pitchFamily="18" charset="0"/>
                <a:sym typeface="Wingdings" pitchFamily="2" charset="2"/>
              </a:rPr>
              <a:t>Res.Studentized</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a:t>
            </a:r>
          </a:p>
          <a:p>
            <a:pPr>
              <a:lnSpc>
                <a:spcPct val="140000"/>
              </a:lnSpc>
              <a:buClr>
                <a:srgbClr val="0000FF"/>
              </a:buClr>
            </a:pP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&gt;&gt; id = find(abs(</a:t>
            </a:r>
            <a:r>
              <a:rPr lang="en-US" altLang="zh-CN" sz="2200" dirty="0" err="1">
                <a:solidFill>
                  <a:schemeClr val="bg2"/>
                </a:solidFill>
                <a:latin typeface="微软雅黑" pitchFamily="34" charset="-122"/>
                <a:ea typeface="微软雅黑" pitchFamily="34" charset="-122"/>
                <a:cs typeface="Times New Roman" pitchFamily="18" charset="0"/>
                <a:sym typeface="Wingdings" pitchFamily="2" charset="2"/>
              </a:rPr>
              <a:t>Res_Stu</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)&gt;2);  </a:t>
            </a:r>
          </a:p>
          <a:p>
            <a:pPr>
              <a:lnSpc>
                <a:spcPct val="140000"/>
              </a:lnSpc>
              <a:buClr>
                <a:srgbClr val="0000FF"/>
              </a:buClr>
            </a:pP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&gt;&gt; mdl2 = </a:t>
            </a:r>
            <a:r>
              <a:rPr lang="en-US" altLang="zh-CN" sz="2200" dirty="0" err="1">
                <a:solidFill>
                  <a:schemeClr val="bg2"/>
                </a:solidFill>
                <a:latin typeface="微软雅黑" pitchFamily="34" charset="-122"/>
                <a:ea typeface="微软雅黑" pitchFamily="34" charset="-122"/>
                <a:cs typeface="Times New Roman" pitchFamily="18" charset="0"/>
                <a:sym typeface="Wingdings" pitchFamily="2" charset="2"/>
              </a:rPr>
              <a:t>fitlm</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a:t>
            </a:r>
            <a:r>
              <a:rPr lang="en-US" altLang="zh-CN" sz="2200" dirty="0" err="1">
                <a:solidFill>
                  <a:schemeClr val="bg2"/>
                </a:solidFill>
                <a:latin typeface="微软雅黑" pitchFamily="34" charset="-122"/>
                <a:ea typeface="微软雅黑" pitchFamily="34" charset="-122"/>
                <a:cs typeface="Times New Roman" pitchFamily="18" charset="0"/>
                <a:sym typeface="Wingdings" pitchFamily="2" charset="2"/>
              </a:rPr>
              <a:t>x,y</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 '</a:t>
            </a:r>
            <a:r>
              <a:rPr lang="en-US" altLang="zh-CN" sz="2200" dirty="0" err="1">
                <a:solidFill>
                  <a:schemeClr val="bg2"/>
                </a:solidFill>
                <a:latin typeface="微软雅黑" pitchFamily="34" charset="-122"/>
                <a:ea typeface="微软雅黑" pitchFamily="34" charset="-122"/>
                <a:cs typeface="Times New Roman" pitchFamily="18" charset="0"/>
                <a:sym typeface="Wingdings" pitchFamily="2" charset="2"/>
              </a:rPr>
              <a:t>Exclude',id</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a:t>
            </a:r>
          </a:p>
        </p:txBody>
      </p:sp>
      <p:graphicFrame>
        <p:nvGraphicFramePr>
          <p:cNvPr id="13" name="对象 12">
            <a:extLst>
              <a:ext uri="{FF2B5EF4-FFF2-40B4-BE49-F238E27FC236}">
                <a16:creationId xmlns:a16="http://schemas.microsoft.com/office/drawing/2014/main" id="{A6AC8767-079C-48B9-BE7F-0F9302E57F64}"/>
              </a:ext>
            </a:extLst>
          </p:cNvPr>
          <p:cNvGraphicFramePr>
            <a:graphicFrameLocks noChangeAspect="1"/>
          </p:cNvGraphicFramePr>
          <p:nvPr>
            <p:extLst>
              <p:ext uri="{D42A27DB-BD31-4B8C-83A1-F6EECF244321}">
                <p14:modId xmlns:p14="http://schemas.microsoft.com/office/powerpoint/2010/main" val="4089917758"/>
              </p:ext>
            </p:extLst>
          </p:nvPr>
        </p:nvGraphicFramePr>
        <p:xfrm>
          <a:off x="4211960" y="3738487"/>
          <a:ext cx="4255152" cy="410593"/>
        </p:xfrm>
        <a:graphic>
          <a:graphicData uri="http://schemas.openxmlformats.org/presentationml/2006/ole">
            <mc:AlternateContent xmlns:mc="http://schemas.openxmlformats.org/markup-compatibility/2006">
              <mc:Choice xmlns:v="urn:schemas-microsoft-com:vml" Requires="v">
                <p:oleObj name="Equation" r:id="rId2" imgW="1777680" imgH="228600" progId="Equation.DSMT4">
                  <p:embed/>
                </p:oleObj>
              </mc:Choice>
              <mc:Fallback>
                <p:oleObj name="Equation" r:id="rId2" imgW="1777680" imgH="228600" progId="Equation.DSMT4">
                  <p:embed/>
                  <p:pic>
                    <p:nvPicPr>
                      <p:cNvPr id="15" name="对象 14">
                        <a:extLst>
                          <a:ext uri="{FF2B5EF4-FFF2-40B4-BE49-F238E27FC236}">
                            <a16:creationId xmlns:a16="http://schemas.microsoft.com/office/drawing/2014/main" id="{54A9DA9C-92A5-408B-A648-C4DC43E8FD2F}"/>
                          </a:ext>
                        </a:extLst>
                      </p:cNvPr>
                      <p:cNvPicPr>
                        <a:picLocks noChangeAspect="1" noChangeArrowheads="1"/>
                      </p:cNvPicPr>
                      <p:nvPr/>
                    </p:nvPicPr>
                    <p:blipFill>
                      <a:blip r:embed="rId3"/>
                      <a:srcRect/>
                      <a:stretch>
                        <a:fillRect/>
                      </a:stretch>
                    </p:blipFill>
                    <p:spPr bwMode="auto">
                      <a:xfrm>
                        <a:off x="4211960" y="3738487"/>
                        <a:ext cx="4255152" cy="410593"/>
                      </a:xfrm>
                      <a:prstGeom prst="rect">
                        <a:avLst/>
                      </a:prstGeom>
                      <a:noFill/>
                    </p:spPr>
                  </p:pic>
                </p:oleObj>
              </mc:Fallback>
            </mc:AlternateContent>
          </a:graphicData>
        </a:graphic>
      </p:graphicFrame>
      <p:sp>
        <p:nvSpPr>
          <p:cNvPr id="2" name="日期占位符 1">
            <a:extLst>
              <a:ext uri="{FF2B5EF4-FFF2-40B4-BE49-F238E27FC236}">
                <a16:creationId xmlns:a16="http://schemas.microsoft.com/office/drawing/2014/main" id="{21EE4F06-0CC7-4F2A-BF9A-6D31BAC7E949}"/>
              </a:ext>
            </a:extLst>
          </p:cNvPr>
          <p:cNvSpPr>
            <a:spLocks noGrp="1"/>
          </p:cNvSpPr>
          <p:nvPr>
            <p:ph type="dt" sz="half" idx="2"/>
          </p:nvPr>
        </p:nvSpPr>
        <p:spPr/>
        <p:txBody>
          <a:bodyPr/>
          <a:lstStyle/>
          <a:p>
            <a:pPr>
              <a:defRPr/>
            </a:pPr>
            <a:fld id="{20149BCC-5BF2-4D1D-A547-A8E5B9321411}"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980F859D-726B-42E2-80FC-9BFE21BDBAE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06069110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5" name="Text Box 9"/>
          <p:cNvSpPr txBox="1">
            <a:spLocks noChangeArrowheads="1"/>
          </p:cNvSpPr>
          <p:nvPr/>
        </p:nvSpPr>
        <p:spPr bwMode="auto">
          <a:xfrm>
            <a:off x="374848" y="476672"/>
            <a:ext cx="8229600"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buClr>
                <a:srgbClr val="FF0000"/>
              </a:buClr>
              <a:defRPr/>
            </a:pPr>
            <a:r>
              <a:rPr lang="en-US" altLang="zh-CN" dirty="0">
                <a:solidFill>
                  <a:srgbClr val="FF0000"/>
                </a:solidFill>
                <a:ea typeface="+mn-ea"/>
                <a:cs typeface="Times New Roman" panose="02020603050405020304" pitchFamily="18" charset="0"/>
              </a:rPr>
              <a:t>3. </a:t>
            </a:r>
            <a:r>
              <a:rPr lang="zh-CN" altLang="en-US" dirty="0">
                <a:solidFill>
                  <a:srgbClr val="FF0000"/>
                </a:solidFill>
                <a:ea typeface="+mn-ea"/>
                <a:cs typeface="Times New Roman" panose="02020603050405020304" pitchFamily="18" charset="0"/>
              </a:rPr>
              <a:t> </a:t>
            </a:r>
            <a:r>
              <a:rPr lang="zh-CN" altLang="en-US" dirty="0">
                <a:solidFill>
                  <a:srgbClr val="FF0000"/>
                </a:solidFill>
                <a:latin typeface="微软雅黑" pitchFamily="34" charset="-122"/>
                <a:ea typeface="微软雅黑" pitchFamily="34" charset="-122"/>
                <a:cs typeface="Times New Roman" panose="02020603050405020304" pitchFamily="18" charset="0"/>
              </a:rPr>
              <a:t>绘制正态概率图</a:t>
            </a:r>
          </a:p>
        </p:txBody>
      </p:sp>
      <p:sp>
        <p:nvSpPr>
          <p:cNvPr id="5" name="Rectangle 2"/>
          <p:cNvSpPr>
            <a:spLocks noChangeArrowheads="1"/>
          </p:cNvSpPr>
          <p:nvPr/>
        </p:nvSpPr>
        <p:spPr bwMode="auto">
          <a:xfrm>
            <a:off x="716008" y="1085835"/>
            <a:ext cx="8032456"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figure;                % </a:t>
            </a:r>
            <a:r>
              <a:rPr kumimoji="0" lang="zh-CN" altLang="en-US" sz="2200" kern="0" dirty="0">
                <a:solidFill>
                  <a:srgbClr val="000000"/>
                </a:solidFill>
                <a:latin typeface="微软雅黑" pitchFamily="34" charset="-122"/>
                <a:ea typeface="微软雅黑" pitchFamily="34" charset="-122"/>
              </a:rPr>
              <a:t>新建图形窗口</a:t>
            </a:r>
          </a:p>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a:t>
            </a:r>
            <a:r>
              <a:rPr kumimoji="0" lang="en-US" altLang="zh-CN" sz="2200" kern="0" dirty="0" err="1">
                <a:solidFill>
                  <a:srgbClr val="000000"/>
                </a:solidFill>
                <a:latin typeface="微软雅黑" pitchFamily="34" charset="-122"/>
                <a:ea typeface="微软雅黑" pitchFamily="34" charset="-122"/>
              </a:rPr>
              <a:t>normplot</a:t>
            </a:r>
            <a:r>
              <a:rPr kumimoji="0" lang="en-US" altLang="zh-CN" sz="2200" kern="0" dirty="0">
                <a:solidFill>
                  <a:srgbClr val="000000"/>
                </a:solidFill>
                <a:latin typeface="微软雅黑" pitchFamily="34" charset="-122"/>
                <a:ea typeface="微软雅黑" pitchFamily="34" charset="-122"/>
              </a:rPr>
              <a:t>(VC);    % </a:t>
            </a:r>
            <a:r>
              <a:rPr kumimoji="0" lang="zh-CN" altLang="en-US" sz="2200" kern="0" dirty="0">
                <a:solidFill>
                  <a:srgbClr val="000000"/>
                </a:solidFill>
                <a:latin typeface="微软雅黑" pitchFamily="34" charset="-122"/>
                <a:ea typeface="微软雅黑" pitchFamily="34" charset="-122"/>
              </a:rPr>
              <a:t>绘制正态概率图</a:t>
            </a:r>
            <a:endParaRPr kumimoji="0" lang="en-US" altLang="zh-CN" sz="2200" kern="0" dirty="0">
              <a:solidFill>
                <a:srgbClr val="000000"/>
              </a:solidFill>
              <a:latin typeface="微软雅黑" pitchFamily="34" charset="-122"/>
              <a:ea typeface="微软雅黑" pitchFamily="34" charset="-122"/>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751" y="2348880"/>
            <a:ext cx="4518407"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a:extLst>
              <a:ext uri="{FF2B5EF4-FFF2-40B4-BE49-F238E27FC236}">
                <a16:creationId xmlns:a16="http://schemas.microsoft.com/office/drawing/2014/main" id="{0CFAE9D8-1552-43A6-9FD5-3F72AAF47693}"/>
              </a:ext>
            </a:extLst>
          </p:cNvPr>
          <p:cNvSpPr>
            <a:spLocks noGrp="1"/>
          </p:cNvSpPr>
          <p:nvPr>
            <p:ph type="dt" sz="half" idx="2"/>
          </p:nvPr>
        </p:nvSpPr>
        <p:spPr/>
        <p:txBody>
          <a:bodyPr/>
          <a:lstStyle/>
          <a:p>
            <a:pPr>
              <a:defRPr/>
            </a:pPr>
            <a:fld id="{F6611F25-4664-4AD6-BCF3-C452AB392451}"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EB39557B-F926-4E28-B4F5-16CCBD71908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682746234"/>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3"/>
          <p:cNvSpPr>
            <a:spLocks noChangeArrowheads="1"/>
          </p:cNvSpPr>
          <p:nvPr/>
        </p:nvSpPr>
        <p:spPr bwMode="auto">
          <a:xfrm>
            <a:off x="683568" y="919332"/>
            <a:ext cx="7455624" cy="241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200" dirty="0">
                <a:latin typeface="微软雅黑" panose="020B0503020204020204" pitchFamily="34" charset="-122"/>
                <a:ea typeface="微软雅黑" panose="020B0503020204020204" pitchFamily="34" charset="-122"/>
                <a:cs typeface="Times New Roman" pitchFamily="18" charset="0"/>
              </a:rPr>
              <a:t>&gt;&gt; figure;</a:t>
            </a:r>
          </a:p>
          <a:p>
            <a:pPr>
              <a:lnSpc>
                <a:spcPct val="140000"/>
              </a:lnSpc>
            </a:pPr>
            <a:r>
              <a:rPr lang="en-US" altLang="zh-CN" sz="2200" dirty="0">
                <a:latin typeface="微软雅黑" panose="020B0503020204020204" pitchFamily="34" charset="-122"/>
                <a:ea typeface="微软雅黑" panose="020B0503020204020204" pitchFamily="34" charset="-122"/>
                <a:cs typeface="Times New Roman" pitchFamily="18" charset="0"/>
              </a:rPr>
              <a:t>&gt;&gt; mdl2.plot;</a:t>
            </a:r>
          </a:p>
          <a:p>
            <a:pPr>
              <a:lnSpc>
                <a:spcPct val="140000"/>
              </a:lnSpc>
            </a:pPr>
            <a:r>
              <a:rPr lang="en-US" altLang="zh-CN" sz="2200" dirty="0">
                <a:latin typeface="微软雅黑" panose="020B0503020204020204" pitchFamily="34" charset="-122"/>
                <a:ea typeface="微软雅黑" panose="020B0503020204020204" pitchFamily="34" charset="-122"/>
                <a:cs typeface="Times New Roman" pitchFamily="18" charset="0"/>
              </a:rPr>
              <a:t>&gt;&gt; </a:t>
            </a:r>
            <a:r>
              <a:rPr lang="en-US" altLang="zh-CN" sz="2200" dirty="0" err="1">
                <a:latin typeface="微软雅黑" panose="020B0503020204020204" pitchFamily="34" charset="-122"/>
                <a:ea typeface="微软雅黑" panose="020B0503020204020204" pitchFamily="34" charset="-122"/>
                <a:cs typeface="Times New Roman" pitchFamily="18" charset="0"/>
              </a:rPr>
              <a:t>xlabel</a:t>
            </a:r>
            <a:r>
              <a:rPr lang="en-US" altLang="zh-CN" sz="2200" dirty="0">
                <a:latin typeface="微软雅黑" panose="020B0503020204020204" pitchFamily="34" charset="-122"/>
                <a:ea typeface="微软雅黑" panose="020B0503020204020204" pitchFamily="34" charset="-122"/>
                <a:cs typeface="Times New Roman" pitchFamily="18" charset="0"/>
              </a:rPr>
              <a:t>('</a:t>
            </a:r>
            <a:r>
              <a:rPr lang="zh-CN" altLang="en-US" sz="2200" dirty="0">
                <a:latin typeface="微软雅黑" panose="020B0503020204020204" pitchFamily="34" charset="-122"/>
                <a:ea typeface="微软雅黑" panose="020B0503020204020204" pitchFamily="34" charset="-122"/>
                <a:cs typeface="Times New Roman" pitchFamily="18" charset="0"/>
              </a:rPr>
              <a:t>深市收益率</a:t>
            </a:r>
            <a:r>
              <a:rPr lang="en-US" altLang="zh-CN" sz="2200" dirty="0">
                <a:latin typeface="微软雅黑" panose="020B0503020204020204" pitchFamily="34" charset="-122"/>
                <a:ea typeface="微软雅黑" panose="020B0503020204020204" pitchFamily="34" charset="-122"/>
                <a:cs typeface="Times New Roman" pitchFamily="18" charset="0"/>
              </a:rPr>
              <a:t>(x)'); </a:t>
            </a:r>
            <a:r>
              <a:rPr lang="en-US" altLang="zh-CN" sz="2200" dirty="0" err="1">
                <a:latin typeface="微软雅黑" panose="020B0503020204020204" pitchFamily="34" charset="-122"/>
                <a:ea typeface="微软雅黑" panose="020B0503020204020204" pitchFamily="34" charset="-122"/>
                <a:cs typeface="Times New Roman" pitchFamily="18" charset="0"/>
              </a:rPr>
              <a:t>ylabel</a:t>
            </a:r>
            <a:r>
              <a:rPr lang="en-US" altLang="zh-CN" sz="2200" dirty="0">
                <a:latin typeface="微软雅黑" panose="020B0503020204020204" pitchFamily="34" charset="-122"/>
                <a:ea typeface="微软雅黑" panose="020B0503020204020204" pitchFamily="34" charset="-122"/>
                <a:cs typeface="Times New Roman" pitchFamily="18" charset="0"/>
              </a:rPr>
              <a:t>('</a:t>
            </a:r>
            <a:r>
              <a:rPr lang="zh-CN" altLang="en-US" sz="2200" dirty="0">
                <a:latin typeface="微软雅黑" panose="020B0503020204020204" pitchFamily="34" charset="-122"/>
                <a:ea typeface="微软雅黑" panose="020B0503020204020204" pitchFamily="34" charset="-122"/>
                <a:cs typeface="Times New Roman" pitchFamily="18" charset="0"/>
              </a:rPr>
              <a:t>沪市收益率</a:t>
            </a:r>
            <a:r>
              <a:rPr lang="en-US" altLang="zh-CN" sz="2200" dirty="0">
                <a:latin typeface="微软雅黑" panose="020B0503020204020204" pitchFamily="34" charset="-122"/>
                <a:ea typeface="微软雅黑" panose="020B0503020204020204" pitchFamily="34" charset="-122"/>
                <a:cs typeface="Times New Roman" pitchFamily="18" charset="0"/>
              </a:rPr>
              <a:t>(y)');</a:t>
            </a:r>
          </a:p>
          <a:p>
            <a:pPr>
              <a:lnSpc>
                <a:spcPct val="140000"/>
              </a:lnSpc>
            </a:pPr>
            <a:r>
              <a:rPr lang="en-US" altLang="zh-CN" sz="2200" dirty="0">
                <a:latin typeface="微软雅黑" panose="020B0503020204020204" pitchFamily="34" charset="-122"/>
                <a:ea typeface="微软雅黑" panose="020B0503020204020204" pitchFamily="34" charset="-122"/>
                <a:cs typeface="Times New Roman" pitchFamily="18" charset="0"/>
              </a:rPr>
              <a:t>&gt;&gt; legend('</a:t>
            </a:r>
            <a:r>
              <a:rPr lang="zh-CN" altLang="en-US" sz="2200" dirty="0">
                <a:latin typeface="微软雅黑" panose="020B0503020204020204" pitchFamily="34" charset="-122"/>
                <a:ea typeface="微软雅黑" panose="020B0503020204020204" pitchFamily="34" charset="-122"/>
                <a:cs typeface="Times New Roman" pitchFamily="18" charset="0"/>
              </a:rPr>
              <a:t>剔除异常数据后散点</a:t>
            </a:r>
            <a:r>
              <a:rPr lang="en-US" altLang="zh-CN" sz="2200" dirty="0">
                <a:latin typeface="微软雅黑" panose="020B0503020204020204" pitchFamily="34" charset="-122"/>
                <a:ea typeface="微软雅黑" panose="020B0503020204020204" pitchFamily="34" charset="-122"/>
                <a:cs typeface="Times New Roman" pitchFamily="18" charset="0"/>
              </a:rPr>
              <a:t>','</a:t>
            </a:r>
            <a:r>
              <a:rPr lang="zh-CN" altLang="en-US" sz="2200" dirty="0">
                <a:latin typeface="微软雅黑" panose="020B0503020204020204" pitchFamily="34" charset="-122"/>
                <a:ea typeface="微软雅黑" panose="020B0503020204020204" pitchFamily="34" charset="-122"/>
                <a:cs typeface="Times New Roman" pitchFamily="18" charset="0"/>
              </a:rPr>
              <a:t>回归直线</a:t>
            </a:r>
            <a:r>
              <a:rPr lang="en-US" altLang="zh-CN" sz="2200" dirty="0">
                <a:latin typeface="微软雅黑" panose="020B0503020204020204" pitchFamily="34" charset="-122"/>
                <a:ea typeface="微软雅黑" panose="020B0503020204020204" pitchFamily="34" charset="-122"/>
                <a:cs typeface="Times New Roman" pitchFamily="18" charset="0"/>
              </a:rPr>
              <a:t>','</a:t>
            </a:r>
            <a:r>
              <a:rPr lang="zh-CN" altLang="en-US" sz="2200" dirty="0">
                <a:latin typeface="微软雅黑" panose="020B0503020204020204" pitchFamily="34" charset="-122"/>
                <a:ea typeface="微软雅黑" panose="020B0503020204020204" pitchFamily="34" charset="-122"/>
                <a:cs typeface="Times New Roman" pitchFamily="18" charset="0"/>
              </a:rPr>
              <a:t>置信区间</a:t>
            </a:r>
            <a:r>
              <a:rPr lang="en-US" altLang="zh-CN" sz="2200" dirty="0">
                <a:latin typeface="微软雅黑" panose="020B0503020204020204" pitchFamily="34" charset="-122"/>
                <a:ea typeface="微软雅黑" panose="020B0503020204020204" pitchFamily="34" charset="-122"/>
                <a:cs typeface="Times New Roman" pitchFamily="18" charset="0"/>
              </a:rPr>
              <a:t>');</a:t>
            </a:r>
          </a:p>
          <a:p>
            <a:pPr>
              <a:lnSpc>
                <a:spcPct val="140000"/>
              </a:lnSpc>
            </a:pPr>
            <a:r>
              <a:rPr lang="en-US" altLang="zh-CN" sz="2200" dirty="0">
                <a:latin typeface="微软雅黑" panose="020B0503020204020204" pitchFamily="34" charset="-122"/>
                <a:ea typeface="微软雅黑" panose="020B0503020204020204" pitchFamily="34" charset="-122"/>
                <a:cs typeface="Times New Roman" pitchFamily="18" charset="0"/>
              </a:rPr>
              <a:t>&gt;&gt; title('');</a:t>
            </a:r>
          </a:p>
        </p:txBody>
      </p:sp>
      <p:pic>
        <p:nvPicPr>
          <p:cNvPr id="4" name="图片 3">
            <a:extLst>
              <a:ext uri="{FF2B5EF4-FFF2-40B4-BE49-F238E27FC236}">
                <a16:creationId xmlns:a16="http://schemas.microsoft.com/office/drawing/2014/main" id="{55BD352E-4626-4B81-B122-71954D45FB4B}"/>
              </a:ext>
            </a:extLst>
          </p:cNvPr>
          <p:cNvPicPr>
            <a:picLocks noChangeAspect="1"/>
          </p:cNvPicPr>
          <p:nvPr/>
        </p:nvPicPr>
        <p:blipFill>
          <a:blip r:embed="rId2"/>
          <a:stretch>
            <a:fillRect/>
          </a:stretch>
        </p:blipFill>
        <p:spPr>
          <a:xfrm>
            <a:off x="2675944" y="2924944"/>
            <a:ext cx="4560352" cy="3425625"/>
          </a:xfrm>
          <a:prstGeom prst="rect">
            <a:avLst/>
          </a:prstGeom>
        </p:spPr>
      </p:pic>
      <p:sp>
        <p:nvSpPr>
          <p:cNvPr id="6" name="Text Box 2">
            <a:extLst>
              <a:ext uri="{FF2B5EF4-FFF2-40B4-BE49-F238E27FC236}">
                <a16:creationId xmlns:a16="http://schemas.microsoft.com/office/drawing/2014/main" id="{D45FB3BB-5A82-4AD7-88F2-B552A3AA6F56}"/>
              </a:ext>
            </a:extLst>
          </p:cNvPr>
          <p:cNvSpPr txBox="1">
            <a:spLocks noChangeArrowheads="1"/>
          </p:cNvSpPr>
          <p:nvPr/>
        </p:nvSpPr>
        <p:spPr bwMode="auto">
          <a:xfrm>
            <a:off x="357556" y="404664"/>
            <a:ext cx="795886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6</a:t>
            </a:r>
            <a:r>
              <a:rPr lang="zh-CN" altLang="en-US" sz="2400" dirty="0">
                <a:solidFill>
                  <a:srgbClr val="0000FF"/>
                </a:solidFill>
                <a:latin typeface="微软雅黑" pitchFamily="34" charset="-122"/>
                <a:ea typeface="微软雅黑" pitchFamily="34" charset="-122"/>
                <a:cs typeface="Times New Roman" pitchFamily="18" charset="0"/>
              </a:rPr>
              <a:t>）模型改进</a:t>
            </a:r>
          </a:p>
        </p:txBody>
      </p:sp>
      <p:sp>
        <p:nvSpPr>
          <p:cNvPr id="2" name="日期占位符 1">
            <a:extLst>
              <a:ext uri="{FF2B5EF4-FFF2-40B4-BE49-F238E27FC236}">
                <a16:creationId xmlns:a16="http://schemas.microsoft.com/office/drawing/2014/main" id="{35DB9879-F873-4DD0-8593-40F1FE3E1EFE}"/>
              </a:ext>
            </a:extLst>
          </p:cNvPr>
          <p:cNvSpPr>
            <a:spLocks noGrp="1"/>
          </p:cNvSpPr>
          <p:nvPr>
            <p:ph type="dt" sz="half" idx="2"/>
          </p:nvPr>
        </p:nvSpPr>
        <p:spPr/>
        <p:txBody>
          <a:bodyPr/>
          <a:lstStyle/>
          <a:p>
            <a:pPr>
              <a:defRPr/>
            </a:pPr>
            <a:fld id="{D4FD1396-1BA2-47BF-B622-D7174282AFD0}"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60F336A0-AFE4-4EAC-80ED-25BC38B91A6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1141580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8"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9"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0"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1"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2"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Rectangle 3"/>
          <p:cNvSpPr>
            <a:spLocks noChangeArrowheads="1"/>
          </p:cNvSpPr>
          <p:nvPr/>
        </p:nvSpPr>
        <p:spPr bwMode="auto">
          <a:xfrm>
            <a:off x="500034" y="1124744"/>
            <a:ext cx="8104414" cy="468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4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6-2</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头围</a:t>
            </a:r>
            <a:r>
              <a:rPr lang="en-US" altLang="zh-CN" sz="2400" kern="0" dirty="0">
                <a:solidFill>
                  <a:srgbClr val="000000"/>
                </a:solidFill>
                <a:latin typeface="微软雅黑" pitchFamily="34" charset="-122"/>
                <a:ea typeface="微软雅黑" pitchFamily="34" charset="-122"/>
                <a:cs typeface="Times New Roman" pitchFamily="18" charset="0"/>
              </a:rPr>
              <a:t>(head circumference)</a:t>
            </a:r>
            <a:r>
              <a:rPr lang="zh-CN" altLang="en-US" sz="2400" kern="0" dirty="0">
                <a:solidFill>
                  <a:srgbClr val="000000"/>
                </a:solidFill>
                <a:latin typeface="微软雅黑" pitchFamily="34" charset="-122"/>
                <a:ea typeface="微软雅黑" pitchFamily="34" charset="-122"/>
                <a:cs typeface="Times New Roman" pitchFamily="18" charset="0"/>
              </a:rPr>
              <a:t>是反映婴幼儿大脑和颅骨发育程度的重要指标之一，对头围的研究具有非常重要的意义。笔者研究了天津地区</a:t>
            </a:r>
            <a:r>
              <a:rPr lang="en-US" altLang="zh-CN" sz="2400" kern="0" dirty="0">
                <a:solidFill>
                  <a:srgbClr val="000000"/>
                </a:solidFill>
                <a:latin typeface="微软雅黑" pitchFamily="34" charset="-122"/>
                <a:ea typeface="微软雅黑" pitchFamily="34" charset="-122"/>
                <a:cs typeface="Times New Roman" pitchFamily="18" charset="0"/>
              </a:rPr>
              <a:t>1281</a:t>
            </a:r>
            <a:r>
              <a:rPr lang="zh-CN" altLang="en-US" sz="2400" kern="0" dirty="0">
                <a:solidFill>
                  <a:srgbClr val="000000"/>
                </a:solidFill>
                <a:latin typeface="微软雅黑" pitchFamily="34" charset="-122"/>
                <a:ea typeface="微软雅黑" pitchFamily="34" charset="-122"/>
                <a:cs typeface="Times New Roman" pitchFamily="18" charset="0"/>
              </a:rPr>
              <a:t>位儿童（</a:t>
            </a:r>
            <a:r>
              <a:rPr lang="en-US" altLang="zh-CN" sz="2400" kern="0" dirty="0">
                <a:solidFill>
                  <a:srgbClr val="000000"/>
                </a:solidFill>
                <a:latin typeface="微软雅黑" pitchFamily="34" charset="-122"/>
                <a:ea typeface="微软雅黑" pitchFamily="34" charset="-122"/>
                <a:cs typeface="Times New Roman" pitchFamily="18" charset="0"/>
              </a:rPr>
              <a:t>700</a:t>
            </a:r>
            <a:r>
              <a:rPr lang="zh-CN" altLang="en-US" sz="2400" kern="0" dirty="0">
                <a:solidFill>
                  <a:srgbClr val="000000"/>
                </a:solidFill>
                <a:latin typeface="微软雅黑" pitchFamily="34" charset="-122"/>
                <a:ea typeface="微软雅黑" pitchFamily="34" charset="-122"/>
                <a:cs typeface="Times New Roman" pitchFamily="18" charset="0"/>
              </a:rPr>
              <a:t>个男孩，</a:t>
            </a:r>
            <a:r>
              <a:rPr lang="en-US" altLang="zh-CN" sz="2400" kern="0" dirty="0">
                <a:solidFill>
                  <a:srgbClr val="000000"/>
                </a:solidFill>
                <a:latin typeface="微软雅黑" pitchFamily="34" charset="-122"/>
                <a:ea typeface="微软雅黑" pitchFamily="34" charset="-122"/>
                <a:cs typeface="Times New Roman" pitchFamily="18" charset="0"/>
              </a:rPr>
              <a:t>581</a:t>
            </a:r>
            <a:r>
              <a:rPr lang="zh-CN" altLang="en-US" sz="2400" kern="0" dirty="0">
                <a:solidFill>
                  <a:srgbClr val="000000"/>
                </a:solidFill>
                <a:latin typeface="微软雅黑" pitchFamily="34" charset="-122"/>
                <a:ea typeface="微软雅黑" pitchFamily="34" charset="-122"/>
                <a:cs typeface="Times New Roman" pitchFamily="18" charset="0"/>
              </a:rPr>
              <a:t>个女孩）的颅脑发育情况，测量了年龄、头宽、头长、头宽</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头长、头围和颅围等指标，测量方法：读取头颅</a:t>
            </a:r>
            <a:r>
              <a:rPr lang="en-US" altLang="zh-CN" sz="2400" kern="0" dirty="0">
                <a:solidFill>
                  <a:srgbClr val="000000"/>
                </a:solidFill>
                <a:latin typeface="微软雅黑" pitchFamily="34" charset="-122"/>
                <a:ea typeface="微软雅黑" pitchFamily="34" charset="-122"/>
                <a:cs typeface="Times New Roman" pitchFamily="18" charset="0"/>
              </a:rPr>
              <a:t>CT</a:t>
            </a:r>
            <a:r>
              <a:rPr lang="zh-CN" altLang="en-US" sz="2400" kern="0" dirty="0">
                <a:solidFill>
                  <a:srgbClr val="000000"/>
                </a:solidFill>
                <a:latin typeface="微软雅黑" pitchFamily="34" charset="-122"/>
                <a:ea typeface="微软雅黑" pitchFamily="34" charset="-122"/>
                <a:cs typeface="Times New Roman" pitchFamily="18" charset="0"/>
              </a:rPr>
              <a:t>图像数据，根据自编程序自动测量。测量得到</a:t>
            </a:r>
            <a:r>
              <a:rPr lang="en-US" altLang="zh-CN" sz="2400" kern="0" dirty="0">
                <a:solidFill>
                  <a:srgbClr val="000000"/>
                </a:solidFill>
                <a:latin typeface="微软雅黑" pitchFamily="34" charset="-122"/>
                <a:ea typeface="微软雅黑" pitchFamily="34" charset="-122"/>
                <a:cs typeface="Times New Roman" pitchFamily="18" charset="0"/>
              </a:rPr>
              <a:t>1281</a:t>
            </a:r>
            <a:r>
              <a:rPr lang="zh-CN" altLang="en-US" sz="2400" kern="0" dirty="0">
                <a:solidFill>
                  <a:srgbClr val="000000"/>
                </a:solidFill>
                <a:latin typeface="微软雅黑" pitchFamily="34" charset="-122"/>
                <a:ea typeface="微软雅黑" pitchFamily="34" charset="-122"/>
                <a:cs typeface="Times New Roman" pitchFamily="18" charset="0"/>
              </a:rPr>
              <a:t>组数据，年龄跨度从</a:t>
            </a:r>
            <a:r>
              <a:rPr lang="en-US" altLang="zh-CN" sz="2400" kern="0" dirty="0">
                <a:solidFill>
                  <a:srgbClr val="000000"/>
                </a:solidFill>
                <a:latin typeface="微软雅黑" pitchFamily="34" charset="-122"/>
                <a:ea typeface="微软雅黑" pitchFamily="34" charset="-122"/>
                <a:cs typeface="Times New Roman" pitchFamily="18" charset="0"/>
              </a:rPr>
              <a:t>7</a:t>
            </a:r>
            <a:r>
              <a:rPr lang="zh-CN" altLang="en-US" sz="2400" kern="0" dirty="0">
                <a:solidFill>
                  <a:srgbClr val="000000"/>
                </a:solidFill>
                <a:latin typeface="微软雅黑" pitchFamily="34" charset="-122"/>
                <a:ea typeface="微软雅黑" pitchFamily="34" charset="-122"/>
                <a:cs typeface="Times New Roman" pitchFamily="18" charset="0"/>
              </a:rPr>
              <a:t>个星期到</a:t>
            </a:r>
            <a:r>
              <a:rPr lang="en-US" altLang="zh-CN" sz="2400" kern="0" dirty="0">
                <a:solidFill>
                  <a:srgbClr val="000000"/>
                </a:solidFill>
                <a:latin typeface="微软雅黑" pitchFamily="34" charset="-122"/>
                <a:ea typeface="微软雅黑" pitchFamily="34" charset="-122"/>
                <a:cs typeface="Times New Roman" pitchFamily="18" charset="0"/>
              </a:rPr>
              <a:t>16</a:t>
            </a:r>
            <a:r>
              <a:rPr lang="zh-CN" altLang="en-US" sz="2400" kern="0" dirty="0">
                <a:solidFill>
                  <a:srgbClr val="000000"/>
                </a:solidFill>
                <a:latin typeface="微软雅黑" pitchFamily="34" charset="-122"/>
                <a:ea typeface="微软雅黑" pitchFamily="34" charset="-122"/>
                <a:cs typeface="Times New Roman" pitchFamily="18" charset="0"/>
              </a:rPr>
              <a:t>周岁，数据保存在文件“儿童颅脑发育情况指标</a:t>
            </a:r>
            <a:r>
              <a:rPr lang="en-US" altLang="zh-CN" sz="2400" kern="0" dirty="0">
                <a:solidFill>
                  <a:srgbClr val="000000"/>
                </a:solidFill>
                <a:latin typeface="微软雅黑" pitchFamily="34" charset="-122"/>
                <a:ea typeface="微软雅黑" pitchFamily="34" charset="-122"/>
                <a:cs typeface="Times New Roman" pitchFamily="18" charset="0"/>
              </a:rPr>
              <a:t>.</a:t>
            </a:r>
            <a:r>
              <a:rPr lang="en-US" altLang="zh-CN" sz="2400" kern="0" dirty="0" err="1">
                <a:solidFill>
                  <a:srgbClr val="000000"/>
                </a:solidFill>
                <a:latin typeface="微软雅黑" pitchFamily="34" charset="-122"/>
                <a:ea typeface="微软雅黑" pitchFamily="34" charset="-122"/>
                <a:cs typeface="Times New Roman" pitchFamily="18" charset="0"/>
              </a:rPr>
              <a:t>xls</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中。试根据这</a:t>
            </a:r>
            <a:r>
              <a:rPr lang="en-US" altLang="zh-CN" sz="2400" kern="0" dirty="0">
                <a:solidFill>
                  <a:srgbClr val="000000"/>
                </a:solidFill>
                <a:latin typeface="微软雅黑" pitchFamily="34" charset="-122"/>
                <a:ea typeface="微软雅黑" pitchFamily="34" charset="-122"/>
                <a:cs typeface="Times New Roman" pitchFamily="18" charset="0"/>
              </a:rPr>
              <a:t>1281</a:t>
            </a:r>
            <a:r>
              <a:rPr lang="zh-CN" altLang="en-US" sz="2400" kern="0" dirty="0">
                <a:solidFill>
                  <a:srgbClr val="000000"/>
                </a:solidFill>
                <a:latin typeface="微软雅黑" pitchFamily="34" charset="-122"/>
                <a:ea typeface="微软雅黑" pitchFamily="34" charset="-122"/>
                <a:cs typeface="Times New Roman" pitchFamily="18" charset="0"/>
              </a:rPr>
              <a:t>组数据建立头围关于年龄的回归方程。</a:t>
            </a:r>
          </a:p>
        </p:txBody>
      </p:sp>
      <p:sp>
        <p:nvSpPr>
          <p:cNvPr id="10" name="Text Box 30"/>
          <p:cNvSpPr txBox="1">
            <a:spLocks noChangeArrowheads="1"/>
          </p:cNvSpPr>
          <p:nvPr/>
        </p:nvSpPr>
        <p:spPr bwMode="auto">
          <a:xfrm>
            <a:off x="467544" y="519063"/>
            <a:ext cx="6536198"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一元非线性回归案例</a:t>
            </a:r>
          </a:p>
        </p:txBody>
      </p:sp>
      <p:sp>
        <p:nvSpPr>
          <p:cNvPr id="2" name="日期占位符 1">
            <a:extLst>
              <a:ext uri="{FF2B5EF4-FFF2-40B4-BE49-F238E27FC236}">
                <a16:creationId xmlns:a16="http://schemas.microsoft.com/office/drawing/2014/main" id="{23CE5F38-C748-43A9-A582-3A764F456BE4}"/>
              </a:ext>
            </a:extLst>
          </p:cNvPr>
          <p:cNvSpPr>
            <a:spLocks noGrp="1"/>
          </p:cNvSpPr>
          <p:nvPr>
            <p:ph type="dt" sz="half" idx="2"/>
          </p:nvPr>
        </p:nvSpPr>
        <p:spPr/>
        <p:txBody>
          <a:bodyPr/>
          <a:lstStyle/>
          <a:p>
            <a:pPr>
              <a:defRPr/>
            </a:pPr>
            <a:fld id="{1FC72C24-FC08-4B27-A504-3AD8FF8ACE96}"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478B4059-33F9-4F06-A0D4-B225C08AA945}"/>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0379692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Text Box 2"/>
          <p:cNvSpPr txBox="1">
            <a:spLocks noChangeArrowheads="1"/>
          </p:cNvSpPr>
          <p:nvPr/>
        </p:nvSpPr>
        <p:spPr bwMode="auto">
          <a:xfrm>
            <a:off x="716058" y="1124744"/>
            <a:ext cx="7888390" cy="90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000" dirty="0">
                <a:latin typeface="Times New Roman" panose="02020603050405020304" pitchFamily="18" charset="0"/>
                <a:ea typeface="微软雅黑" pitchFamily="34" charset="-122"/>
                <a:cs typeface="Times New Roman" panose="02020603050405020304" pitchFamily="18" charset="0"/>
              </a:rPr>
              <a:t>令 </a:t>
            </a:r>
            <a:r>
              <a:rPr lang="en-US" altLang="zh-CN" sz="2000" i="1" dirty="0">
                <a:latin typeface="Times New Roman" panose="02020603050405020304" pitchFamily="18" charset="0"/>
                <a:ea typeface="微软雅黑" pitchFamily="34" charset="-122"/>
                <a:cs typeface="Times New Roman" panose="02020603050405020304" pitchFamily="18" charset="0"/>
              </a:rPr>
              <a:t>x </a:t>
            </a:r>
            <a:r>
              <a:rPr lang="zh-CN" altLang="en-US" sz="2000" dirty="0">
                <a:latin typeface="Times New Roman" panose="02020603050405020304" pitchFamily="18" charset="0"/>
                <a:ea typeface="微软雅黑" pitchFamily="34" charset="-122"/>
                <a:cs typeface="Times New Roman" panose="02020603050405020304" pitchFamily="18" charset="0"/>
              </a:rPr>
              <a:t>表示年龄， </a:t>
            </a:r>
            <a:r>
              <a:rPr lang="en-US" altLang="zh-CN" sz="2000" i="1" dirty="0">
                <a:latin typeface="Times New Roman" panose="02020603050405020304" pitchFamily="18" charset="0"/>
                <a:ea typeface="微软雅黑" pitchFamily="34" charset="-122"/>
                <a:cs typeface="Times New Roman" panose="02020603050405020304" pitchFamily="18" charset="0"/>
              </a:rPr>
              <a:t>y </a:t>
            </a:r>
            <a:r>
              <a:rPr lang="zh-CN" altLang="en-US" sz="2000" dirty="0">
                <a:latin typeface="Times New Roman" panose="02020603050405020304" pitchFamily="18" charset="0"/>
                <a:ea typeface="微软雅黑" pitchFamily="34" charset="-122"/>
                <a:cs typeface="Times New Roman" panose="02020603050405020304" pitchFamily="18" charset="0"/>
              </a:rPr>
              <a:t>表示头围。由于 </a:t>
            </a:r>
            <a:r>
              <a:rPr lang="en-US" altLang="zh-CN" sz="2000" i="1" dirty="0">
                <a:latin typeface="Times New Roman" panose="02020603050405020304" pitchFamily="18" charset="0"/>
                <a:ea typeface="微软雅黑" pitchFamily="34" charset="-122"/>
                <a:cs typeface="Times New Roman" panose="02020603050405020304" pitchFamily="18" charset="0"/>
              </a:rPr>
              <a:t>x </a:t>
            </a:r>
            <a:r>
              <a:rPr lang="zh-CN" altLang="en-US" sz="2000" dirty="0">
                <a:latin typeface="Times New Roman" panose="02020603050405020304" pitchFamily="18" charset="0"/>
                <a:ea typeface="微软雅黑" pitchFamily="34" charset="-122"/>
                <a:cs typeface="Times New Roman" panose="02020603050405020304" pitchFamily="18" charset="0"/>
              </a:rPr>
              <a:t>和 </a:t>
            </a:r>
            <a:r>
              <a:rPr lang="en-US" altLang="zh-CN" sz="2000" i="1" dirty="0">
                <a:latin typeface="Times New Roman" panose="02020603050405020304" pitchFamily="18" charset="0"/>
                <a:ea typeface="微软雅黑" pitchFamily="34" charset="-122"/>
                <a:cs typeface="Times New Roman" panose="02020603050405020304" pitchFamily="18" charset="0"/>
              </a:rPr>
              <a:t>y </a:t>
            </a:r>
            <a:r>
              <a:rPr lang="zh-CN" altLang="en-US" sz="2000" dirty="0">
                <a:latin typeface="Times New Roman" panose="02020603050405020304" pitchFamily="18" charset="0"/>
                <a:ea typeface="微软雅黑" pitchFamily="34" charset="-122"/>
                <a:cs typeface="Times New Roman" panose="02020603050405020304" pitchFamily="18" charset="0"/>
              </a:rPr>
              <a:t>均为一维变量，可以先从 </a:t>
            </a:r>
            <a:r>
              <a:rPr lang="en-US" altLang="zh-CN" sz="2000" i="1" dirty="0">
                <a:latin typeface="Times New Roman" panose="02020603050405020304" pitchFamily="18" charset="0"/>
                <a:ea typeface="微软雅黑" pitchFamily="34" charset="-122"/>
                <a:cs typeface="Times New Roman" panose="02020603050405020304" pitchFamily="18" charset="0"/>
              </a:rPr>
              <a:t>x </a:t>
            </a:r>
            <a:r>
              <a:rPr lang="zh-CN" altLang="en-US" sz="2000" dirty="0">
                <a:latin typeface="Times New Roman" panose="02020603050405020304" pitchFamily="18" charset="0"/>
                <a:ea typeface="微软雅黑" pitchFamily="34" charset="-122"/>
                <a:cs typeface="Times New Roman" panose="02020603050405020304" pitchFamily="18" charset="0"/>
              </a:rPr>
              <a:t>和 </a:t>
            </a:r>
            <a:r>
              <a:rPr lang="en-US" altLang="zh-CN" sz="2000" i="1" dirty="0">
                <a:latin typeface="Times New Roman" panose="02020603050405020304" pitchFamily="18" charset="0"/>
                <a:ea typeface="微软雅黑" pitchFamily="34" charset="-122"/>
                <a:cs typeface="Times New Roman" panose="02020603050405020304" pitchFamily="18" charset="0"/>
              </a:rPr>
              <a:t>y </a:t>
            </a:r>
            <a:r>
              <a:rPr lang="zh-CN" altLang="en-US" sz="2000" dirty="0">
                <a:latin typeface="Times New Roman" panose="02020603050405020304" pitchFamily="18" charset="0"/>
                <a:ea typeface="微软雅黑" pitchFamily="34" charset="-122"/>
                <a:cs typeface="Times New Roman" panose="02020603050405020304" pitchFamily="18" charset="0"/>
              </a:rPr>
              <a:t>的散点图上直观的观察它们之间的关系，然后再作进一步的分析。</a:t>
            </a:r>
          </a:p>
        </p:txBody>
      </p:sp>
      <p:sp>
        <p:nvSpPr>
          <p:cNvPr id="22532" name="Rectangle 3"/>
          <p:cNvSpPr>
            <a:spLocks noChangeArrowheads="1"/>
          </p:cNvSpPr>
          <p:nvPr/>
        </p:nvSpPr>
        <p:spPr bwMode="auto">
          <a:xfrm>
            <a:off x="500035" y="2162004"/>
            <a:ext cx="7704137" cy="2884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en-US" altLang="zh-CN" sz="2200" dirty="0">
                <a:latin typeface="微软雅黑" pitchFamily="34" charset="-122"/>
                <a:ea typeface="微软雅黑" pitchFamily="34" charset="-122"/>
                <a:cs typeface="Times New Roman" pitchFamily="18" charset="0"/>
              </a:rPr>
              <a:t>&gt;&gt; </a:t>
            </a:r>
            <a:r>
              <a:rPr lang="en-US" altLang="zh-CN" sz="2200" dirty="0" err="1">
                <a:latin typeface="微软雅黑" pitchFamily="34" charset="-122"/>
                <a:ea typeface="微软雅黑" pitchFamily="34" charset="-122"/>
                <a:cs typeface="Times New Roman" pitchFamily="18" charset="0"/>
              </a:rPr>
              <a:t>HeadData</a:t>
            </a:r>
            <a:r>
              <a:rPr lang="en-US" altLang="zh-CN" sz="2200" dirty="0">
                <a:latin typeface="微软雅黑" pitchFamily="34" charset="-122"/>
                <a:ea typeface="微软雅黑" pitchFamily="34" charset="-122"/>
                <a:cs typeface="Times New Roman" pitchFamily="18" charset="0"/>
              </a:rPr>
              <a:t> = </a:t>
            </a:r>
            <a:r>
              <a:rPr lang="en-US" altLang="zh-CN" sz="2200" dirty="0" err="1">
                <a:latin typeface="微软雅黑" pitchFamily="34" charset="-122"/>
                <a:ea typeface="微软雅黑" pitchFamily="34" charset="-122"/>
                <a:cs typeface="Times New Roman" pitchFamily="18" charset="0"/>
              </a:rPr>
              <a:t>xlsread</a:t>
            </a:r>
            <a:r>
              <a:rPr lang="en-US" altLang="zh-CN" sz="2200" dirty="0">
                <a:latin typeface="微软雅黑" pitchFamily="34" charset="-122"/>
                <a:ea typeface="微软雅黑" pitchFamily="34" charset="-122"/>
                <a:cs typeface="Times New Roman" pitchFamily="18" charset="0"/>
              </a:rPr>
              <a:t>('</a:t>
            </a:r>
            <a:r>
              <a:rPr lang="zh-CN" altLang="en-US" sz="2200" dirty="0">
                <a:latin typeface="微软雅黑" pitchFamily="34" charset="-122"/>
                <a:ea typeface="微软雅黑" pitchFamily="34" charset="-122"/>
                <a:cs typeface="Times New Roman" pitchFamily="18" charset="0"/>
              </a:rPr>
              <a:t>儿童颅脑发育情况指标</a:t>
            </a:r>
            <a:r>
              <a:rPr lang="en-US" altLang="zh-CN" sz="2200" dirty="0">
                <a:latin typeface="微软雅黑" pitchFamily="34" charset="-122"/>
                <a:ea typeface="微软雅黑" pitchFamily="34" charset="-122"/>
                <a:cs typeface="Times New Roman" pitchFamily="18" charset="0"/>
              </a:rPr>
              <a:t>.</a:t>
            </a:r>
            <a:r>
              <a:rPr lang="en-US" altLang="zh-CN" sz="2200" dirty="0" err="1">
                <a:latin typeface="微软雅黑" pitchFamily="34" charset="-122"/>
                <a:ea typeface="微软雅黑" pitchFamily="34" charset="-122"/>
                <a:cs typeface="Times New Roman" pitchFamily="18" charset="0"/>
              </a:rPr>
              <a:t>xls</a:t>
            </a:r>
            <a:r>
              <a:rPr lang="en-US" altLang="zh-CN" sz="2200" dirty="0">
                <a:latin typeface="微软雅黑" pitchFamily="34" charset="-122"/>
                <a:ea typeface="微软雅黑" pitchFamily="34" charset="-122"/>
                <a:cs typeface="Times New Roman" pitchFamily="18" charset="0"/>
              </a:rPr>
              <a:t>');</a:t>
            </a:r>
            <a:endParaRPr lang="zh-CN" altLang="en-US" sz="2200" dirty="0">
              <a:latin typeface="微软雅黑" pitchFamily="34" charset="-122"/>
              <a:ea typeface="微软雅黑" pitchFamily="34" charset="-122"/>
              <a:cs typeface="Times New Roman" pitchFamily="18" charset="0"/>
            </a:endParaRPr>
          </a:p>
          <a:p>
            <a:pPr>
              <a:lnSpc>
                <a:spcPct val="140000"/>
              </a:lnSpc>
            </a:pPr>
            <a:r>
              <a:rPr lang="en-US" altLang="zh-CN" sz="2200" dirty="0">
                <a:latin typeface="微软雅黑" pitchFamily="34" charset="-122"/>
                <a:ea typeface="微软雅黑" pitchFamily="34" charset="-122"/>
                <a:cs typeface="Times New Roman" pitchFamily="18" charset="0"/>
              </a:rPr>
              <a:t>&gt;&gt; x = </a:t>
            </a:r>
            <a:r>
              <a:rPr lang="en-US" altLang="zh-CN" sz="2200" dirty="0" err="1">
                <a:latin typeface="微软雅黑" pitchFamily="34" charset="-122"/>
                <a:ea typeface="微软雅黑" pitchFamily="34" charset="-122"/>
                <a:cs typeface="Times New Roman" pitchFamily="18" charset="0"/>
              </a:rPr>
              <a:t>HeadData</a:t>
            </a:r>
            <a:r>
              <a:rPr lang="en-US" altLang="zh-CN" sz="2200" dirty="0">
                <a:latin typeface="微软雅黑" pitchFamily="34" charset="-122"/>
                <a:ea typeface="微软雅黑" pitchFamily="34" charset="-122"/>
                <a:cs typeface="Times New Roman" pitchFamily="18" charset="0"/>
              </a:rPr>
              <a:t>(:, 4);</a:t>
            </a:r>
            <a:endParaRPr lang="zh-CN" altLang="en-US" sz="2200" dirty="0">
              <a:latin typeface="微软雅黑" pitchFamily="34" charset="-122"/>
              <a:ea typeface="微软雅黑" pitchFamily="34" charset="-122"/>
              <a:cs typeface="Times New Roman" pitchFamily="18" charset="0"/>
            </a:endParaRPr>
          </a:p>
          <a:p>
            <a:pPr>
              <a:lnSpc>
                <a:spcPct val="140000"/>
              </a:lnSpc>
            </a:pPr>
            <a:r>
              <a:rPr lang="en-US" altLang="zh-CN" sz="2200" dirty="0">
                <a:latin typeface="微软雅黑" pitchFamily="34" charset="-122"/>
                <a:ea typeface="微软雅黑" pitchFamily="34" charset="-122"/>
                <a:cs typeface="Times New Roman" pitchFamily="18" charset="0"/>
              </a:rPr>
              <a:t>&gt;&gt; y = </a:t>
            </a:r>
            <a:r>
              <a:rPr lang="en-US" altLang="zh-CN" sz="2200" dirty="0" err="1">
                <a:latin typeface="微软雅黑" pitchFamily="34" charset="-122"/>
                <a:ea typeface="微软雅黑" pitchFamily="34" charset="-122"/>
                <a:cs typeface="Times New Roman" pitchFamily="18" charset="0"/>
              </a:rPr>
              <a:t>HeadData</a:t>
            </a:r>
            <a:r>
              <a:rPr lang="en-US" altLang="zh-CN" sz="2200" dirty="0">
                <a:latin typeface="微软雅黑" pitchFamily="34" charset="-122"/>
                <a:ea typeface="微软雅黑" pitchFamily="34" charset="-122"/>
                <a:cs typeface="Times New Roman" pitchFamily="18" charset="0"/>
              </a:rPr>
              <a:t>(:, 9);</a:t>
            </a:r>
            <a:endParaRPr lang="zh-CN" altLang="en-US" sz="2200" dirty="0">
              <a:latin typeface="微软雅黑" pitchFamily="34" charset="-122"/>
              <a:ea typeface="微软雅黑" pitchFamily="34" charset="-122"/>
              <a:cs typeface="Times New Roman" pitchFamily="18" charset="0"/>
            </a:endParaRPr>
          </a:p>
          <a:p>
            <a:pPr>
              <a:lnSpc>
                <a:spcPct val="140000"/>
              </a:lnSpc>
            </a:pPr>
            <a:r>
              <a:rPr lang="en-US" altLang="zh-CN" sz="2200" dirty="0">
                <a:latin typeface="微软雅黑" pitchFamily="34" charset="-122"/>
                <a:ea typeface="微软雅黑" pitchFamily="34" charset="-122"/>
                <a:cs typeface="Times New Roman" pitchFamily="18" charset="0"/>
              </a:rPr>
              <a:t>&gt;&gt; plot(x, y, 'k.')</a:t>
            </a:r>
            <a:endParaRPr lang="zh-CN" altLang="en-US" sz="2200" dirty="0">
              <a:latin typeface="微软雅黑" pitchFamily="34" charset="-122"/>
              <a:ea typeface="微软雅黑" pitchFamily="34" charset="-122"/>
              <a:cs typeface="Times New Roman" pitchFamily="18" charset="0"/>
            </a:endParaRPr>
          </a:p>
          <a:p>
            <a:pPr>
              <a:lnSpc>
                <a:spcPct val="140000"/>
              </a:lnSpc>
            </a:pPr>
            <a:r>
              <a:rPr lang="en-US" altLang="zh-CN" sz="2200" dirty="0">
                <a:latin typeface="微软雅黑" pitchFamily="34" charset="-122"/>
                <a:ea typeface="微软雅黑" pitchFamily="34" charset="-122"/>
                <a:cs typeface="Times New Roman" pitchFamily="18" charset="0"/>
              </a:rPr>
              <a:t>&gt;&gt; </a:t>
            </a:r>
            <a:r>
              <a:rPr lang="en-US" altLang="zh-CN" sz="2200" dirty="0" err="1">
                <a:latin typeface="微软雅黑" pitchFamily="34" charset="-122"/>
                <a:ea typeface="微软雅黑" pitchFamily="34" charset="-122"/>
                <a:cs typeface="Times New Roman" pitchFamily="18" charset="0"/>
              </a:rPr>
              <a:t>xlabel</a:t>
            </a:r>
            <a:r>
              <a:rPr lang="en-US" altLang="zh-CN" sz="2200" dirty="0">
                <a:latin typeface="微软雅黑" pitchFamily="34" charset="-122"/>
                <a:ea typeface="微软雅黑" pitchFamily="34" charset="-122"/>
                <a:cs typeface="Times New Roman" pitchFamily="18" charset="0"/>
              </a:rPr>
              <a:t>('</a:t>
            </a:r>
            <a:r>
              <a:rPr lang="zh-CN" altLang="en-US" sz="2200" dirty="0">
                <a:latin typeface="微软雅黑" pitchFamily="34" charset="-122"/>
                <a:ea typeface="微软雅黑" pitchFamily="34" charset="-122"/>
                <a:cs typeface="Times New Roman" pitchFamily="18" charset="0"/>
              </a:rPr>
              <a:t>年龄</a:t>
            </a:r>
            <a:r>
              <a:rPr lang="en-US" altLang="zh-CN" sz="2200" dirty="0">
                <a:latin typeface="微软雅黑" pitchFamily="34" charset="-122"/>
                <a:ea typeface="微软雅黑" pitchFamily="34" charset="-122"/>
                <a:cs typeface="Times New Roman" pitchFamily="18" charset="0"/>
              </a:rPr>
              <a:t>(x)')</a:t>
            </a:r>
            <a:endParaRPr lang="zh-CN" altLang="en-US" sz="2200" dirty="0">
              <a:latin typeface="微软雅黑" pitchFamily="34" charset="-122"/>
              <a:ea typeface="微软雅黑" pitchFamily="34" charset="-122"/>
              <a:cs typeface="Times New Roman" pitchFamily="18" charset="0"/>
            </a:endParaRPr>
          </a:p>
          <a:p>
            <a:pPr>
              <a:lnSpc>
                <a:spcPct val="140000"/>
              </a:lnSpc>
            </a:pPr>
            <a:r>
              <a:rPr lang="en-US" altLang="zh-CN" sz="2200" dirty="0">
                <a:latin typeface="微软雅黑" pitchFamily="34" charset="-122"/>
                <a:ea typeface="微软雅黑" pitchFamily="34" charset="-122"/>
                <a:cs typeface="Times New Roman" pitchFamily="18" charset="0"/>
              </a:rPr>
              <a:t>&gt;&gt; </a:t>
            </a:r>
            <a:r>
              <a:rPr lang="en-US" altLang="zh-CN" sz="2200" dirty="0" err="1">
                <a:latin typeface="微软雅黑" pitchFamily="34" charset="-122"/>
                <a:ea typeface="微软雅黑" pitchFamily="34" charset="-122"/>
                <a:cs typeface="Times New Roman" pitchFamily="18" charset="0"/>
              </a:rPr>
              <a:t>ylabel</a:t>
            </a:r>
            <a:r>
              <a:rPr lang="en-US" altLang="zh-CN" sz="2200" dirty="0">
                <a:latin typeface="微软雅黑" pitchFamily="34" charset="-122"/>
                <a:ea typeface="微软雅黑" pitchFamily="34" charset="-122"/>
                <a:cs typeface="Times New Roman" pitchFamily="18" charset="0"/>
              </a:rPr>
              <a:t>('</a:t>
            </a:r>
            <a:r>
              <a:rPr lang="zh-CN" altLang="en-US" sz="2200" dirty="0">
                <a:latin typeface="微软雅黑" pitchFamily="34" charset="-122"/>
                <a:ea typeface="微软雅黑" pitchFamily="34" charset="-122"/>
                <a:cs typeface="Times New Roman" pitchFamily="18" charset="0"/>
              </a:rPr>
              <a:t>头围</a:t>
            </a:r>
            <a:r>
              <a:rPr lang="en-US" altLang="zh-CN" sz="2200" dirty="0">
                <a:latin typeface="微软雅黑" pitchFamily="34" charset="-122"/>
                <a:ea typeface="微软雅黑" pitchFamily="34" charset="-122"/>
                <a:cs typeface="Times New Roman" pitchFamily="18" charset="0"/>
              </a:rPr>
              <a:t>(y)')</a:t>
            </a:r>
            <a:endParaRPr lang="zh-CN" altLang="en-US" sz="2200" dirty="0">
              <a:latin typeface="微软雅黑" pitchFamily="34" charset="-122"/>
              <a:ea typeface="微软雅黑" pitchFamily="34" charset="-122"/>
              <a:cs typeface="Times New Roman" pitchFamily="18" charset="0"/>
            </a:endParaRPr>
          </a:p>
        </p:txBody>
      </p:sp>
      <p:sp>
        <p:nvSpPr>
          <p:cNvPr id="22534" name="Text Box 2"/>
          <p:cNvSpPr txBox="1">
            <a:spLocks noChangeArrowheads="1"/>
          </p:cNvSpPr>
          <p:nvPr/>
        </p:nvSpPr>
        <p:spPr bwMode="auto">
          <a:xfrm>
            <a:off x="357158" y="499379"/>
            <a:ext cx="8103274"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1</a:t>
            </a:r>
            <a:r>
              <a:rPr lang="zh-CN" altLang="en-US" sz="2400" dirty="0">
                <a:solidFill>
                  <a:srgbClr val="0000FF"/>
                </a:solidFill>
                <a:latin typeface="微软雅黑" pitchFamily="34" charset="-122"/>
                <a:ea typeface="微软雅黑" pitchFamily="34" charset="-122"/>
                <a:cs typeface="Times New Roman" pitchFamily="18" charset="0"/>
              </a:rPr>
              <a:t>）数据的散点图</a:t>
            </a:r>
          </a:p>
        </p:txBody>
      </p:sp>
      <p:pic>
        <p:nvPicPr>
          <p:cNvPr id="7" name="Picture 2">
            <a:extLst>
              <a:ext uri="{FF2B5EF4-FFF2-40B4-BE49-F238E27FC236}">
                <a16:creationId xmlns:a16="http://schemas.microsoft.com/office/drawing/2014/main" id="{B3D6B773-62BD-4DB2-BAEE-D273EBACEA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47" r="7287"/>
          <a:stretch/>
        </p:blipFill>
        <p:spPr bwMode="auto">
          <a:xfrm>
            <a:off x="3753822" y="2719742"/>
            <a:ext cx="4822026" cy="363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9EB7FB69-BC19-4588-8DAB-8150F5FE4982}"/>
              </a:ext>
            </a:extLst>
          </p:cNvPr>
          <p:cNvSpPr>
            <a:spLocks noGrp="1"/>
          </p:cNvSpPr>
          <p:nvPr>
            <p:ph type="dt" sz="half" idx="2"/>
          </p:nvPr>
        </p:nvSpPr>
        <p:spPr/>
        <p:txBody>
          <a:bodyPr/>
          <a:lstStyle/>
          <a:p>
            <a:pPr>
              <a:defRPr/>
            </a:pPr>
            <a:fld id="{D5130BAB-6CC6-4EE0-94CC-A69260C30B23}"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745EB97A-A76F-4A9C-8156-B5BCA12FCFD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97734763"/>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Text Box 2"/>
          <p:cNvSpPr txBox="1">
            <a:spLocks noChangeArrowheads="1"/>
          </p:cNvSpPr>
          <p:nvPr/>
        </p:nvSpPr>
        <p:spPr bwMode="auto">
          <a:xfrm>
            <a:off x="692688" y="548680"/>
            <a:ext cx="5607504"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solidFill>
                  <a:srgbClr val="FF0000"/>
                </a:solidFill>
                <a:latin typeface="微软雅黑" pitchFamily="34" charset="-122"/>
                <a:ea typeface="微软雅黑" pitchFamily="34" charset="-122"/>
                <a:cs typeface="Times New Roman" pitchFamily="18" charset="0"/>
              </a:rPr>
              <a:t>备选方程</a:t>
            </a:r>
          </a:p>
        </p:txBody>
      </p:sp>
      <p:grpSp>
        <p:nvGrpSpPr>
          <p:cNvPr id="2" name="组合 1"/>
          <p:cNvGrpSpPr/>
          <p:nvPr/>
        </p:nvGrpSpPr>
        <p:grpSpPr>
          <a:xfrm>
            <a:off x="685156" y="1152085"/>
            <a:ext cx="4391025" cy="696040"/>
            <a:chOff x="828675" y="935038"/>
            <a:chExt cx="4391025" cy="928054"/>
          </a:xfrm>
        </p:grpSpPr>
        <p:sp>
          <p:nvSpPr>
            <p:cNvPr id="24579" name="Text Box 2"/>
            <p:cNvSpPr txBox="1">
              <a:spLocks noChangeArrowheads="1"/>
            </p:cNvSpPr>
            <p:nvPr/>
          </p:nvSpPr>
          <p:spPr bwMode="auto">
            <a:xfrm>
              <a:off x="828675" y="1125538"/>
              <a:ext cx="4391025" cy="73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buClr>
                  <a:srgbClr val="0000FF"/>
                </a:buClr>
                <a:buFont typeface="Wingdings" pitchFamily="2" charset="2"/>
                <a:buChar char="Ø"/>
              </a:pPr>
              <a:r>
                <a:rPr lang="zh-CN" altLang="en-US" sz="2400" b="1" dirty="0">
                  <a:latin typeface="Times New Roman" pitchFamily="18" charset="0"/>
                  <a:cs typeface="Times New Roman" pitchFamily="18" charset="0"/>
                </a:rPr>
                <a:t> </a:t>
              </a:r>
              <a:r>
                <a:rPr lang="zh-CN" altLang="en-US" sz="2400" dirty="0">
                  <a:latin typeface="微软雅黑" pitchFamily="34" charset="-122"/>
                  <a:ea typeface="微软雅黑" pitchFamily="34" charset="-122"/>
                  <a:cs typeface="Times New Roman" pitchFamily="18" charset="0"/>
                </a:rPr>
                <a:t>负指数函数：</a:t>
              </a:r>
            </a:p>
          </p:txBody>
        </p:sp>
        <p:graphicFrame>
          <p:nvGraphicFramePr>
            <p:cNvPr id="24581" name="对象 1"/>
            <p:cNvGraphicFramePr>
              <a:graphicFrameLocks noChangeAspect="1"/>
            </p:cNvGraphicFramePr>
            <p:nvPr/>
          </p:nvGraphicFramePr>
          <p:xfrm>
            <a:off x="3276600" y="935038"/>
            <a:ext cx="1449388" cy="765175"/>
          </p:xfrm>
          <a:graphic>
            <a:graphicData uri="http://schemas.openxmlformats.org/presentationml/2006/ole">
              <mc:AlternateContent xmlns:mc="http://schemas.openxmlformats.org/markup-compatibility/2006">
                <mc:Choice xmlns:v="urn:schemas-microsoft-com:vml" Requires="v">
                  <p:oleObj name="Equation" r:id="rId2" imgW="698500" imgH="368300" progId="">
                    <p:embed/>
                  </p:oleObj>
                </mc:Choice>
                <mc:Fallback>
                  <p:oleObj name="Equation" r:id="rId2" imgW="698500" imgH="368300" progId="">
                    <p:embed/>
                    <p:pic>
                      <p:nvPicPr>
                        <p:cNvPr id="24581"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935038"/>
                          <a:ext cx="1449388"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组合 2"/>
          <p:cNvGrpSpPr/>
          <p:nvPr/>
        </p:nvGrpSpPr>
        <p:grpSpPr>
          <a:xfrm>
            <a:off x="683568" y="2026005"/>
            <a:ext cx="4392612" cy="672703"/>
            <a:chOff x="827088" y="2100263"/>
            <a:chExt cx="4392612" cy="896937"/>
          </a:xfrm>
        </p:grpSpPr>
        <p:sp>
          <p:nvSpPr>
            <p:cNvPr id="24582" name="Text Box 2"/>
            <p:cNvSpPr txBox="1">
              <a:spLocks noChangeArrowheads="1"/>
            </p:cNvSpPr>
            <p:nvPr/>
          </p:nvSpPr>
          <p:spPr bwMode="auto">
            <a:xfrm>
              <a:off x="827088" y="2178050"/>
              <a:ext cx="4392612" cy="73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buClr>
                  <a:srgbClr val="0000FF"/>
                </a:buClr>
                <a:buFont typeface="Wingdings" pitchFamily="2" charset="2"/>
                <a:buChar char="Ø"/>
              </a:pPr>
              <a:r>
                <a:rPr lang="zh-CN" altLang="en-US" sz="2400" b="1" dirty="0">
                  <a:latin typeface="Times New Roman" pitchFamily="18" charset="0"/>
                  <a:cs typeface="Times New Roman" pitchFamily="18" charset="0"/>
                </a:rPr>
                <a:t> </a:t>
              </a:r>
              <a:r>
                <a:rPr lang="zh-CN" altLang="en-US" sz="2400" dirty="0">
                  <a:latin typeface="微软雅黑" pitchFamily="34" charset="-122"/>
                  <a:ea typeface="微软雅黑" pitchFamily="34" charset="-122"/>
                  <a:cs typeface="Times New Roman" pitchFamily="18" charset="0"/>
                </a:rPr>
                <a:t>双曲线函数：</a:t>
              </a:r>
            </a:p>
          </p:txBody>
        </p:sp>
        <p:graphicFrame>
          <p:nvGraphicFramePr>
            <p:cNvPr id="24583" name="对象 8"/>
            <p:cNvGraphicFramePr>
              <a:graphicFrameLocks noChangeAspect="1"/>
            </p:cNvGraphicFramePr>
            <p:nvPr/>
          </p:nvGraphicFramePr>
          <p:xfrm>
            <a:off x="3259138" y="2100263"/>
            <a:ext cx="1712912" cy="896937"/>
          </p:xfrm>
          <a:graphic>
            <a:graphicData uri="http://schemas.openxmlformats.org/presentationml/2006/ole">
              <mc:AlternateContent xmlns:mc="http://schemas.openxmlformats.org/markup-compatibility/2006">
                <mc:Choice xmlns:v="urn:schemas-microsoft-com:vml" Requires="v">
                  <p:oleObj name="Equation" r:id="rId4" imgW="825500" imgH="431800" progId="">
                    <p:embed/>
                  </p:oleObj>
                </mc:Choice>
                <mc:Fallback>
                  <p:oleObj name="Equation" r:id="rId4" imgW="825500" imgH="431800" progId="">
                    <p:embed/>
                    <p:pic>
                      <p:nvPicPr>
                        <p:cNvPr id="24583"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9138" y="2100263"/>
                          <a:ext cx="1712912"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3"/>
          <p:cNvGrpSpPr/>
          <p:nvPr/>
        </p:nvGrpSpPr>
        <p:grpSpPr>
          <a:xfrm>
            <a:off x="683570" y="2968977"/>
            <a:ext cx="4537075" cy="553165"/>
            <a:chOff x="827088" y="3357563"/>
            <a:chExt cx="4537075" cy="737553"/>
          </a:xfrm>
        </p:grpSpPr>
        <p:sp>
          <p:nvSpPr>
            <p:cNvPr id="24584" name="Text Box 2"/>
            <p:cNvSpPr txBox="1">
              <a:spLocks noChangeArrowheads="1"/>
            </p:cNvSpPr>
            <p:nvPr/>
          </p:nvSpPr>
          <p:spPr bwMode="auto">
            <a:xfrm>
              <a:off x="827088" y="3357563"/>
              <a:ext cx="4392612" cy="73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buClr>
                  <a:srgbClr val="0000FF"/>
                </a:buClr>
                <a:buFont typeface="Wingdings" pitchFamily="2" charset="2"/>
                <a:buChar char="Ø"/>
              </a:pPr>
              <a:r>
                <a:rPr lang="zh-CN" altLang="en-US" sz="2400" b="1" dirty="0">
                  <a:latin typeface="Times New Roman" pitchFamily="18" charset="0"/>
                  <a:cs typeface="Times New Roman" pitchFamily="18" charset="0"/>
                </a:rPr>
                <a:t> </a:t>
              </a:r>
              <a:r>
                <a:rPr lang="zh-CN" altLang="en-US" sz="2400" dirty="0">
                  <a:latin typeface="微软雅黑" pitchFamily="34" charset="-122"/>
                  <a:ea typeface="微软雅黑" pitchFamily="34" charset="-122"/>
                  <a:cs typeface="Times New Roman" pitchFamily="18" charset="0"/>
                </a:rPr>
                <a:t>幂函数：</a:t>
              </a:r>
            </a:p>
          </p:txBody>
        </p:sp>
        <p:graphicFrame>
          <p:nvGraphicFramePr>
            <p:cNvPr id="24585" name="对象 10"/>
            <p:cNvGraphicFramePr>
              <a:graphicFrameLocks noChangeAspect="1"/>
            </p:cNvGraphicFramePr>
            <p:nvPr/>
          </p:nvGraphicFramePr>
          <p:xfrm>
            <a:off x="3281363" y="3459163"/>
            <a:ext cx="2082800" cy="500062"/>
          </p:xfrm>
          <a:graphic>
            <a:graphicData uri="http://schemas.openxmlformats.org/presentationml/2006/ole">
              <mc:AlternateContent xmlns:mc="http://schemas.openxmlformats.org/markup-compatibility/2006">
                <mc:Choice xmlns:v="urn:schemas-microsoft-com:vml" Requires="v">
                  <p:oleObj name="Equation" r:id="rId6" imgW="1002865" imgH="241195" progId="">
                    <p:embed/>
                  </p:oleObj>
                </mc:Choice>
                <mc:Fallback>
                  <p:oleObj name="Equation" r:id="rId6" imgW="1002865" imgH="241195" progId="">
                    <p:embed/>
                    <p:pic>
                      <p:nvPicPr>
                        <p:cNvPr id="24585"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1363" y="3459163"/>
                          <a:ext cx="208280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组合 4"/>
          <p:cNvGrpSpPr/>
          <p:nvPr/>
        </p:nvGrpSpPr>
        <p:grpSpPr>
          <a:xfrm>
            <a:off x="683568" y="3773842"/>
            <a:ext cx="5257800" cy="672703"/>
            <a:chOff x="827088" y="4430713"/>
            <a:chExt cx="5257800" cy="896937"/>
          </a:xfrm>
        </p:grpSpPr>
        <p:sp>
          <p:nvSpPr>
            <p:cNvPr id="24586" name="Text Box 2"/>
            <p:cNvSpPr txBox="1">
              <a:spLocks noChangeArrowheads="1"/>
            </p:cNvSpPr>
            <p:nvPr/>
          </p:nvSpPr>
          <p:spPr bwMode="auto">
            <a:xfrm>
              <a:off x="827088" y="4502150"/>
              <a:ext cx="4392612" cy="73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buClr>
                  <a:srgbClr val="0000FF"/>
                </a:buClr>
                <a:buFont typeface="Wingdings" pitchFamily="2" charset="2"/>
                <a:buChar char="Ø"/>
              </a:pPr>
              <a:r>
                <a:rPr lang="zh-CN" altLang="en-US" sz="2400" b="1" dirty="0">
                  <a:latin typeface="Times New Roman" pitchFamily="18" charset="0"/>
                  <a:cs typeface="Times New Roman" pitchFamily="18" charset="0"/>
                </a:rPr>
                <a:t> </a:t>
              </a:r>
              <a:r>
                <a:rPr lang="en-US" altLang="zh-CN" sz="2400" dirty="0">
                  <a:latin typeface="微软雅黑" pitchFamily="34" charset="-122"/>
                  <a:ea typeface="微软雅黑" pitchFamily="34" charset="-122"/>
                  <a:cs typeface="Times New Roman" pitchFamily="18" charset="0"/>
                </a:rPr>
                <a:t>Logistic</a:t>
              </a:r>
              <a:r>
                <a:rPr lang="zh-CN" altLang="en-US" sz="2400" dirty="0">
                  <a:latin typeface="微软雅黑" pitchFamily="34" charset="-122"/>
                  <a:ea typeface="微软雅黑" pitchFamily="34" charset="-122"/>
                  <a:cs typeface="Times New Roman" pitchFamily="18" charset="0"/>
                </a:rPr>
                <a:t>曲线函数：</a:t>
              </a:r>
            </a:p>
          </p:txBody>
        </p:sp>
        <p:graphicFrame>
          <p:nvGraphicFramePr>
            <p:cNvPr id="24587" name="对象 12"/>
            <p:cNvGraphicFramePr>
              <a:graphicFrameLocks noChangeAspect="1"/>
            </p:cNvGraphicFramePr>
            <p:nvPr/>
          </p:nvGraphicFramePr>
          <p:xfrm>
            <a:off x="3897313" y="4430713"/>
            <a:ext cx="2187575" cy="896937"/>
          </p:xfrm>
          <a:graphic>
            <a:graphicData uri="http://schemas.openxmlformats.org/presentationml/2006/ole">
              <mc:AlternateContent xmlns:mc="http://schemas.openxmlformats.org/markup-compatibility/2006">
                <mc:Choice xmlns:v="urn:schemas-microsoft-com:vml" Requires="v">
                  <p:oleObj name="Equation" r:id="rId8" imgW="1054100" imgH="431800" progId="">
                    <p:embed/>
                  </p:oleObj>
                </mc:Choice>
                <mc:Fallback>
                  <p:oleObj name="Equation" r:id="rId8" imgW="1054100" imgH="431800" progId="">
                    <p:embed/>
                    <p:pic>
                      <p:nvPicPr>
                        <p:cNvPr id="24587"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7313" y="4430713"/>
                          <a:ext cx="2187575"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组合 5"/>
          <p:cNvGrpSpPr/>
          <p:nvPr/>
        </p:nvGrpSpPr>
        <p:grpSpPr>
          <a:xfrm>
            <a:off x="683570" y="4691809"/>
            <a:ext cx="5184775" cy="553165"/>
            <a:chOff x="827088" y="5654675"/>
            <a:chExt cx="5184775" cy="737554"/>
          </a:xfrm>
        </p:grpSpPr>
        <p:sp>
          <p:nvSpPr>
            <p:cNvPr id="24588" name="Text Box 2"/>
            <p:cNvSpPr txBox="1">
              <a:spLocks noChangeArrowheads="1"/>
            </p:cNvSpPr>
            <p:nvPr/>
          </p:nvSpPr>
          <p:spPr bwMode="auto">
            <a:xfrm>
              <a:off x="827088" y="5654675"/>
              <a:ext cx="4392612" cy="73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buClr>
                  <a:srgbClr val="0000FF"/>
                </a:buClr>
                <a:buFont typeface="Wingdings" pitchFamily="2" charset="2"/>
                <a:buChar char="Ø"/>
              </a:pPr>
              <a:r>
                <a:rPr lang="zh-CN" altLang="en-US" sz="2400" b="1" dirty="0">
                  <a:latin typeface="Times New Roman" pitchFamily="18" charset="0"/>
                  <a:cs typeface="Times New Roman" pitchFamily="18" charset="0"/>
                </a:rPr>
                <a:t> </a:t>
              </a:r>
              <a:r>
                <a:rPr lang="zh-CN" altLang="en-US" sz="2400" dirty="0">
                  <a:latin typeface="微软雅黑" pitchFamily="34" charset="-122"/>
                  <a:ea typeface="微软雅黑" pitchFamily="34" charset="-122"/>
                  <a:cs typeface="Times New Roman" pitchFamily="18" charset="0"/>
                </a:rPr>
                <a:t>对数函数：</a:t>
              </a:r>
            </a:p>
          </p:txBody>
        </p:sp>
        <p:graphicFrame>
          <p:nvGraphicFramePr>
            <p:cNvPr id="24589" name="对象 14"/>
            <p:cNvGraphicFramePr>
              <a:graphicFrameLocks noChangeAspect="1"/>
            </p:cNvGraphicFramePr>
            <p:nvPr/>
          </p:nvGraphicFramePr>
          <p:xfrm>
            <a:off x="3271838" y="5759450"/>
            <a:ext cx="2740025" cy="474663"/>
          </p:xfrm>
          <a:graphic>
            <a:graphicData uri="http://schemas.openxmlformats.org/presentationml/2006/ole">
              <mc:AlternateContent xmlns:mc="http://schemas.openxmlformats.org/markup-compatibility/2006">
                <mc:Choice xmlns:v="urn:schemas-microsoft-com:vml" Requires="v">
                  <p:oleObj name="Equation" r:id="rId10" imgW="1320800" imgH="228600" progId="">
                    <p:embed/>
                  </p:oleObj>
                </mc:Choice>
                <mc:Fallback>
                  <p:oleObj name="Equation" r:id="rId10" imgW="1320800" imgH="228600" progId="">
                    <p:embed/>
                    <p:pic>
                      <p:nvPicPr>
                        <p:cNvPr id="24589" name="对象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1838" y="5759450"/>
                          <a:ext cx="2740025"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日期占位符 6">
            <a:extLst>
              <a:ext uri="{FF2B5EF4-FFF2-40B4-BE49-F238E27FC236}">
                <a16:creationId xmlns:a16="http://schemas.microsoft.com/office/drawing/2014/main" id="{B537DCC0-A572-480D-B5E5-3F7840866661}"/>
              </a:ext>
            </a:extLst>
          </p:cNvPr>
          <p:cNvSpPr>
            <a:spLocks noGrp="1"/>
          </p:cNvSpPr>
          <p:nvPr>
            <p:ph type="dt" sz="half" idx="2"/>
          </p:nvPr>
        </p:nvSpPr>
        <p:spPr/>
        <p:txBody>
          <a:bodyPr/>
          <a:lstStyle/>
          <a:p>
            <a:pPr>
              <a:defRPr/>
            </a:pPr>
            <a:fld id="{5782880E-5FCE-48F0-B410-852342F5C605}" type="datetime1">
              <a:rPr lang="zh-CN" altLang="en-US" smtClean="0"/>
              <a:t>2022/11/23</a:t>
            </a:fld>
            <a:endParaRPr lang="zh-CN" altLang="en-US"/>
          </a:p>
        </p:txBody>
      </p:sp>
      <p:sp>
        <p:nvSpPr>
          <p:cNvPr id="8" name="页脚占位符 7">
            <a:extLst>
              <a:ext uri="{FF2B5EF4-FFF2-40B4-BE49-F238E27FC236}">
                <a16:creationId xmlns:a16="http://schemas.microsoft.com/office/drawing/2014/main" id="{BF58CFB5-535B-4AF0-9CCF-3992B98EE25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14416334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Text Box 2"/>
          <p:cNvSpPr txBox="1">
            <a:spLocks noChangeArrowheads="1"/>
          </p:cNvSpPr>
          <p:nvPr/>
        </p:nvSpPr>
        <p:spPr bwMode="auto">
          <a:xfrm>
            <a:off x="827584" y="1124744"/>
            <a:ext cx="7271220"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indent="0" eaLnBrk="1" hangingPunct="1">
              <a:lnSpc>
                <a:spcPct val="140000"/>
              </a:lnSpc>
              <a:buClr>
                <a:srgbClr val="0000FF"/>
              </a:buClr>
            </a:pPr>
            <a:r>
              <a:rPr lang="zh-CN" altLang="en-US" sz="2400" dirty="0">
                <a:latin typeface="微软雅黑" pitchFamily="34" charset="-122"/>
                <a:ea typeface="微软雅黑" pitchFamily="34" charset="-122"/>
                <a:cs typeface="Times New Roman" pitchFamily="18" charset="0"/>
              </a:rPr>
              <a:t>建立</a:t>
            </a:r>
            <a:r>
              <a:rPr lang="en-US" altLang="zh-CN" sz="2400" dirty="0">
                <a:latin typeface="微软雅黑" pitchFamily="34" charset="-122"/>
                <a:ea typeface="微软雅黑" pitchFamily="34" charset="-122"/>
                <a:cs typeface="Times New Roman" pitchFamily="18" charset="0"/>
              </a:rPr>
              <a:t>y</a:t>
            </a:r>
            <a:r>
              <a:rPr lang="zh-CN" altLang="en-US" sz="2400" dirty="0">
                <a:latin typeface="微软雅黑" pitchFamily="34" charset="-122"/>
                <a:ea typeface="微软雅黑" pitchFamily="34" charset="-122"/>
                <a:cs typeface="Times New Roman" pitchFamily="18" charset="0"/>
              </a:rPr>
              <a:t>关于</a:t>
            </a:r>
            <a:r>
              <a:rPr lang="en-US" altLang="zh-CN" sz="2400" dirty="0">
                <a:latin typeface="微软雅黑" pitchFamily="34" charset="-122"/>
                <a:ea typeface="微软雅黑" pitchFamily="34" charset="-122"/>
                <a:cs typeface="Times New Roman" pitchFamily="18" charset="0"/>
              </a:rPr>
              <a:t>x</a:t>
            </a:r>
            <a:r>
              <a:rPr lang="zh-CN" altLang="en-US" sz="2400" dirty="0">
                <a:latin typeface="微软雅黑" pitchFamily="34" charset="-122"/>
                <a:ea typeface="微软雅黑" pitchFamily="34" charset="-122"/>
                <a:cs typeface="Times New Roman" pitchFamily="18" charset="0"/>
              </a:rPr>
              <a:t>的一元非线性回归模型如下：</a:t>
            </a:r>
          </a:p>
        </p:txBody>
      </p:sp>
      <p:graphicFrame>
        <p:nvGraphicFramePr>
          <p:cNvPr id="24583" name="对象 8"/>
          <p:cNvGraphicFramePr>
            <a:graphicFrameLocks noChangeAspect="1"/>
          </p:cNvGraphicFramePr>
          <p:nvPr>
            <p:extLst>
              <p:ext uri="{D42A27DB-BD31-4B8C-83A1-F6EECF244321}">
                <p14:modId xmlns:p14="http://schemas.microsoft.com/office/powerpoint/2010/main" val="3605702544"/>
              </p:ext>
            </p:extLst>
          </p:nvPr>
        </p:nvGraphicFramePr>
        <p:xfrm>
          <a:off x="1882130" y="1750108"/>
          <a:ext cx="4055105" cy="1100281"/>
        </p:xfrm>
        <a:graphic>
          <a:graphicData uri="http://schemas.openxmlformats.org/presentationml/2006/ole">
            <mc:AlternateContent xmlns:mc="http://schemas.openxmlformats.org/markup-compatibility/2006">
              <mc:Choice xmlns:v="urn:schemas-microsoft-com:vml" Requires="v">
                <p:oleObj name="Equation" r:id="rId2" imgW="1803240" imgH="558720" progId="Equation.DSMT4">
                  <p:embed/>
                </p:oleObj>
              </mc:Choice>
              <mc:Fallback>
                <p:oleObj name="Equation" r:id="rId2" imgW="1803240" imgH="558720" progId="Equation.DSMT4">
                  <p:embed/>
                  <p:pic>
                    <p:nvPicPr>
                      <p:cNvPr id="24583" name="对象 8"/>
                      <p:cNvPicPr>
                        <a:picLocks noChangeAspect="1" noChangeArrowheads="1"/>
                      </p:cNvPicPr>
                      <p:nvPr/>
                    </p:nvPicPr>
                    <p:blipFill>
                      <a:blip r:embed="rId3"/>
                      <a:srcRect/>
                      <a:stretch>
                        <a:fillRect/>
                      </a:stretch>
                    </p:blipFill>
                    <p:spPr bwMode="auto">
                      <a:xfrm>
                        <a:off x="1882130" y="1750108"/>
                        <a:ext cx="4055105" cy="1100281"/>
                      </a:xfrm>
                      <a:prstGeom prst="rect">
                        <a:avLst/>
                      </a:prstGeom>
                      <a:noFill/>
                    </p:spPr>
                  </p:pic>
                </p:oleObj>
              </mc:Fallback>
            </mc:AlternateContent>
          </a:graphicData>
        </a:graphic>
      </p:graphicFrame>
      <p:grpSp>
        <p:nvGrpSpPr>
          <p:cNvPr id="4" name="组合 3"/>
          <p:cNvGrpSpPr/>
          <p:nvPr/>
        </p:nvGrpSpPr>
        <p:grpSpPr>
          <a:xfrm>
            <a:off x="683570" y="2968981"/>
            <a:ext cx="7632846" cy="1070422"/>
            <a:chOff x="827088" y="3357563"/>
            <a:chExt cx="7632846" cy="1427227"/>
          </a:xfrm>
        </p:grpSpPr>
        <p:sp>
          <p:nvSpPr>
            <p:cNvPr id="24584" name="Text Box 2"/>
            <p:cNvSpPr txBox="1">
              <a:spLocks noChangeArrowheads="1"/>
            </p:cNvSpPr>
            <p:nvPr/>
          </p:nvSpPr>
          <p:spPr bwMode="auto">
            <a:xfrm>
              <a:off x="827088" y="3357563"/>
              <a:ext cx="7632846" cy="1427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indent="0" eaLnBrk="1" hangingPunct="1">
                <a:lnSpc>
                  <a:spcPct val="140000"/>
                </a:lnSpc>
                <a:buClr>
                  <a:srgbClr val="0000FF"/>
                </a:buClr>
              </a:pPr>
              <a:r>
                <a:rPr lang="zh-CN" altLang="en-US" sz="2400" dirty="0">
                  <a:latin typeface="微软雅黑" pitchFamily="34" charset="-122"/>
                  <a:ea typeface="微软雅黑" pitchFamily="34" charset="-122"/>
                  <a:cs typeface="Times New Roman" pitchFamily="18" charset="0"/>
                </a:rPr>
                <a:t>中的                          为非线性回归函数，可以是上述</a:t>
              </a:r>
              <a:r>
                <a:rPr lang="en-US" altLang="zh-CN" sz="2400" dirty="0">
                  <a:latin typeface="微软雅黑" pitchFamily="34" charset="-122"/>
                  <a:ea typeface="微软雅黑" pitchFamily="34" charset="-122"/>
                  <a:cs typeface="Times New Roman" pitchFamily="18" charset="0"/>
                </a:rPr>
                <a:t>5</a:t>
              </a:r>
              <a:r>
                <a:rPr lang="zh-CN" altLang="en-US" sz="2400" dirty="0">
                  <a:latin typeface="微软雅黑" pitchFamily="34" charset="-122"/>
                  <a:ea typeface="微软雅黑" pitchFamily="34" charset="-122"/>
                  <a:cs typeface="Times New Roman" pitchFamily="18" charset="0"/>
                </a:rPr>
                <a:t>个函数中的任意一个，例如</a:t>
              </a:r>
            </a:p>
          </p:txBody>
        </p:sp>
        <p:graphicFrame>
          <p:nvGraphicFramePr>
            <p:cNvPr id="24585" name="对象 10"/>
            <p:cNvGraphicFramePr>
              <a:graphicFrameLocks noChangeAspect="1"/>
            </p:cNvGraphicFramePr>
            <p:nvPr>
              <p:extLst>
                <p:ext uri="{D42A27DB-BD31-4B8C-83A1-F6EECF244321}">
                  <p14:modId xmlns:p14="http://schemas.microsoft.com/office/powerpoint/2010/main" val="3610324034"/>
                </p:ext>
              </p:extLst>
            </p:nvPr>
          </p:nvGraphicFramePr>
          <p:xfrm>
            <a:off x="1547166" y="3504704"/>
            <a:ext cx="2290134" cy="572692"/>
          </p:xfrm>
          <a:graphic>
            <a:graphicData uri="http://schemas.openxmlformats.org/presentationml/2006/ole">
              <mc:AlternateContent xmlns:mc="http://schemas.openxmlformats.org/markup-compatibility/2006">
                <mc:Choice xmlns:v="urn:schemas-microsoft-com:vml" Requires="v">
                  <p:oleObj name="Equation" r:id="rId4" imgW="1180800" imgH="228600" progId="Equation.DSMT4">
                    <p:embed/>
                  </p:oleObj>
                </mc:Choice>
                <mc:Fallback>
                  <p:oleObj name="Equation" r:id="rId4" imgW="1180800" imgH="228600" progId="Equation.DSMT4">
                    <p:embed/>
                    <p:pic>
                      <p:nvPicPr>
                        <p:cNvPr id="24585" name="对象 10"/>
                        <p:cNvPicPr>
                          <a:picLocks noChangeAspect="1" noChangeArrowheads="1"/>
                        </p:cNvPicPr>
                        <p:nvPr/>
                      </p:nvPicPr>
                      <p:blipFill>
                        <a:blip r:embed="rId5"/>
                        <a:srcRect/>
                        <a:stretch>
                          <a:fillRect/>
                        </a:stretch>
                      </p:blipFill>
                      <p:spPr bwMode="auto">
                        <a:xfrm>
                          <a:off x="1547166" y="3504704"/>
                          <a:ext cx="2290134" cy="572692"/>
                        </a:xfrm>
                        <a:prstGeom prst="rect">
                          <a:avLst/>
                        </a:prstGeom>
                        <a:noFill/>
                      </p:spPr>
                    </p:pic>
                  </p:oleObj>
                </mc:Fallback>
              </mc:AlternateContent>
            </a:graphicData>
          </a:graphic>
        </p:graphicFrame>
      </p:grpSp>
      <p:sp>
        <p:nvSpPr>
          <p:cNvPr id="18" name="Text Box 2">
            <a:extLst>
              <a:ext uri="{FF2B5EF4-FFF2-40B4-BE49-F238E27FC236}">
                <a16:creationId xmlns:a16="http://schemas.microsoft.com/office/drawing/2014/main" id="{6698661B-F864-42BD-830D-54F75620561B}"/>
              </a:ext>
            </a:extLst>
          </p:cNvPr>
          <p:cNvSpPr txBox="1">
            <a:spLocks noChangeArrowheads="1"/>
          </p:cNvSpPr>
          <p:nvPr/>
        </p:nvSpPr>
        <p:spPr bwMode="auto">
          <a:xfrm>
            <a:off x="357158" y="499379"/>
            <a:ext cx="8103274"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2</a:t>
            </a:r>
            <a:r>
              <a:rPr lang="zh-CN" altLang="en-US" sz="2400" dirty="0">
                <a:solidFill>
                  <a:srgbClr val="0000FF"/>
                </a:solidFill>
                <a:latin typeface="微软雅黑" pitchFamily="34" charset="-122"/>
                <a:ea typeface="微软雅黑" pitchFamily="34" charset="-122"/>
                <a:cs typeface="Times New Roman" pitchFamily="18" charset="0"/>
              </a:rPr>
              <a:t>）模型的建立</a:t>
            </a:r>
          </a:p>
        </p:txBody>
      </p:sp>
      <p:grpSp>
        <p:nvGrpSpPr>
          <p:cNvPr id="19" name="组合 18">
            <a:extLst>
              <a:ext uri="{FF2B5EF4-FFF2-40B4-BE49-F238E27FC236}">
                <a16:creationId xmlns:a16="http://schemas.microsoft.com/office/drawing/2014/main" id="{2F83BA1B-EA34-4128-8760-725806AFAB4D}"/>
              </a:ext>
            </a:extLst>
          </p:cNvPr>
          <p:cNvGrpSpPr/>
          <p:nvPr/>
        </p:nvGrpSpPr>
        <p:grpSpPr>
          <a:xfrm>
            <a:off x="683568" y="4224731"/>
            <a:ext cx="4391025" cy="716437"/>
            <a:chOff x="828675" y="1017377"/>
            <a:chExt cx="4391025" cy="955252"/>
          </a:xfrm>
        </p:grpSpPr>
        <p:sp>
          <p:nvSpPr>
            <p:cNvPr id="20" name="Text Box 2">
              <a:extLst>
                <a:ext uri="{FF2B5EF4-FFF2-40B4-BE49-F238E27FC236}">
                  <a16:creationId xmlns:a16="http://schemas.microsoft.com/office/drawing/2014/main" id="{17751578-C69D-440B-9419-A69AFEE67D73}"/>
                </a:ext>
              </a:extLst>
            </p:cNvPr>
            <p:cNvSpPr txBox="1">
              <a:spLocks noChangeArrowheads="1"/>
            </p:cNvSpPr>
            <p:nvPr/>
          </p:nvSpPr>
          <p:spPr bwMode="auto">
            <a:xfrm>
              <a:off x="828675" y="1235075"/>
              <a:ext cx="4391025" cy="73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indent="0" eaLnBrk="1" hangingPunct="1">
                <a:lnSpc>
                  <a:spcPct val="140000"/>
                </a:lnSpc>
                <a:buClr>
                  <a:srgbClr val="0000FF"/>
                </a:buClr>
              </a:pPr>
              <a:r>
                <a:rPr lang="zh-CN" altLang="en-US" sz="2400" dirty="0">
                  <a:solidFill>
                    <a:srgbClr val="FF0000"/>
                  </a:solidFill>
                  <a:latin typeface="微软雅黑" pitchFamily="34" charset="-122"/>
                  <a:ea typeface="微软雅黑" pitchFamily="34" charset="-122"/>
                  <a:cs typeface="Times New Roman" pitchFamily="18" charset="0"/>
                </a:rPr>
                <a:t>负指数函数：</a:t>
              </a:r>
            </a:p>
          </p:txBody>
        </p:sp>
        <p:graphicFrame>
          <p:nvGraphicFramePr>
            <p:cNvPr id="21" name="对象 7">
              <a:extLst>
                <a:ext uri="{FF2B5EF4-FFF2-40B4-BE49-F238E27FC236}">
                  <a16:creationId xmlns:a16="http://schemas.microsoft.com/office/drawing/2014/main" id="{FB712660-9263-450B-A147-AC313206CD0E}"/>
                </a:ext>
              </a:extLst>
            </p:cNvPr>
            <p:cNvGraphicFramePr>
              <a:graphicFrameLocks noChangeAspect="1"/>
            </p:cNvGraphicFramePr>
            <p:nvPr>
              <p:extLst>
                <p:ext uri="{D42A27DB-BD31-4B8C-83A1-F6EECF244321}">
                  <p14:modId xmlns:p14="http://schemas.microsoft.com/office/powerpoint/2010/main" val="1816759298"/>
                </p:ext>
              </p:extLst>
            </p:nvPr>
          </p:nvGraphicFramePr>
          <p:xfrm>
            <a:off x="2700883" y="1017377"/>
            <a:ext cx="1771254" cy="935100"/>
          </p:xfrm>
          <a:graphic>
            <a:graphicData uri="http://schemas.openxmlformats.org/presentationml/2006/ole">
              <mc:AlternateContent xmlns:mc="http://schemas.openxmlformats.org/markup-compatibility/2006">
                <mc:Choice xmlns:v="urn:schemas-microsoft-com:vml" Requires="v">
                  <p:oleObj name="Equation" r:id="rId6" imgW="698500" imgH="368300" progId="">
                    <p:embed/>
                  </p:oleObj>
                </mc:Choice>
                <mc:Fallback>
                  <p:oleObj name="Equation" r:id="rId6" imgW="698500" imgH="368300" progId="">
                    <p:embed/>
                    <p:pic>
                      <p:nvPicPr>
                        <p:cNvPr id="15"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883" y="1017377"/>
                          <a:ext cx="1771254" cy="935100"/>
                        </a:xfrm>
                        <a:prstGeom prst="rect">
                          <a:avLst/>
                        </a:prstGeom>
                        <a:noFill/>
                      </p:spPr>
                    </p:pic>
                  </p:oleObj>
                </mc:Fallback>
              </mc:AlternateContent>
            </a:graphicData>
          </a:graphic>
        </p:graphicFrame>
      </p:grpSp>
      <p:sp>
        <p:nvSpPr>
          <p:cNvPr id="2" name="日期占位符 1">
            <a:extLst>
              <a:ext uri="{FF2B5EF4-FFF2-40B4-BE49-F238E27FC236}">
                <a16:creationId xmlns:a16="http://schemas.microsoft.com/office/drawing/2014/main" id="{75B10C0C-2175-4BC0-9688-30F4D75A9673}"/>
              </a:ext>
            </a:extLst>
          </p:cNvPr>
          <p:cNvSpPr>
            <a:spLocks noGrp="1"/>
          </p:cNvSpPr>
          <p:nvPr>
            <p:ph type="dt" sz="half" idx="2"/>
          </p:nvPr>
        </p:nvSpPr>
        <p:spPr/>
        <p:txBody>
          <a:bodyPr/>
          <a:lstStyle/>
          <a:p>
            <a:pPr>
              <a:defRPr/>
            </a:pPr>
            <a:fld id="{5D0EF6D7-C79E-40D6-934E-A0CBAF471D3A}"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CD18F19B-F71F-484B-8767-E5119A6239A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60284589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395536" y="499379"/>
            <a:ext cx="810116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3</a:t>
            </a:r>
            <a:r>
              <a:rPr lang="zh-CN" altLang="en-US" sz="2400" dirty="0">
                <a:solidFill>
                  <a:srgbClr val="0000FF"/>
                </a:solidFill>
                <a:latin typeface="微软雅黑" pitchFamily="34" charset="-122"/>
                <a:ea typeface="微软雅黑" pitchFamily="34" charset="-122"/>
                <a:cs typeface="Times New Roman" pitchFamily="18" charset="0"/>
              </a:rPr>
              <a:t>）模型求解</a:t>
            </a:r>
          </a:p>
        </p:txBody>
      </p:sp>
      <p:sp>
        <p:nvSpPr>
          <p:cNvPr id="10" name="Rectangle 56"/>
          <p:cNvSpPr>
            <a:spLocks noChangeArrowheads="1"/>
          </p:cNvSpPr>
          <p:nvPr/>
        </p:nvSpPr>
        <p:spPr bwMode="auto">
          <a:xfrm>
            <a:off x="620713" y="1700808"/>
            <a:ext cx="8029728"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 </a:t>
            </a:r>
            <a:r>
              <a:rPr lang="zh-CN" altLang="en-US" sz="2000" dirty="0">
                <a:solidFill>
                  <a:schemeClr val="bg2"/>
                </a:solidFill>
                <a:latin typeface="微软雅黑" pitchFamily="34" charset="-122"/>
                <a:ea typeface="微软雅黑" pitchFamily="34" charset="-122"/>
                <a:cs typeface="Times New Roman" pitchFamily="18" charset="0"/>
                <a:sym typeface="Wingdings" pitchFamily="2" charset="2"/>
              </a:rPr>
              <a:t>编写回归方程对应的匿名函数或函数文件</a:t>
            </a:r>
            <a:endPar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endParaRPr>
          </a:p>
          <a:p>
            <a:pPr>
              <a:lnSpc>
                <a:spcPct val="15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&gt;&gt; </a:t>
            </a:r>
            <a:r>
              <a:rPr lang="sv-SE" altLang="zh-CN" sz="2000" dirty="0">
                <a:solidFill>
                  <a:schemeClr val="bg2"/>
                </a:solidFill>
                <a:latin typeface="微软雅黑" pitchFamily="34" charset="-122"/>
                <a:ea typeface="微软雅黑" pitchFamily="34" charset="-122"/>
                <a:cs typeface="Times New Roman" pitchFamily="18" charset="0"/>
                <a:sym typeface="Wingdings" pitchFamily="2" charset="2"/>
              </a:rPr>
              <a:t>HeadCirFun = @(beta, x)beta(1)*exp(beta(2)./(x+beta(3)));</a:t>
            </a:r>
          </a:p>
          <a:p>
            <a:pPr>
              <a:lnSpc>
                <a:spcPct val="15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&gt;&gt; beta0 = [53,-0.2604,0.6276];</a:t>
            </a:r>
          </a:p>
          <a:p>
            <a:pPr>
              <a:lnSpc>
                <a:spcPct val="15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&gt;&gt; nlm1 = </a:t>
            </a:r>
            <a:r>
              <a:rPr lang="en-US" altLang="zh-CN" sz="2000" dirty="0" err="1">
                <a:solidFill>
                  <a:schemeClr val="bg2"/>
                </a:solidFill>
                <a:latin typeface="微软雅黑" pitchFamily="34" charset="-122"/>
                <a:ea typeface="微软雅黑" pitchFamily="34" charset="-122"/>
                <a:cs typeface="Times New Roman" pitchFamily="18" charset="0"/>
                <a:sym typeface="Wingdings" pitchFamily="2" charset="2"/>
              </a:rPr>
              <a:t>fitnlm</a:t>
            </a: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(x,y,HeadCirFun,beta0)</a:t>
            </a:r>
          </a:p>
        </p:txBody>
      </p:sp>
      <p:grpSp>
        <p:nvGrpSpPr>
          <p:cNvPr id="11" name="组合 10"/>
          <p:cNvGrpSpPr/>
          <p:nvPr/>
        </p:nvGrpSpPr>
        <p:grpSpPr>
          <a:xfrm>
            <a:off x="901055" y="980728"/>
            <a:ext cx="4391025" cy="716437"/>
            <a:chOff x="828675" y="1017377"/>
            <a:chExt cx="4391025" cy="955252"/>
          </a:xfrm>
        </p:grpSpPr>
        <p:sp>
          <p:nvSpPr>
            <p:cNvPr id="12" name="Text Box 2"/>
            <p:cNvSpPr txBox="1">
              <a:spLocks noChangeArrowheads="1"/>
            </p:cNvSpPr>
            <p:nvPr/>
          </p:nvSpPr>
          <p:spPr bwMode="auto">
            <a:xfrm>
              <a:off x="828675" y="1235075"/>
              <a:ext cx="4391025" cy="73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indent="0" eaLnBrk="1" hangingPunct="1">
                <a:lnSpc>
                  <a:spcPct val="140000"/>
                </a:lnSpc>
                <a:buClr>
                  <a:srgbClr val="0000FF"/>
                </a:buClr>
              </a:pPr>
              <a:r>
                <a:rPr lang="zh-CN" altLang="en-US" sz="2400" dirty="0">
                  <a:latin typeface="微软雅黑" pitchFamily="34" charset="-122"/>
                  <a:ea typeface="微软雅黑" pitchFamily="34" charset="-122"/>
                  <a:cs typeface="Times New Roman" pitchFamily="18" charset="0"/>
                </a:rPr>
                <a:t>负指数函数：</a:t>
              </a:r>
            </a:p>
          </p:txBody>
        </p:sp>
        <p:graphicFrame>
          <p:nvGraphicFramePr>
            <p:cNvPr id="15" name="对象 7"/>
            <p:cNvGraphicFramePr>
              <a:graphicFrameLocks noChangeAspect="1"/>
            </p:cNvGraphicFramePr>
            <p:nvPr>
              <p:extLst>
                <p:ext uri="{D42A27DB-BD31-4B8C-83A1-F6EECF244321}">
                  <p14:modId xmlns:p14="http://schemas.microsoft.com/office/powerpoint/2010/main" val="524096981"/>
                </p:ext>
              </p:extLst>
            </p:nvPr>
          </p:nvGraphicFramePr>
          <p:xfrm>
            <a:off x="2700883" y="1017377"/>
            <a:ext cx="1771254" cy="935100"/>
          </p:xfrm>
          <a:graphic>
            <a:graphicData uri="http://schemas.openxmlformats.org/presentationml/2006/ole">
              <mc:AlternateContent xmlns:mc="http://schemas.openxmlformats.org/markup-compatibility/2006">
                <mc:Choice xmlns:v="urn:schemas-microsoft-com:vml" Requires="v">
                  <p:oleObj name="Equation" r:id="rId2" imgW="698500" imgH="368300" progId="">
                    <p:embed/>
                  </p:oleObj>
                </mc:Choice>
                <mc:Fallback>
                  <p:oleObj name="Equation" r:id="rId2" imgW="698500" imgH="368300" progId="">
                    <p:embed/>
                    <p:pic>
                      <p:nvPicPr>
                        <p:cNvPr id="15"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883" y="1017377"/>
                          <a:ext cx="1771254" cy="935100"/>
                        </a:xfrm>
                        <a:prstGeom prst="rect">
                          <a:avLst/>
                        </a:prstGeom>
                        <a:noFill/>
                      </p:spPr>
                    </p:pic>
                  </p:oleObj>
                </mc:Fallback>
              </mc:AlternateContent>
            </a:graphicData>
          </a:graphic>
        </p:graphicFrame>
      </p:grpSp>
      <p:sp>
        <p:nvSpPr>
          <p:cNvPr id="2" name="日期占位符 1">
            <a:extLst>
              <a:ext uri="{FF2B5EF4-FFF2-40B4-BE49-F238E27FC236}">
                <a16:creationId xmlns:a16="http://schemas.microsoft.com/office/drawing/2014/main" id="{0B46438C-6C94-420F-A6E7-A720FA535705}"/>
              </a:ext>
            </a:extLst>
          </p:cNvPr>
          <p:cNvSpPr>
            <a:spLocks noGrp="1"/>
          </p:cNvSpPr>
          <p:nvPr>
            <p:ph type="dt" sz="half" idx="2"/>
          </p:nvPr>
        </p:nvSpPr>
        <p:spPr/>
        <p:txBody>
          <a:bodyPr/>
          <a:lstStyle/>
          <a:p>
            <a:pPr>
              <a:defRPr/>
            </a:pPr>
            <a:fld id="{70FC3F79-7AD9-4A3C-A5AA-CEBDC53AA433}"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3FAE6D3A-6864-48D0-BB53-D38C95C7176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773451488"/>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4" name="Text Box 2"/>
          <p:cNvSpPr txBox="1">
            <a:spLocks noChangeArrowheads="1"/>
          </p:cNvSpPr>
          <p:nvPr/>
        </p:nvSpPr>
        <p:spPr bwMode="auto">
          <a:xfrm>
            <a:off x="576064" y="476672"/>
            <a:ext cx="615617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solidFill>
                  <a:srgbClr val="FF0000"/>
                </a:solidFill>
                <a:latin typeface="微软雅黑" pitchFamily="34" charset="-122"/>
                <a:ea typeface="微软雅黑" pitchFamily="34" charset="-122"/>
                <a:cs typeface="Times New Roman" pitchFamily="18" charset="0"/>
              </a:rPr>
              <a:t>模型求解结果</a:t>
            </a:r>
          </a:p>
        </p:txBody>
      </p:sp>
      <p:sp>
        <p:nvSpPr>
          <p:cNvPr id="7" name="Rectangle 56"/>
          <p:cNvSpPr>
            <a:spLocks noChangeArrowheads="1"/>
          </p:cNvSpPr>
          <p:nvPr/>
        </p:nvSpPr>
        <p:spPr bwMode="auto">
          <a:xfrm>
            <a:off x="572612" y="1141109"/>
            <a:ext cx="8103844" cy="52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Nonlinear regression model:</a:t>
            </a:r>
          </a:p>
          <a:p>
            <a:pPr>
              <a:lnSpc>
                <a:spcPct val="14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    y ~ beta1*</a:t>
            </a:r>
            <a:r>
              <a:rPr lang="en-US" altLang="zh-CN" sz="2000" dirty="0" err="1">
                <a:solidFill>
                  <a:schemeClr val="bg2"/>
                </a:solidFill>
                <a:latin typeface="微软雅黑" pitchFamily="34" charset="-122"/>
                <a:ea typeface="微软雅黑" pitchFamily="34" charset="-122"/>
                <a:cs typeface="Times New Roman" pitchFamily="18" charset="0"/>
                <a:sym typeface="Wingdings" pitchFamily="2" charset="2"/>
              </a:rPr>
              <a:t>exp</a:t>
            </a: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(beta2/(x + beta3))</a:t>
            </a:r>
          </a:p>
          <a:p>
            <a:pPr>
              <a:lnSpc>
                <a:spcPct val="14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Estimated Coefficients:</a:t>
            </a:r>
          </a:p>
          <a:p>
            <a:pPr>
              <a:lnSpc>
                <a:spcPct val="14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             Estimate    SE          </a:t>
            </a:r>
            <a:r>
              <a:rPr lang="en-US" altLang="zh-CN" sz="2000" dirty="0" err="1">
                <a:solidFill>
                  <a:schemeClr val="bg2"/>
                </a:solidFill>
                <a:latin typeface="微软雅黑" pitchFamily="34" charset="-122"/>
                <a:ea typeface="微软雅黑" pitchFamily="34" charset="-122"/>
                <a:cs typeface="Times New Roman" pitchFamily="18" charset="0"/>
                <a:sym typeface="Wingdings" pitchFamily="2" charset="2"/>
              </a:rPr>
              <a:t>tStat</a:t>
            </a: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      </a:t>
            </a:r>
            <a:r>
              <a:rPr lang="en-US" altLang="zh-CN" sz="2000" dirty="0" err="1">
                <a:solidFill>
                  <a:schemeClr val="bg2"/>
                </a:solidFill>
                <a:latin typeface="微软雅黑" pitchFamily="34" charset="-122"/>
                <a:ea typeface="微软雅黑" pitchFamily="34" charset="-122"/>
                <a:cs typeface="Times New Roman" pitchFamily="18" charset="0"/>
                <a:sym typeface="Wingdings" pitchFamily="2" charset="2"/>
              </a:rPr>
              <a:t>pValue</a:t>
            </a: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    </a:t>
            </a:r>
          </a:p>
          <a:p>
            <a:pPr>
              <a:lnSpc>
                <a:spcPct val="140000"/>
              </a:lnSpc>
              <a:buClr>
                <a:srgbClr val="0000FF"/>
              </a:buClr>
            </a:pPr>
            <a:r>
              <a:rPr lang="en-US" altLang="zh-CN" sz="2000" dirty="0">
                <a:solidFill>
                  <a:srgbClr val="0000FF"/>
                </a:solidFill>
                <a:latin typeface="微软雅黑" pitchFamily="34" charset="-122"/>
                <a:ea typeface="微软雅黑" pitchFamily="34" charset="-122"/>
                <a:cs typeface="Times New Roman" pitchFamily="18" charset="0"/>
                <a:sym typeface="Wingdings" pitchFamily="2" charset="2"/>
              </a:rPr>
              <a:t>    beta1      52.433     0.14685     357.04             0</a:t>
            </a:r>
          </a:p>
          <a:p>
            <a:pPr>
              <a:lnSpc>
                <a:spcPct val="140000"/>
              </a:lnSpc>
              <a:buClr>
                <a:srgbClr val="0000FF"/>
              </a:buClr>
            </a:pPr>
            <a:r>
              <a:rPr lang="en-US" altLang="zh-CN" sz="2000" dirty="0">
                <a:solidFill>
                  <a:srgbClr val="0000FF"/>
                </a:solidFill>
                <a:latin typeface="微软雅黑" pitchFamily="34" charset="-122"/>
                <a:ea typeface="微软雅黑" pitchFamily="34" charset="-122"/>
                <a:cs typeface="Times New Roman" pitchFamily="18" charset="0"/>
                <a:sym typeface="Wingdings" pitchFamily="2" charset="2"/>
              </a:rPr>
              <a:t>    beta2    -0.26758    0.016715    -16.008    1.0417e-52</a:t>
            </a:r>
          </a:p>
          <a:p>
            <a:pPr>
              <a:lnSpc>
                <a:spcPct val="140000"/>
              </a:lnSpc>
              <a:buClr>
                <a:srgbClr val="0000FF"/>
              </a:buClr>
            </a:pPr>
            <a:r>
              <a:rPr lang="en-US" altLang="zh-CN" sz="2000" dirty="0">
                <a:solidFill>
                  <a:srgbClr val="0000FF"/>
                </a:solidFill>
                <a:latin typeface="微软雅黑" pitchFamily="34" charset="-122"/>
                <a:ea typeface="微软雅黑" pitchFamily="34" charset="-122"/>
                <a:cs typeface="Times New Roman" pitchFamily="18" charset="0"/>
                <a:sym typeface="Wingdings" pitchFamily="2" charset="2"/>
              </a:rPr>
              <a:t>    beta3     0.79072    0.074909     10.556    4.9551e-25</a:t>
            </a:r>
          </a:p>
          <a:p>
            <a:pPr>
              <a:lnSpc>
                <a:spcPct val="140000"/>
              </a:lnSpc>
              <a:buClr>
                <a:srgbClr val="0000FF"/>
              </a:buClr>
            </a:pPr>
            <a:endPar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endParaRPr>
          </a:p>
          <a:p>
            <a:pPr>
              <a:lnSpc>
                <a:spcPct val="14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Number of observations: 1281, Error degrees of freedom: 1278</a:t>
            </a:r>
          </a:p>
          <a:p>
            <a:pPr>
              <a:lnSpc>
                <a:spcPct val="14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Root Mean Squared Error: 1.65</a:t>
            </a:r>
          </a:p>
          <a:p>
            <a:pPr>
              <a:lnSpc>
                <a:spcPct val="14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R-Squared: 0.705,  Adjusted R-Squared 0.704</a:t>
            </a:r>
          </a:p>
          <a:p>
            <a:pPr>
              <a:lnSpc>
                <a:spcPct val="140000"/>
              </a:lnSpc>
              <a:buClr>
                <a:srgbClr val="0000FF"/>
              </a:buClr>
            </a:pPr>
            <a:r>
              <a:rPr lang="en-US" altLang="zh-CN" sz="2000" dirty="0">
                <a:solidFill>
                  <a:schemeClr val="bg2"/>
                </a:solidFill>
                <a:latin typeface="微软雅黑" pitchFamily="34" charset="-122"/>
                <a:ea typeface="微软雅黑" pitchFamily="34" charset="-122"/>
                <a:cs typeface="Times New Roman" pitchFamily="18" charset="0"/>
                <a:sym typeface="Wingdings" pitchFamily="2" charset="2"/>
              </a:rPr>
              <a:t>F-statistic vs. zero model: 3.67e+05, </a:t>
            </a:r>
            <a:r>
              <a:rPr lang="en-US" altLang="zh-CN" sz="2000" b="1" dirty="0">
                <a:solidFill>
                  <a:srgbClr val="FF0000"/>
                </a:solidFill>
                <a:latin typeface="微软雅黑" pitchFamily="34" charset="-122"/>
                <a:ea typeface="微软雅黑" pitchFamily="34" charset="-122"/>
                <a:cs typeface="Times New Roman" pitchFamily="18" charset="0"/>
                <a:sym typeface="Wingdings" pitchFamily="2" charset="2"/>
              </a:rPr>
              <a:t>p-value = 0</a:t>
            </a:r>
          </a:p>
        </p:txBody>
      </p:sp>
      <p:graphicFrame>
        <p:nvGraphicFramePr>
          <p:cNvPr id="2" name="对象 1"/>
          <p:cNvGraphicFramePr>
            <a:graphicFrameLocks noChangeAspect="1"/>
          </p:cNvGraphicFramePr>
          <p:nvPr>
            <p:extLst>
              <p:ext uri="{D42A27DB-BD31-4B8C-83A1-F6EECF244321}">
                <p14:modId xmlns:p14="http://schemas.microsoft.com/office/powerpoint/2010/main" val="2683345409"/>
              </p:ext>
            </p:extLst>
          </p:nvPr>
        </p:nvGraphicFramePr>
        <p:xfrm>
          <a:off x="5181767" y="1357132"/>
          <a:ext cx="3494689" cy="703716"/>
        </p:xfrm>
        <a:graphic>
          <a:graphicData uri="http://schemas.openxmlformats.org/presentationml/2006/ole">
            <mc:AlternateContent xmlns:mc="http://schemas.openxmlformats.org/markup-compatibility/2006">
              <mc:Choice xmlns:v="urn:schemas-microsoft-com:vml" Requires="v">
                <p:oleObj name="Equation" r:id="rId2" imgW="1231366" imgH="330057" progId="">
                  <p:embed/>
                </p:oleObj>
              </mc:Choice>
              <mc:Fallback>
                <p:oleObj name="Equation" r:id="rId2" imgW="1231366" imgH="330057" progId="">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767" y="1357132"/>
                        <a:ext cx="3494689" cy="703716"/>
                      </a:xfrm>
                      <a:prstGeom prst="rect">
                        <a:avLst/>
                      </a:prstGeom>
                      <a:noFill/>
                    </p:spPr>
                  </p:pic>
                </p:oleObj>
              </mc:Fallback>
            </mc:AlternateContent>
          </a:graphicData>
        </a:graphic>
      </p:graphicFrame>
      <p:sp>
        <p:nvSpPr>
          <p:cNvPr id="3" name="日期占位符 2">
            <a:extLst>
              <a:ext uri="{FF2B5EF4-FFF2-40B4-BE49-F238E27FC236}">
                <a16:creationId xmlns:a16="http://schemas.microsoft.com/office/drawing/2014/main" id="{3D60AB53-AE04-4DB4-A5EF-222BB468C6ED}"/>
              </a:ext>
            </a:extLst>
          </p:cNvPr>
          <p:cNvSpPr>
            <a:spLocks noGrp="1"/>
          </p:cNvSpPr>
          <p:nvPr>
            <p:ph type="dt" sz="half" idx="2"/>
          </p:nvPr>
        </p:nvSpPr>
        <p:spPr/>
        <p:txBody>
          <a:bodyPr/>
          <a:lstStyle/>
          <a:p>
            <a:pPr>
              <a:defRPr/>
            </a:pPr>
            <a:fld id="{3D512BCF-2B0D-46A5-A82D-91B6D4AE23EF}" type="datetime1">
              <a:rPr lang="zh-CN" altLang="en-US" smtClean="0"/>
              <a:t>2022/11/23</a:t>
            </a:fld>
            <a:endParaRPr lang="zh-CN" altLang="en-US"/>
          </a:p>
        </p:txBody>
      </p:sp>
      <p:sp>
        <p:nvSpPr>
          <p:cNvPr id="4" name="页脚占位符 3">
            <a:extLst>
              <a:ext uri="{FF2B5EF4-FFF2-40B4-BE49-F238E27FC236}">
                <a16:creationId xmlns:a16="http://schemas.microsoft.com/office/drawing/2014/main" id="{4B0957D7-A62F-4506-A64D-FE2896006163}"/>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52228590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Text Box 2"/>
          <p:cNvSpPr txBox="1">
            <a:spLocks noChangeArrowheads="1"/>
          </p:cNvSpPr>
          <p:nvPr/>
        </p:nvSpPr>
        <p:spPr bwMode="auto">
          <a:xfrm>
            <a:off x="410356" y="499379"/>
            <a:ext cx="6321884"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4</a:t>
            </a:r>
            <a:r>
              <a:rPr lang="zh-CN" altLang="en-US" sz="2400" dirty="0">
                <a:solidFill>
                  <a:srgbClr val="0000FF"/>
                </a:solidFill>
                <a:latin typeface="微软雅黑" pitchFamily="34" charset="-122"/>
                <a:ea typeface="微软雅黑" pitchFamily="34" charset="-122"/>
                <a:cs typeface="Times New Roman" pitchFamily="18" charset="0"/>
              </a:rPr>
              <a:t>）绘制一元非线性回归曲线</a:t>
            </a:r>
          </a:p>
        </p:txBody>
      </p:sp>
      <p:sp>
        <p:nvSpPr>
          <p:cNvPr id="28676" name="Rectangle 3"/>
          <p:cNvSpPr>
            <a:spLocks noChangeArrowheads="1"/>
          </p:cNvSpPr>
          <p:nvPr/>
        </p:nvSpPr>
        <p:spPr bwMode="auto">
          <a:xfrm>
            <a:off x="428597" y="1072088"/>
            <a:ext cx="7383045" cy="451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000" dirty="0">
                <a:latin typeface="微软雅黑" pitchFamily="34" charset="-122"/>
                <a:ea typeface="微软雅黑" pitchFamily="34" charset="-122"/>
                <a:cs typeface="Times New Roman" pitchFamily="18" charset="0"/>
              </a:rPr>
              <a:t>&gt;&gt; xnew = </a:t>
            </a:r>
            <a:r>
              <a:rPr lang="en-US" altLang="zh-CN" sz="2000" dirty="0" err="1">
                <a:latin typeface="微软雅黑" pitchFamily="34" charset="-122"/>
                <a:ea typeface="微软雅黑" pitchFamily="34" charset="-122"/>
                <a:cs typeface="Times New Roman" pitchFamily="18" charset="0"/>
              </a:rPr>
              <a:t>linspace</a:t>
            </a:r>
            <a:r>
              <a:rPr lang="en-US" altLang="zh-CN" sz="2000" dirty="0">
                <a:latin typeface="微软雅黑" pitchFamily="34" charset="-122"/>
                <a:ea typeface="微软雅黑" pitchFamily="34" charset="-122"/>
                <a:cs typeface="Times New Roman" pitchFamily="18" charset="0"/>
              </a:rPr>
              <a:t>(0,16,50)';</a:t>
            </a:r>
          </a:p>
          <a:p>
            <a:pPr>
              <a:lnSpc>
                <a:spcPct val="140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ynew</a:t>
            </a:r>
            <a:r>
              <a:rPr lang="en-US" altLang="zh-CN" sz="2000" dirty="0">
                <a:latin typeface="微软雅黑" pitchFamily="34" charset="-122"/>
                <a:ea typeface="微软雅黑" pitchFamily="34" charset="-122"/>
                <a:cs typeface="Times New Roman" pitchFamily="18" charset="0"/>
              </a:rPr>
              <a:t> = nlm1.predict(xnew);</a:t>
            </a:r>
            <a:endParaRPr lang="zh-CN" altLang="en-US" sz="2000" dirty="0">
              <a:latin typeface="微软雅黑" pitchFamily="34" charset="-122"/>
              <a:ea typeface="微软雅黑" pitchFamily="34" charset="-122"/>
              <a:cs typeface="Times New Roman" pitchFamily="18" charset="0"/>
            </a:endParaRPr>
          </a:p>
          <a:p>
            <a:pPr>
              <a:lnSpc>
                <a:spcPct val="140000"/>
              </a:lnSpc>
            </a:pPr>
            <a:r>
              <a:rPr lang="en-US" altLang="zh-CN" sz="2000" dirty="0">
                <a:latin typeface="微软雅黑" pitchFamily="34" charset="-122"/>
                <a:ea typeface="微软雅黑" pitchFamily="34" charset="-122"/>
                <a:cs typeface="Times New Roman" pitchFamily="18" charset="0"/>
              </a:rPr>
              <a:t>&gt;&gt; figure</a:t>
            </a:r>
            <a:endParaRPr lang="zh-CN" altLang="en-US" sz="2000" dirty="0">
              <a:latin typeface="微软雅黑" pitchFamily="34" charset="-122"/>
              <a:ea typeface="微软雅黑" pitchFamily="34" charset="-122"/>
              <a:cs typeface="Times New Roman" pitchFamily="18" charset="0"/>
            </a:endParaRPr>
          </a:p>
          <a:p>
            <a:pPr>
              <a:lnSpc>
                <a:spcPct val="140000"/>
              </a:lnSpc>
            </a:pPr>
            <a:r>
              <a:rPr lang="en-US" altLang="zh-CN" sz="2000" dirty="0">
                <a:latin typeface="微软雅黑" pitchFamily="34" charset="-122"/>
                <a:ea typeface="微软雅黑" pitchFamily="34" charset="-122"/>
                <a:cs typeface="Times New Roman" pitchFamily="18" charset="0"/>
              </a:rPr>
              <a:t>&gt;&gt; plot(x, y, '.')</a:t>
            </a:r>
            <a:endParaRPr lang="zh-CN" altLang="en-US" sz="2000" dirty="0">
              <a:latin typeface="微软雅黑" pitchFamily="34" charset="-122"/>
              <a:ea typeface="微软雅黑" pitchFamily="34" charset="-122"/>
              <a:cs typeface="Times New Roman" pitchFamily="18" charset="0"/>
            </a:endParaRPr>
          </a:p>
          <a:p>
            <a:pPr>
              <a:lnSpc>
                <a:spcPct val="140000"/>
              </a:lnSpc>
            </a:pPr>
            <a:r>
              <a:rPr lang="en-US" altLang="zh-CN" sz="2000" dirty="0">
                <a:latin typeface="微软雅黑" pitchFamily="34" charset="-122"/>
                <a:ea typeface="微软雅黑" pitchFamily="34" charset="-122"/>
                <a:cs typeface="Times New Roman" pitchFamily="18" charset="0"/>
              </a:rPr>
              <a:t>&gt;&gt; hold on</a:t>
            </a:r>
          </a:p>
          <a:p>
            <a:pPr>
              <a:lnSpc>
                <a:spcPct val="140000"/>
              </a:lnSpc>
            </a:pPr>
            <a:r>
              <a:rPr lang="en-US" altLang="zh-CN" sz="2000" dirty="0">
                <a:latin typeface="微软雅黑" pitchFamily="34" charset="-122"/>
                <a:ea typeface="微软雅黑" pitchFamily="34" charset="-122"/>
                <a:cs typeface="Times New Roman" pitchFamily="18" charset="0"/>
              </a:rPr>
              <a:t>&gt;&gt; plot(xnew, </a:t>
            </a:r>
            <a:r>
              <a:rPr lang="en-US" altLang="zh-CN" sz="2000" dirty="0" err="1">
                <a:latin typeface="微软雅黑" pitchFamily="34" charset="-122"/>
                <a:ea typeface="微软雅黑" pitchFamily="34" charset="-122"/>
                <a:cs typeface="Times New Roman" pitchFamily="18" charset="0"/>
              </a:rPr>
              <a:t>ynew</a:t>
            </a:r>
            <a:r>
              <a:rPr lang="en-US" altLang="zh-CN" sz="2000" dirty="0">
                <a:latin typeface="微软雅黑" pitchFamily="34" charset="-122"/>
                <a:ea typeface="微软雅黑" pitchFamily="34" charset="-122"/>
                <a:cs typeface="Times New Roman" pitchFamily="18" charset="0"/>
              </a:rPr>
              <a:t>,'</a:t>
            </a:r>
            <a:r>
              <a:rPr lang="en-US" altLang="zh-CN" sz="2000" dirty="0" err="1">
                <a:latin typeface="微软雅黑" pitchFamily="34" charset="-122"/>
                <a:ea typeface="微软雅黑" pitchFamily="34" charset="-122"/>
                <a:cs typeface="Times New Roman" pitchFamily="18" charset="0"/>
              </a:rPr>
              <a:t>r','linewidth</a:t>
            </a:r>
            <a:r>
              <a:rPr lang="en-US" altLang="zh-CN" sz="2000" dirty="0">
                <a:latin typeface="微软雅黑" pitchFamily="34" charset="-122"/>
                <a:ea typeface="微软雅黑" pitchFamily="34" charset="-122"/>
                <a:cs typeface="Times New Roman" pitchFamily="18" charset="0"/>
              </a:rPr>
              <a:t>', 3)</a:t>
            </a:r>
          </a:p>
          <a:p>
            <a:pPr>
              <a:lnSpc>
                <a:spcPct val="140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xlabel</a:t>
            </a:r>
            <a:r>
              <a:rPr lang="en-US" altLang="zh-CN" sz="2000" dirty="0">
                <a:latin typeface="微软雅黑" pitchFamily="34" charset="-122"/>
                <a:ea typeface="微软雅黑" pitchFamily="34" charset="-122"/>
                <a:cs typeface="Times New Roman" pitchFamily="18" charset="0"/>
              </a:rPr>
              <a:t>('</a:t>
            </a:r>
            <a:r>
              <a:rPr lang="zh-CN" altLang="en-US" sz="2000" dirty="0">
                <a:latin typeface="微软雅黑" pitchFamily="34" charset="-122"/>
                <a:ea typeface="微软雅黑" pitchFamily="34" charset="-122"/>
                <a:cs typeface="Times New Roman" pitchFamily="18" charset="0"/>
              </a:rPr>
              <a:t>年龄</a:t>
            </a:r>
            <a:r>
              <a:rPr lang="en-US" altLang="zh-CN" sz="2000" dirty="0">
                <a:latin typeface="微软雅黑" pitchFamily="34" charset="-122"/>
                <a:ea typeface="微软雅黑" pitchFamily="34" charset="-122"/>
                <a:cs typeface="Times New Roman" pitchFamily="18" charset="0"/>
              </a:rPr>
              <a:t>(x)') </a:t>
            </a:r>
            <a:endParaRPr lang="zh-CN" altLang="en-US" sz="2000" dirty="0">
              <a:latin typeface="微软雅黑" pitchFamily="34" charset="-122"/>
              <a:ea typeface="微软雅黑" pitchFamily="34" charset="-122"/>
              <a:cs typeface="Times New Roman" pitchFamily="18" charset="0"/>
            </a:endParaRPr>
          </a:p>
          <a:p>
            <a:pPr>
              <a:lnSpc>
                <a:spcPct val="140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ylabel</a:t>
            </a:r>
            <a:r>
              <a:rPr lang="en-US" altLang="zh-CN" sz="2000" dirty="0">
                <a:latin typeface="微软雅黑" pitchFamily="34" charset="-122"/>
                <a:ea typeface="微软雅黑" pitchFamily="34" charset="-122"/>
                <a:cs typeface="Times New Roman" pitchFamily="18" charset="0"/>
              </a:rPr>
              <a:t>('</a:t>
            </a:r>
            <a:r>
              <a:rPr lang="zh-CN" altLang="en-US" sz="2000" dirty="0">
                <a:latin typeface="微软雅黑" pitchFamily="34" charset="-122"/>
                <a:ea typeface="微软雅黑" pitchFamily="34" charset="-122"/>
                <a:cs typeface="Times New Roman" pitchFamily="18" charset="0"/>
              </a:rPr>
              <a:t>头围</a:t>
            </a:r>
            <a:r>
              <a:rPr lang="en-US" altLang="zh-CN" sz="2000" dirty="0">
                <a:latin typeface="微软雅黑" pitchFamily="34" charset="-122"/>
                <a:ea typeface="微软雅黑" pitchFamily="34" charset="-122"/>
                <a:cs typeface="Times New Roman" pitchFamily="18" charset="0"/>
              </a:rPr>
              <a:t>(y)') </a:t>
            </a:r>
            <a:endParaRPr lang="zh-CN" altLang="en-US" sz="2000" dirty="0">
              <a:latin typeface="微软雅黑" pitchFamily="34" charset="-122"/>
              <a:ea typeface="微软雅黑" pitchFamily="34" charset="-122"/>
              <a:cs typeface="Times New Roman" pitchFamily="18" charset="0"/>
            </a:endParaRPr>
          </a:p>
          <a:p>
            <a:pPr>
              <a:lnSpc>
                <a:spcPct val="140000"/>
              </a:lnSpc>
            </a:pPr>
            <a:r>
              <a:rPr lang="en-US" altLang="zh-CN" sz="2000" dirty="0">
                <a:latin typeface="微软雅黑" pitchFamily="34" charset="-122"/>
                <a:ea typeface="微软雅黑" pitchFamily="34" charset="-122"/>
                <a:cs typeface="Times New Roman" pitchFamily="18" charset="0"/>
              </a:rPr>
              <a:t>&gt;&gt; legend('</a:t>
            </a:r>
            <a:r>
              <a:rPr lang="zh-CN" altLang="en-US" sz="2000" dirty="0">
                <a:latin typeface="微软雅黑" pitchFamily="34" charset="-122"/>
                <a:ea typeface="微软雅黑" pitchFamily="34" charset="-122"/>
                <a:cs typeface="Times New Roman" pitchFamily="18" charset="0"/>
              </a:rPr>
              <a:t>原始数据散点</a:t>
            </a:r>
            <a:r>
              <a:rPr lang="en-US" altLang="zh-CN" sz="2000" dirty="0">
                <a:latin typeface="微软雅黑" pitchFamily="34" charset="-122"/>
                <a:ea typeface="微软雅黑" pitchFamily="34" charset="-122"/>
                <a:cs typeface="Times New Roman" pitchFamily="18" charset="0"/>
              </a:rPr>
              <a:t>',...</a:t>
            </a:r>
          </a:p>
          <a:p>
            <a:pPr>
              <a:lnSpc>
                <a:spcPct val="140000"/>
              </a:lnSpc>
            </a:pPr>
            <a:r>
              <a:rPr lang="en-US" altLang="zh-CN" sz="2000" dirty="0">
                <a:latin typeface="微软雅黑" pitchFamily="34" charset="-122"/>
                <a:ea typeface="微软雅黑" pitchFamily="34" charset="-122"/>
                <a:cs typeface="Times New Roman" pitchFamily="18" charset="0"/>
              </a:rPr>
              <a:t>    '</a:t>
            </a:r>
            <a:r>
              <a:rPr lang="zh-CN" altLang="en-US" sz="2000" dirty="0">
                <a:latin typeface="微软雅黑" pitchFamily="34" charset="-122"/>
                <a:ea typeface="微软雅黑" pitchFamily="34" charset="-122"/>
                <a:cs typeface="Times New Roman" pitchFamily="18" charset="0"/>
              </a:rPr>
              <a:t>非线性回归曲线</a:t>
            </a:r>
            <a:r>
              <a:rPr lang="en-US" altLang="zh-CN" sz="2000" dirty="0">
                <a:latin typeface="微软雅黑" pitchFamily="34" charset="-122"/>
                <a:ea typeface="微软雅黑" pitchFamily="34" charset="-122"/>
                <a:cs typeface="Times New Roman" pitchFamily="18" charset="0"/>
              </a:rPr>
              <a:t>')</a:t>
            </a:r>
          </a:p>
        </p:txBody>
      </p:sp>
      <p:pic>
        <p:nvPicPr>
          <p:cNvPr id="5" name="图片 4">
            <a:extLst>
              <a:ext uri="{FF2B5EF4-FFF2-40B4-BE49-F238E27FC236}">
                <a16:creationId xmlns:a16="http://schemas.microsoft.com/office/drawing/2014/main" id="{3665CAFF-3BE6-4C1D-9BC4-C7FEFF93409B}"/>
              </a:ext>
            </a:extLst>
          </p:cNvPr>
          <p:cNvPicPr>
            <a:picLocks noChangeAspect="1"/>
          </p:cNvPicPr>
          <p:nvPr/>
        </p:nvPicPr>
        <p:blipFill rotWithShape="1">
          <a:blip r:embed="rId2"/>
          <a:srcRect l="3600" r="4818"/>
          <a:stretch/>
        </p:blipFill>
        <p:spPr>
          <a:xfrm>
            <a:off x="4860032" y="2313682"/>
            <a:ext cx="4176464" cy="3425625"/>
          </a:xfrm>
          <a:prstGeom prst="rect">
            <a:avLst/>
          </a:prstGeom>
        </p:spPr>
      </p:pic>
      <p:sp>
        <p:nvSpPr>
          <p:cNvPr id="2" name="日期占位符 1">
            <a:extLst>
              <a:ext uri="{FF2B5EF4-FFF2-40B4-BE49-F238E27FC236}">
                <a16:creationId xmlns:a16="http://schemas.microsoft.com/office/drawing/2014/main" id="{FC3D8143-A1E7-4922-9D25-77E21FEC42B6}"/>
              </a:ext>
            </a:extLst>
          </p:cNvPr>
          <p:cNvSpPr>
            <a:spLocks noGrp="1"/>
          </p:cNvSpPr>
          <p:nvPr>
            <p:ph type="dt" sz="half" idx="2"/>
          </p:nvPr>
        </p:nvSpPr>
        <p:spPr/>
        <p:txBody>
          <a:bodyPr/>
          <a:lstStyle/>
          <a:p>
            <a:pPr>
              <a:defRPr/>
            </a:pPr>
            <a:fld id="{E48C5365-19BB-4DF9-85EF-861AFA676DB3}"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F1CD8EA4-4B31-4F23-BA18-AC4E1BC1631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879140022"/>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Text Box 29"/>
          <p:cNvSpPr txBox="1">
            <a:spLocks noChangeArrowheads="1"/>
          </p:cNvSpPr>
          <p:nvPr/>
        </p:nvSpPr>
        <p:spPr bwMode="auto">
          <a:xfrm>
            <a:off x="819986" y="1056246"/>
            <a:ext cx="7887424" cy="155600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ts val="0"/>
              </a:spcBef>
            </a:pPr>
            <a:r>
              <a:rPr lang="en-US" altLang="zh-CN" sz="2200" dirty="0">
                <a:latin typeface="微软雅黑" pitchFamily="34" charset="-122"/>
                <a:ea typeface="微软雅黑" pitchFamily="34" charset="-122"/>
              </a:rPr>
              <a:t>MATLAB</a:t>
            </a:r>
            <a:r>
              <a:rPr lang="zh-CN" altLang="en-US" sz="2200" dirty="0">
                <a:latin typeface="微软雅黑" pitchFamily="34" charset="-122"/>
                <a:ea typeface="微软雅黑" pitchFamily="34" charset="-122"/>
              </a:rPr>
              <a:t>有一个功能强大的曲线拟合工具箱（</a:t>
            </a:r>
            <a:r>
              <a:rPr lang="en-US" altLang="zh-CN" sz="2200" dirty="0">
                <a:latin typeface="微软雅黑" pitchFamily="34" charset="-122"/>
                <a:ea typeface="微软雅黑" pitchFamily="34" charset="-122"/>
              </a:rPr>
              <a:t>Curve Fitting Toolbox</a:t>
            </a:r>
            <a:r>
              <a:rPr lang="zh-CN" altLang="en-US" sz="2200" dirty="0">
                <a:latin typeface="微软雅黑" pitchFamily="34" charset="-122"/>
                <a:ea typeface="微软雅黑" pitchFamily="34" charset="-122"/>
              </a:rPr>
              <a:t>），其中提供了</a:t>
            </a:r>
            <a:r>
              <a:rPr lang="en-US" altLang="zh-CN" sz="2200" dirty="0" err="1">
                <a:latin typeface="微软雅黑" pitchFamily="34" charset="-122"/>
                <a:ea typeface="微软雅黑" pitchFamily="34" charset="-122"/>
              </a:rPr>
              <a:t>cftool</a:t>
            </a:r>
            <a:r>
              <a:rPr lang="zh-CN" altLang="en-US" sz="2200" dirty="0">
                <a:latin typeface="微软雅黑" pitchFamily="34" charset="-122"/>
                <a:ea typeface="微软雅黑" pitchFamily="34" charset="-122"/>
              </a:rPr>
              <a:t>函数，用来通过界面操作的方式进行一元和二元数据拟合。</a:t>
            </a:r>
          </a:p>
        </p:txBody>
      </p:sp>
      <p:sp>
        <p:nvSpPr>
          <p:cNvPr id="33796" name="Text Box 2"/>
          <p:cNvSpPr txBox="1">
            <a:spLocks noChangeArrowheads="1"/>
          </p:cNvSpPr>
          <p:nvPr/>
        </p:nvSpPr>
        <p:spPr bwMode="auto">
          <a:xfrm>
            <a:off x="500034" y="2592419"/>
            <a:ext cx="8103894"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000" dirty="0">
                <a:solidFill>
                  <a:srgbClr val="FF0000"/>
                </a:solidFill>
                <a:latin typeface="微软雅黑" pitchFamily="34" charset="-122"/>
                <a:ea typeface="微软雅黑" pitchFamily="34" charset="-122"/>
                <a:cs typeface="Times New Roman" pitchFamily="18" charset="0"/>
              </a:rPr>
              <a:t>① </a:t>
            </a:r>
            <a:r>
              <a:rPr lang="en-US" altLang="zh-CN" sz="2000" dirty="0" err="1">
                <a:solidFill>
                  <a:srgbClr val="FF0000"/>
                </a:solidFill>
                <a:latin typeface="微软雅黑" pitchFamily="34" charset="-122"/>
                <a:ea typeface="微软雅黑" pitchFamily="34" charset="-122"/>
                <a:cs typeface="Times New Roman" pitchFamily="18" charset="0"/>
              </a:rPr>
              <a:t>cftool</a:t>
            </a:r>
            <a:r>
              <a:rPr lang="zh-CN" altLang="en-US" sz="2000" dirty="0">
                <a:solidFill>
                  <a:srgbClr val="FF0000"/>
                </a:solidFill>
                <a:latin typeface="微软雅黑" pitchFamily="34" charset="-122"/>
                <a:ea typeface="微软雅黑" pitchFamily="34" charset="-122"/>
                <a:cs typeface="Times New Roman" pitchFamily="18" charset="0"/>
              </a:rPr>
              <a:t>函数的常用调用方法</a:t>
            </a:r>
          </a:p>
        </p:txBody>
      </p:sp>
      <p:sp>
        <p:nvSpPr>
          <p:cNvPr id="33797" name="Text Box 3"/>
          <p:cNvSpPr txBox="1">
            <a:spLocks noChangeArrowheads="1"/>
          </p:cNvSpPr>
          <p:nvPr/>
        </p:nvSpPr>
        <p:spPr bwMode="auto">
          <a:xfrm>
            <a:off x="539552" y="3178888"/>
            <a:ext cx="2288088" cy="1213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buClr>
                <a:srgbClr val="0000FF"/>
              </a:buClr>
              <a:buFont typeface="Wingdings" pitchFamily="2" charset="2"/>
              <a:buChar char="Ø"/>
            </a:pPr>
            <a:r>
              <a:rPr lang="es-ES" altLang="zh-CN" sz="1800" dirty="0">
                <a:latin typeface="微软雅黑" pitchFamily="34" charset="-122"/>
                <a:ea typeface="微软雅黑" pitchFamily="34" charset="-122"/>
                <a:cs typeface="Times New Roman" pitchFamily="18" charset="0"/>
              </a:rPr>
              <a:t>cftool</a:t>
            </a:r>
          </a:p>
          <a:p>
            <a:pPr eaLnBrk="1" hangingPunct="1">
              <a:lnSpc>
                <a:spcPct val="140000"/>
              </a:lnSpc>
              <a:buClr>
                <a:srgbClr val="0000FF"/>
              </a:buClr>
              <a:buFont typeface="Wingdings" pitchFamily="2" charset="2"/>
              <a:buChar char="Ø"/>
            </a:pPr>
            <a:r>
              <a:rPr lang="es-ES" altLang="zh-CN" sz="1800" dirty="0">
                <a:latin typeface="微软雅黑" pitchFamily="34" charset="-122"/>
                <a:ea typeface="微软雅黑" pitchFamily="34" charset="-122"/>
                <a:cs typeface="Times New Roman" pitchFamily="18" charset="0"/>
              </a:rPr>
              <a:t>cftool( x, y )</a:t>
            </a:r>
          </a:p>
          <a:p>
            <a:pPr eaLnBrk="1" hangingPunct="1">
              <a:lnSpc>
                <a:spcPct val="140000"/>
              </a:lnSpc>
              <a:buClr>
                <a:srgbClr val="0000FF"/>
              </a:buClr>
              <a:buFont typeface="Wingdings" pitchFamily="2" charset="2"/>
              <a:buChar char="Ø"/>
            </a:pPr>
            <a:r>
              <a:rPr lang="es-ES" altLang="zh-CN" sz="1800" dirty="0">
                <a:latin typeface="微软雅黑" pitchFamily="34" charset="-122"/>
                <a:ea typeface="微软雅黑" pitchFamily="34" charset="-122"/>
                <a:cs typeface="Times New Roman" pitchFamily="18" charset="0"/>
              </a:rPr>
              <a:t>cftool( x, y, z )</a:t>
            </a:r>
            <a:endParaRPr lang="en-US" altLang="zh-CN" sz="1800" dirty="0">
              <a:latin typeface="微软雅黑" pitchFamily="34" charset="-122"/>
              <a:ea typeface="微软雅黑" pitchFamily="34" charset="-122"/>
              <a:cs typeface="Times New Roman" pitchFamily="18" charset="0"/>
            </a:endParaRPr>
          </a:p>
        </p:txBody>
      </p:sp>
      <p:grpSp>
        <p:nvGrpSpPr>
          <p:cNvPr id="10" name="组合 9">
            <a:extLst>
              <a:ext uri="{FF2B5EF4-FFF2-40B4-BE49-F238E27FC236}">
                <a16:creationId xmlns:a16="http://schemas.microsoft.com/office/drawing/2014/main" id="{6151A13A-1CEF-402E-A25B-8B2CE12B5A6B}"/>
              </a:ext>
            </a:extLst>
          </p:cNvPr>
          <p:cNvGrpSpPr/>
          <p:nvPr/>
        </p:nvGrpSpPr>
        <p:grpSpPr>
          <a:xfrm>
            <a:off x="2843808" y="3136292"/>
            <a:ext cx="5681985" cy="3317044"/>
            <a:chOff x="251520" y="897564"/>
            <a:chExt cx="6156585" cy="3993524"/>
          </a:xfrm>
        </p:grpSpPr>
        <p:pic>
          <p:nvPicPr>
            <p:cNvPr id="11" name="Picture 2">
              <a:extLst>
                <a:ext uri="{FF2B5EF4-FFF2-40B4-BE49-F238E27FC236}">
                  <a16:creationId xmlns:a16="http://schemas.microsoft.com/office/drawing/2014/main" id="{4DD2A998-4351-4F89-97C8-8040F6982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97564"/>
              <a:ext cx="6156585" cy="399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组合 11">
              <a:extLst>
                <a:ext uri="{FF2B5EF4-FFF2-40B4-BE49-F238E27FC236}">
                  <a16:creationId xmlns:a16="http://schemas.microsoft.com/office/drawing/2014/main" id="{B3AEB45D-894F-4FDB-AAEB-C299C0F62478}"/>
                </a:ext>
              </a:extLst>
            </p:cNvPr>
            <p:cNvGrpSpPr/>
            <p:nvPr/>
          </p:nvGrpSpPr>
          <p:grpSpPr>
            <a:xfrm>
              <a:off x="359433" y="1113588"/>
              <a:ext cx="3325083" cy="1350150"/>
              <a:chOff x="1187624" y="1484784"/>
              <a:chExt cx="3888633" cy="1800200"/>
            </a:xfrm>
          </p:grpSpPr>
          <p:sp>
            <p:nvSpPr>
              <p:cNvPr id="25" name="流程图: 过程 24">
                <a:extLst>
                  <a:ext uri="{FF2B5EF4-FFF2-40B4-BE49-F238E27FC236}">
                    <a16:creationId xmlns:a16="http://schemas.microsoft.com/office/drawing/2014/main" id="{F39B7FC2-5A6C-413F-BFBF-CE7C36AEB82E}"/>
                  </a:ext>
                </a:extLst>
              </p:cNvPr>
              <p:cNvSpPr/>
              <p:nvPr/>
            </p:nvSpPr>
            <p:spPr>
              <a:xfrm>
                <a:off x="1187624" y="2060848"/>
                <a:ext cx="2232248" cy="1224136"/>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6" name="直接箭头连接符 25">
                <a:extLst>
                  <a:ext uri="{FF2B5EF4-FFF2-40B4-BE49-F238E27FC236}">
                    <a16:creationId xmlns:a16="http://schemas.microsoft.com/office/drawing/2014/main" id="{A177E95B-820C-4E24-8F70-E0F3C5DC9A6E}"/>
                  </a:ext>
                </a:extLst>
              </p:cNvPr>
              <p:cNvCxnSpPr/>
              <p:nvPr/>
            </p:nvCxnSpPr>
            <p:spPr>
              <a:xfrm flipV="1">
                <a:off x="3203848" y="1700808"/>
                <a:ext cx="360040"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圆角矩形 4">
                <a:extLst>
                  <a:ext uri="{FF2B5EF4-FFF2-40B4-BE49-F238E27FC236}">
                    <a16:creationId xmlns:a16="http://schemas.microsoft.com/office/drawing/2014/main" id="{31873565-9061-451E-8239-A00143E13857}"/>
                  </a:ext>
                </a:extLst>
              </p:cNvPr>
              <p:cNvSpPr/>
              <p:nvPr/>
            </p:nvSpPr>
            <p:spPr>
              <a:xfrm>
                <a:off x="3635896" y="1484784"/>
                <a:ext cx="1440361" cy="396044"/>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FF"/>
                    </a:solidFill>
                  </a:rPr>
                  <a:t>数据选择区</a:t>
                </a:r>
              </a:p>
            </p:txBody>
          </p:sp>
        </p:grpSp>
        <p:grpSp>
          <p:nvGrpSpPr>
            <p:cNvPr id="13" name="组合 12">
              <a:extLst>
                <a:ext uri="{FF2B5EF4-FFF2-40B4-BE49-F238E27FC236}">
                  <a16:creationId xmlns:a16="http://schemas.microsoft.com/office/drawing/2014/main" id="{798D431E-FAFF-46BA-BAF9-1852CFBA178E}"/>
                </a:ext>
              </a:extLst>
            </p:cNvPr>
            <p:cNvGrpSpPr/>
            <p:nvPr/>
          </p:nvGrpSpPr>
          <p:grpSpPr>
            <a:xfrm>
              <a:off x="2514176" y="1113588"/>
              <a:ext cx="3618608" cy="1350150"/>
              <a:chOff x="844348" y="1484784"/>
              <a:chExt cx="4231911" cy="1800200"/>
            </a:xfrm>
          </p:grpSpPr>
          <p:sp>
            <p:nvSpPr>
              <p:cNvPr id="22" name="流程图: 过程 21">
                <a:extLst>
                  <a:ext uri="{FF2B5EF4-FFF2-40B4-BE49-F238E27FC236}">
                    <a16:creationId xmlns:a16="http://schemas.microsoft.com/office/drawing/2014/main" id="{422E1EF4-246F-4CA4-9BBA-154AD162C99A}"/>
                  </a:ext>
                </a:extLst>
              </p:cNvPr>
              <p:cNvSpPr/>
              <p:nvPr/>
            </p:nvSpPr>
            <p:spPr>
              <a:xfrm>
                <a:off x="844348" y="2060847"/>
                <a:ext cx="3456383" cy="1224137"/>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3" name="直接箭头连接符 22">
                <a:extLst>
                  <a:ext uri="{FF2B5EF4-FFF2-40B4-BE49-F238E27FC236}">
                    <a16:creationId xmlns:a16="http://schemas.microsoft.com/office/drawing/2014/main" id="{AC44B2FC-A225-41B4-96E8-BA6DF0CC7BB1}"/>
                  </a:ext>
                </a:extLst>
              </p:cNvPr>
              <p:cNvCxnSpPr/>
              <p:nvPr/>
            </p:nvCxnSpPr>
            <p:spPr>
              <a:xfrm flipV="1">
                <a:off x="3203848" y="1700808"/>
                <a:ext cx="360040"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圆角矩形 14">
                <a:extLst>
                  <a:ext uri="{FF2B5EF4-FFF2-40B4-BE49-F238E27FC236}">
                    <a16:creationId xmlns:a16="http://schemas.microsoft.com/office/drawing/2014/main" id="{4703E03E-0B60-407C-8B12-D9210F21E099}"/>
                  </a:ext>
                </a:extLst>
              </p:cNvPr>
              <p:cNvSpPr/>
              <p:nvPr/>
            </p:nvSpPr>
            <p:spPr>
              <a:xfrm>
                <a:off x="3635896" y="1484784"/>
                <a:ext cx="1440363" cy="396044"/>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FF"/>
                    </a:solidFill>
                  </a:rPr>
                  <a:t>模型选择区</a:t>
                </a:r>
              </a:p>
            </p:txBody>
          </p:sp>
        </p:grpSp>
        <p:grpSp>
          <p:nvGrpSpPr>
            <p:cNvPr id="14" name="组合 13">
              <a:extLst>
                <a:ext uri="{FF2B5EF4-FFF2-40B4-BE49-F238E27FC236}">
                  <a16:creationId xmlns:a16="http://schemas.microsoft.com/office/drawing/2014/main" id="{BCB09DCF-7579-4362-8AFD-6CF76886ED4B}"/>
                </a:ext>
              </a:extLst>
            </p:cNvPr>
            <p:cNvGrpSpPr/>
            <p:nvPr/>
          </p:nvGrpSpPr>
          <p:grpSpPr>
            <a:xfrm>
              <a:off x="359433" y="2569155"/>
              <a:ext cx="2155035" cy="1568769"/>
              <a:chOff x="1187624" y="1913372"/>
              <a:chExt cx="2520280" cy="2091692"/>
            </a:xfrm>
          </p:grpSpPr>
          <p:sp>
            <p:nvSpPr>
              <p:cNvPr id="19" name="流程图: 过程 18">
                <a:extLst>
                  <a:ext uri="{FF2B5EF4-FFF2-40B4-BE49-F238E27FC236}">
                    <a16:creationId xmlns:a16="http://schemas.microsoft.com/office/drawing/2014/main" id="{CE9A6A87-1634-46E3-A044-D30D9C2AA684}"/>
                  </a:ext>
                </a:extLst>
              </p:cNvPr>
              <p:cNvSpPr/>
              <p:nvPr/>
            </p:nvSpPr>
            <p:spPr>
              <a:xfrm>
                <a:off x="1187624" y="2060848"/>
                <a:ext cx="2016224" cy="1944216"/>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0" name="直接箭头连接符 19">
                <a:extLst>
                  <a:ext uri="{FF2B5EF4-FFF2-40B4-BE49-F238E27FC236}">
                    <a16:creationId xmlns:a16="http://schemas.microsoft.com/office/drawing/2014/main" id="{1A53027D-411A-4041-AC51-424E1E24EA19}"/>
                  </a:ext>
                </a:extLst>
              </p:cNvPr>
              <p:cNvCxnSpPr>
                <a:cxnSpLocks/>
              </p:cNvCxnSpPr>
              <p:nvPr/>
            </p:nvCxnSpPr>
            <p:spPr>
              <a:xfrm flipV="1">
                <a:off x="3203849" y="3667761"/>
                <a:ext cx="229976" cy="33730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圆角矩形 18">
                <a:extLst>
                  <a:ext uri="{FF2B5EF4-FFF2-40B4-BE49-F238E27FC236}">
                    <a16:creationId xmlns:a16="http://schemas.microsoft.com/office/drawing/2014/main" id="{09AEE618-40B1-44DE-9C8B-28F44F6727D1}"/>
                  </a:ext>
                </a:extLst>
              </p:cNvPr>
              <p:cNvSpPr/>
              <p:nvPr/>
            </p:nvSpPr>
            <p:spPr>
              <a:xfrm>
                <a:off x="3275857" y="1913372"/>
                <a:ext cx="432047" cy="1800198"/>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FF"/>
                    </a:solidFill>
                  </a:rPr>
                  <a:t>结果预览区</a:t>
                </a:r>
              </a:p>
            </p:txBody>
          </p:sp>
        </p:grpSp>
        <p:grpSp>
          <p:nvGrpSpPr>
            <p:cNvPr id="15" name="组合 14">
              <a:extLst>
                <a:ext uri="{FF2B5EF4-FFF2-40B4-BE49-F238E27FC236}">
                  <a16:creationId xmlns:a16="http://schemas.microsoft.com/office/drawing/2014/main" id="{D06AD8DD-1E2F-4837-BA5D-C2C328E8306B}"/>
                </a:ext>
              </a:extLst>
            </p:cNvPr>
            <p:cNvGrpSpPr/>
            <p:nvPr/>
          </p:nvGrpSpPr>
          <p:grpSpPr>
            <a:xfrm>
              <a:off x="2592199" y="2679762"/>
              <a:ext cx="3386485" cy="1350150"/>
              <a:chOff x="682955" y="2060848"/>
              <a:chExt cx="3960442" cy="1800200"/>
            </a:xfrm>
          </p:grpSpPr>
          <p:sp>
            <p:nvSpPr>
              <p:cNvPr id="16" name="流程图: 过程 15">
                <a:extLst>
                  <a:ext uri="{FF2B5EF4-FFF2-40B4-BE49-F238E27FC236}">
                    <a16:creationId xmlns:a16="http://schemas.microsoft.com/office/drawing/2014/main" id="{676B8423-0FFC-4599-BBB3-C10003D0427E}"/>
                  </a:ext>
                </a:extLst>
              </p:cNvPr>
              <p:cNvSpPr/>
              <p:nvPr/>
            </p:nvSpPr>
            <p:spPr>
              <a:xfrm>
                <a:off x="682955" y="2060848"/>
                <a:ext cx="3960442" cy="18002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7" name="直接箭头连接符 16">
                <a:extLst>
                  <a:ext uri="{FF2B5EF4-FFF2-40B4-BE49-F238E27FC236}">
                    <a16:creationId xmlns:a16="http://schemas.microsoft.com/office/drawing/2014/main" id="{DC281BE8-F3F7-41A8-8681-48E3AEB8C05F}"/>
                  </a:ext>
                </a:extLst>
              </p:cNvPr>
              <p:cNvCxnSpPr/>
              <p:nvPr/>
            </p:nvCxnSpPr>
            <p:spPr>
              <a:xfrm flipV="1">
                <a:off x="3204318" y="3450490"/>
                <a:ext cx="216024" cy="3960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圆角矩形 28">
                <a:extLst>
                  <a:ext uri="{FF2B5EF4-FFF2-40B4-BE49-F238E27FC236}">
                    <a16:creationId xmlns:a16="http://schemas.microsoft.com/office/drawing/2014/main" id="{8A6EB753-D290-48D8-9727-37068FB21D53}"/>
                  </a:ext>
                </a:extLst>
              </p:cNvPr>
              <p:cNvSpPr/>
              <p:nvPr/>
            </p:nvSpPr>
            <p:spPr>
              <a:xfrm>
                <a:off x="2599126" y="2996952"/>
                <a:ext cx="1932395" cy="396044"/>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FF"/>
                    </a:solidFill>
                  </a:rPr>
                  <a:t>拟合效果展示区</a:t>
                </a:r>
              </a:p>
            </p:txBody>
          </p:sp>
        </p:grpSp>
      </p:grpSp>
      <p:sp>
        <p:nvSpPr>
          <p:cNvPr id="28" name="Text Box 2">
            <a:extLst>
              <a:ext uri="{FF2B5EF4-FFF2-40B4-BE49-F238E27FC236}">
                <a16:creationId xmlns:a16="http://schemas.microsoft.com/office/drawing/2014/main" id="{97A0C7B4-8C66-4A07-8969-9C2F313FD5FE}"/>
              </a:ext>
            </a:extLst>
          </p:cNvPr>
          <p:cNvSpPr txBox="1">
            <a:spLocks noChangeArrowheads="1"/>
          </p:cNvSpPr>
          <p:nvPr/>
        </p:nvSpPr>
        <p:spPr bwMode="auto">
          <a:xfrm>
            <a:off x="410355" y="499379"/>
            <a:ext cx="7887423"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5</a:t>
            </a:r>
            <a:r>
              <a:rPr lang="zh-CN" altLang="en-US" sz="2400" dirty="0">
                <a:solidFill>
                  <a:srgbClr val="0000FF"/>
                </a:solidFill>
                <a:latin typeface="微软雅黑" pitchFamily="34" charset="-122"/>
                <a:ea typeface="微软雅黑" pitchFamily="34" charset="-122"/>
                <a:cs typeface="Times New Roman" pitchFamily="18" charset="0"/>
              </a:rPr>
              <a:t>）利用曲线拟合工具</a:t>
            </a:r>
            <a:r>
              <a:rPr lang="en-US" altLang="zh-CN" sz="2400" dirty="0" err="1">
                <a:solidFill>
                  <a:srgbClr val="0000FF"/>
                </a:solidFill>
                <a:latin typeface="微软雅黑" pitchFamily="34" charset="-122"/>
                <a:ea typeface="微软雅黑" pitchFamily="34" charset="-122"/>
                <a:cs typeface="Times New Roman" pitchFamily="18" charset="0"/>
              </a:rPr>
              <a:t>cftool</a:t>
            </a:r>
            <a:r>
              <a:rPr lang="zh-CN" altLang="en-US" sz="2400" dirty="0">
                <a:solidFill>
                  <a:srgbClr val="0000FF"/>
                </a:solidFill>
                <a:latin typeface="微软雅黑" pitchFamily="34" charset="-122"/>
                <a:ea typeface="微软雅黑" pitchFamily="34" charset="-122"/>
                <a:cs typeface="Times New Roman" pitchFamily="18" charset="0"/>
              </a:rPr>
              <a:t>作一元非线性拟合</a:t>
            </a:r>
          </a:p>
        </p:txBody>
      </p:sp>
      <p:sp>
        <p:nvSpPr>
          <p:cNvPr id="2" name="日期占位符 1">
            <a:extLst>
              <a:ext uri="{FF2B5EF4-FFF2-40B4-BE49-F238E27FC236}">
                <a16:creationId xmlns:a16="http://schemas.microsoft.com/office/drawing/2014/main" id="{AE3EF9C5-25A4-4353-8614-FF74850C8527}"/>
              </a:ext>
            </a:extLst>
          </p:cNvPr>
          <p:cNvSpPr>
            <a:spLocks noGrp="1"/>
          </p:cNvSpPr>
          <p:nvPr>
            <p:ph type="dt" sz="half" idx="2"/>
          </p:nvPr>
        </p:nvSpPr>
        <p:spPr/>
        <p:txBody>
          <a:bodyPr/>
          <a:lstStyle/>
          <a:p>
            <a:pPr>
              <a:defRPr/>
            </a:pPr>
            <a:fld id="{D323BBC6-2811-4CFF-9A91-EBB6427EFCD9}"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593A61F3-588F-4DC3-A0FF-09E2285D888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57805060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28597" y="548680"/>
            <a:ext cx="7887819"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4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6-2</a:t>
            </a:r>
            <a:r>
              <a:rPr lang="zh-CN" altLang="en-US" sz="2400" kern="0" dirty="0">
                <a:solidFill>
                  <a:srgbClr val="FF0000"/>
                </a:solidFill>
                <a:latin typeface="微软雅黑" pitchFamily="34" charset="-122"/>
                <a:ea typeface="微软雅黑" pitchFamily="34" charset="-122"/>
                <a:cs typeface="Times New Roman" pitchFamily="18" charset="0"/>
              </a:rPr>
              <a:t>续</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仍考虑例</a:t>
            </a:r>
            <a:r>
              <a:rPr lang="en-US" altLang="zh-CN" sz="2400" kern="0" dirty="0">
                <a:solidFill>
                  <a:srgbClr val="000000"/>
                </a:solidFill>
                <a:latin typeface="微软雅黑" pitchFamily="34" charset="-122"/>
                <a:ea typeface="微软雅黑" pitchFamily="34" charset="-122"/>
                <a:cs typeface="Times New Roman" pitchFamily="18" charset="0"/>
              </a:rPr>
              <a:t>6-2</a:t>
            </a:r>
            <a:r>
              <a:rPr lang="zh-CN" altLang="en-US" sz="2400" kern="0" dirty="0">
                <a:solidFill>
                  <a:srgbClr val="000000"/>
                </a:solidFill>
                <a:latin typeface="微软雅黑" pitchFamily="34" charset="-122"/>
                <a:ea typeface="微软雅黑" pitchFamily="34" charset="-122"/>
                <a:cs typeface="Times New Roman" pitchFamily="18" charset="0"/>
              </a:rPr>
              <a:t>中的数据，利用曲线拟合工具建立头围关于年龄的回归方程。</a:t>
            </a:r>
          </a:p>
        </p:txBody>
      </p:sp>
      <p:sp>
        <p:nvSpPr>
          <p:cNvPr id="7" name="Text Box 2">
            <a:extLst>
              <a:ext uri="{FF2B5EF4-FFF2-40B4-BE49-F238E27FC236}">
                <a16:creationId xmlns:a16="http://schemas.microsoft.com/office/drawing/2014/main" id="{DA43592E-EDEB-4E96-8DB0-596F93751BBA}"/>
              </a:ext>
            </a:extLst>
          </p:cNvPr>
          <p:cNvSpPr txBox="1">
            <a:spLocks noChangeArrowheads="1"/>
          </p:cNvSpPr>
          <p:nvPr/>
        </p:nvSpPr>
        <p:spPr bwMode="auto">
          <a:xfrm>
            <a:off x="539552" y="1651507"/>
            <a:ext cx="80307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②  </a:t>
            </a:r>
            <a:r>
              <a:rPr lang="zh-CN" altLang="en-US" sz="2400" dirty="0">
                <a:solidFill>
                  <a:srgbClr val="FF0000"/>
                </a:solidFill>
                <a:latin typeface="微软雅黑" pitchFamily="34" charset="-122"/>
                <a:ea typeface="微软雅黑" pitchFamily="34" charset="-122"/>
                <a:cs typeface="Times New Roman" pitchFamily="18" charset="0"/>
              </a:rPr>
              <a:t>导入数据</a:t>
            </a:r>
          </a:p>
        </p:txBody>
      </p:sp>
      <p:sp>
        <p:nvSpPr>
          <p:cNvPr id="8" name="Rectangle 3">
            <a:extLst>
              <a:ext uri="{FF2B5EF4-FFF2-40B4-BE49-F238E27FC236}">
                <a16:creationId xmlns:a16="http://schemas.microsoft.com/office/drawing/2014/main" id="{74EF0A7F-9703-4569-831C-CDE000D94312}"/>
              </a:ext>
            </a:extLst>
          </p:cNvPr>
          <p:cNvSpPr>
            <a:spLocks noChangeArrowheads="1"/>
          </p:cNvSpPr>
          <p:nvPr/>
        </p:nvSpPr>
        <p:spPr bwMode="auto">
          <a:xfrm>
            <a:off x="467545" y="2249357"/>
            <a:ext cx="7455623" cy="1769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HeadData</a:t>
            </a:r>
            <a:r>
              <a:rPr lang="en-US" altLang="zh-CN" sz="2000" dirty="0">
                <a:latin typeface="微软雅黑" pitchFamily="34" charset="-122"/>
                <a:ea typeface="微软雅黑" pitchFamily="34" charset="-122"/>
                <a:cs typeface="Times New Roman" pitchFamily="18" charset="0"/>
              </a:rPr>
              <a:t> = </a:t>
            </a:r>
            <a:r>
              <a:rPr lang="en-US" altLang="zh-CN" sz="2000" dirty="0" err="1">
                <a:latin typeface="微软雅黑" pitchFamily="34" charset="-122"/>
                <a:ea typeface="微软雅黑" pitchFamily="34" charset="-122"/>
                <a:cs typeface="Times New Roman" pitchFamily="18" charset="0"/>
              </a:rPr>
              <a:t>xlsread</a:t>
            </a:r>
            <a:r>
              <a:rPr lang="en-US" altLang="zh-CN" sz="2000" dirty="0">
                <a:latin typeface="微软雅黑" pitchFamily="34" charset="-122"/>
                <a:ea typeface="微软雅黑" pitchFamily="34" charset="-122"/>
                <a:cs typeface="Times New Roman" pitchFamily="18" charset="0"/>
              </a:rPr>
              <a:t>('</a:t>
            </a:r>
            <a:r>
              <a:rPr lang="zh-CN" altLang="en-US" sz="2000" dirty="0">
                <a:latin typeface="微软雅黑" pitchFamily="34" charset="-122"/>
                <a:ea typeface="微软雅黑" pitchFamily="34" charset="-122"/>
                <a:cs typeface="Times New Roman" pitchFamily="18" charset="0"/>
              </a:rPr>
              <a:t>儿童颅脑发育情况指标</a:t>
            </a:r>
            <a:r>
              <a:rPr lang="en-US" altLang="zh-CN" sz="2000" dirty="0">
                <a:latin typeface="微软雅黑" pitchFamily="34" charset="-122"/>
                <a:ea typeface="微软雅黑" pitchFamily="34" charset="-122"/>
                <a:cs typeface="Times New Roman" pitchFamily="18" charset="0"/>
              </a:rPr>
              <a:t>.</a:t>
            </a:r>
            <a:r>
              <a:rPr lang="en-US" altLang="zh-CN" sz="2000" dirty="0" err="1">
                <a:latin typeface="微软雅黑" pitchFamily="34" charset="-122"/>
                <a:ea typeface="微软雅黑" pitchFamily="34" charset="-122"/>
                <a:cs typeface="Times New Roman" pitchFamily="18" charset="0"/>
              </a:rPr>
              <a:t>xls</a:t>
            </a:r>
            <a:r>
              <a:rPr lang="en-US" altLang="zh-CN" sz="2000" dirty="0">
                <a:latin typeface="微软雅黑" pitchFamily="34" charset="-122"/>
                <a:ea typeface="微软雅黑" pitchFamily="34" charset="-122"/>
                <a:cs typeface="Times New Roman" pitchFamily="18" charset="0"/>
              </a:rPr>
              <a:t>');</a:t>
            </a:r>
          </a:p>
          <a:p>
            <a:pPr>
              <a:lnSpc>
                <a:spcPct val="140000"/>
              </a:lnSpc>
            </a:pPr>
            <a:r>
              <a:rPr lang="en-US" altLang="zh-CN" sz="2000" dirty="0">
                <a:latin typeface="微软雅黑" pitchFamily="34" charset="-122"/>
                <a:ea typeface="微软雅黑" pitchFamily="34" charset="-122"/>
                <a:cs typeface="Times New Roman" pitchFamily="18" charset="0"/>
              </a:rPr>
              <a:t>&gt;&gt; x = </a:t>
            </a:r>
            <a:r>
              <a:rPr lang="en-US" altLang="zh-CN" sz="2000" dirty="0" err="1">
                <a:latin typeface="微软雅黑" pitchFamily="34" charset="-122"/>
                <a:ea typeface="微软雅黑" pitchFamily="34" charset="-122"/>
                <a:cs typeface="Times New Roman" pitchFamily="18" charset="0"/>
              </a:rPr>
              <a:t>HeadData</a:t>
            </a:r>
            <a:r>
              <a:rPr lang="en-US" altLang="zh-CN" sz="2000" dirty="0">
                <a:latin typeface="微软雅黑" pitchFamily="34" charset="-122"/>
                <a:ea typeface="微软雅黑" pitchFamily="34" charset="-122"/>
                <a:cs typeface="Times New Roman" pitchFamily="18" charset="0"/>
              </a:rPr>
              <a:t>(:, 4);</a:t>
            </a:r>
            <a:endParaRPr lang="zh-CN" altLang="en-US" sz="2000" dirty="0">
              <a:latin typeface="微软雅黑" pitchFamily="34" charset="-122"/>
              <a:ea typeface="微软雅黑" pitchFamily="34" charset="-122"/>
              <a:cs typeface="Times New Roman" pitchFamily="18" charset="0"/>
            </a:endParaRPr>
          </a:p>
          <a:p>
            <a:pPr>
              <a:lnSpc>
                <a:spcPct val="140000"/>
              </a:lnSpc>
            </a:pPr>
            <a:r>
              <a:rPr lang="en-US" altLang="zh-CN" sz="2000" dirty="0">
                <a:latin typeface="微软雅黑" pitchFamily="34" charset="-122"/>
                <a:ea typeface="微软雅黑" pitchFamily="34" charset="-122"/>
                <a:cs typeface="Times New Roman" pitchFamily="18" charset="0"/>
              </a:rPr>
              <a:t>&gt;&gt; y = </a:t>
            </a:r>
            <a:r>
              <a:rPr lang="en-US" altLang="zh-CN" sz="2000" dirty="0" err="1">
                <a:latin typeface="微软雅黑" pitchFamily="34" charset="-122"/>
                <a:ea typeface="微软雅黑" pitchFamily="34" charset="-122"/>
                <a:cs typeface="Times New Roman" pitchFamily="18" charset="0"/>
              </a:rPr>
              <a:t>HeadData</a:t>
            </a:r>
            <a:r>
              <a:rPr lang="en-US" altLang="zh-CN" sz="2000" dirty="0">
                <a:latin typeface="微软雅黑" pitchFamily="34" charset="-122"/>
                <a:ea typeface="微软雅黑" pitchFamily="34" charset="-122"/>
                <a:cs typeface="Times New Roman" pitchFamily="18" charset="0"/>
              </a:rPr>
              <a:t>(:, 9);</a:t>
            </a:r>
          </a:p>
          <a:p>
            <a:pPr>
              <a:lnSpc>
                <a:spcPct val="140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cftool</a:t>
            </a:r>
            <a:r>
              <a:rPr lang="en-US" altLang="zh-CN" sz="2000" dirty="0">
                <a:latin typeface="微软雅黑" pitchFamily="34" charset="-122"/>
                <a:ea typeface="微软雅黑" pitchFamily="34" charset="-122"/>
                <a:cs typeface="Times New Roman" pitchFamily="18" charset="0"/>
              </a:rPr>
              <a:t>(</a:t>
            </a:r>
            <a:r>
              <a:rPr lang="en-US" altLang="zh-CN" sz="2000" dirty="0" err="1">
                <a:latin typeface="微软雅黑" pitchFamily="34" charset="-122"/>
                <a:ea typeface="微软雅黑" pitchFamily="34" charset="-122"/>
                <a:cs typeface="Times New Roman" pitchFamily="18" charset="0"/>
              </a:rPr>
              <a:t>x,y</a:t>
            </a:r>
            <a:r>
              <a:rPr lang="en-US" altLang="zh-CN" sz="2000" dirty="0">
                <a:latin typeface="微软雅黑" pitchFamily="34" charset="-122"/>
                <a:ea typeface="微软雅黑" pitchFamily="34" charset="-122"/>
                <a:cs typeface="Times New Roman" pitchFamily="18" charset="0"/>
              </a:rPr>
              <a:t>);</a:t>
            </a:r>
          </a:p>
        </p:txBody>
      </p:sp>
      <p:pic>
        <p:nvPicPr>
          <p:cNvPr id="9" name="Picture 2">
            <a:extLst>
              <a:ext uri="{FF2B5EF4-FFF2-40B4-BE49-F238E27FC236}">
                <a16:creationId xmlns:a16="http://schemas.microsoft.com/office/drawing/2014/main" id="{4EBE8C9C-49D4-415D-B186-7F667822D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2910656"/>
            <a:ext cx="3888432" cy="1738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698AE9B8-EEAC-4483-9AE8-5BD0D5B5D8D2}"/>
              </a:ext>
            </a:extLst>
          </p:cNvPr>
          <p:cNvSpPr>
            <a:spLocks noGrp="1"/>
          </p:cNvSpPr>
          <p:nvPr>
            <p:ph type="dt" sz="half" idx="2"/>
          </p:nvPr>
        </p:nvSpPr>
        <p:spPr/>
        <p:txBody>
          <a:bodyPr/>
          <a:lstStyle/>
          <a:p>
            <a:pPr>
              <a:defRPr/>
            </a:pPr>
            <a:fld id="{595B10DE-6155-4B4A-B5EB-E6CE9AE9D1D5}"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CA8001A7-6169-4AAE-AA79-96E599645E2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18214803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5" name="Text Box 9"/>
          <p:cNvSpPr txBox="1">
            <a:spLocks noChangeArrowheads="1"/>
          </p:cNvSpPr>
          <p:nvPr/>
        </p:nvSpPr>
        <p:spPr bwMode="auto">
          <a:xfrm>
            <a:off x="446856" y="476672"/>
            <a:ext cx="8229600"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buClr>
                <a:srgbClr val="FF0000"/>
              </a:buClr>
              <a:defRPr/>
            </a:pPr>
            <a:r>
              <a:rPr lang="en-US" altLang="zh-CN" dirty="0">
                <a:solidFill>
                  <a:srgbClr val="FF0000"/>
                </a:solidFill>
                <a:latin typeface="+mn-ea"/>
                <a:ea typeface="+mn-ea"/>
                <a:cs typeface="Times New Roman" panose="02020603050405020304" pitchFamily="18" charset="0"/>
              </a:rPr>
              <a:t>4.</a:t>
            </a:r>
            <a:r>
              <a:rPr lang="zh-CN" altLang="en-US" dirty="0">
                <a:solidFill>
                  <a:srgbClr val="FF0000"/>
                </a:solidFill>
                <a:latin typeface="+mn-ea"/>
                <a:ea typeface="+mn-ea"/>
                <a:cs typeface="Times New Roman" panose="02020603050405020304" pitchFamily="18" charset="0"/>
              </a:rPr>
              <a:t> </a:t>
            </a:r>
            <a:r>
              <a:rPr lang="zh-CN" altLang="en-US" dirty="0">
                <a:solidFill>
                  <a:srgbClr val="FF0000"/>
                </a:solidFill>
                <a:latin typeface="微软雅黑" pitchFamily="34" charset="-122"/>
                <a:ea typeface="微软雅黑" pitchFamily="34" charset="-122"/>
                <a:cs typeface="Times New Roman" panose="02020603050405020304" pitchFamily="18" charset="0"/>
              </a:rPr>
              <a:t>绘制分组散点图</a:t>
            </a:r>
          </a:p>
        </p:txBody>
      </p:sp>
      <p:sp>
        <p:nvSpPr>
          <p:cNvPr id="5" name="Rectangle 2"/>
          <p:cNvSpPr>
            <a:spLocks noChangeArrowheads="1"/>
          </p:cNvSpPr>
          <p:nvPr/>
        </p:nvSpPr>
        <p:spPr bwMode="auto">
          <a:xfrm>
            <a:off x="500034" y="1025959"/>
            <a:ext cx="8032456" cy="206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figure;</a:t>
            </a:r>
            <a:endParaRPr kumimoji="0" lang="zh-CN" altLang="en-US" sz="2200" kern="0" dirty="0">
              <a:solidFill>
                <a:srgbClr val="000000"/>
              </a:solidFill>
              <a:latin typeface="微软雅黑" pitchFamily="34" charset="-122"/>
              <a:ea typeface="微软雅黑" pitchFamily="34" charset="-122"/>
            </a:endParaRPr>
          </a:p>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a:t>
            </a:r>
            <a:r>
              <a:rPr kumimoji="0" lang="en-US" altLang="zh-CN" sz="2200" kern="0" dirty="0" err="1">
                <a:solidFill>
                  <a:srgbClr val="000000"/>
                </a:solidFill>
                <a:latin typeface="微软雅黑" pitchFamily="34" charset="-122"/>
                <a:ea typeface="微软雅黑" pitchFamily="34" charset="-122"/>
              </a:rPr>
              <a:t>gscatter</a:t>
            </a:r>
            <a:r>
              <a:rPr kumimoji="0" lang="en-US" altLang="zh-CN" sz="2200" kern="0" dirty="0">
                <a:solidFill>
                  <a:srgbClr val="000000"/>
                </a:solidFill>
                <a:latin typeface="微软雅黑" pitchFamily="34" charset="-122"/>
                <a:ea typeface="微软雅黑" pitchFamily="34" charset="-122"/>
              </a:rPr>
              <a:t>(T.Height,T.Weight,T.Class,'</a:t>
            </a:r>
            <a:r>
              <a:rPr kumimoji="0" lang="en-US" altLang="zh-CN" sz="2200" kern="0" dirty="0" err="1">
                <a:solidFill>
                  <a:srgbClr val="000000"/>
                </a:solidFill>
                <a:latin typeface="微软雅黑" pitchFamily="34" charset="-122"/>
                <a:ea typeface="微软雅黑" pitchFamily="34" charset="-122"/>
              </a:rPr>
              <a:t>br</a:t>
            </a:r>
            <a:r>
              <a:rPr kumimoji="0" lang="en-US" altLang="zh-CN" sz="2200" kern="0" dirty="0">
                <a:solidFill>
                  <a:srgbClr val="000000"/>
                </a:solidFill>
                <a:latin typeface="微软雅黑" pitchFamily="34" charset="-122"/>
                <a:ea typeface="微软雅黑" pitchFamily="34" charset="-122"/>
              </a:rPr>
              <a:t>','o*');</a:t>
            </a:r>
          </a:p>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a:t>
            </a:r>
            <a:r>
              <a:rPr kumimoji="0" lang="en-US" altLang="zh-CN" sz="2200" kern="0" dirty="0" err="1">
                <a:solidFill>
                  <a:srgbClr val="000000"/>
                </a:solidFill>
                <a:latin typeface="微软雅黑" pitchFamily="34" charset="-122"/>
                <a:ea typeface="微软雅黑" pitchFamily="34" charset="-122"/>
              </a:rPr>
              <a:t>xlabel</a:t>
            </a:r>
            <a:r>
              <a:rPr kumimoji="0" lang="en-US" altLang="zh-CN" sz="2200" kern="0" dirty="0">
                <a:solidFill>
                  <a:srgbClr val="000000"/>
                </a:solidFill>
                <a:latin typeface="微软雅黑" pitchFamily="34" charset="-122"/>
                <a:ea typeface="微软雅黑" pitchFamily="34" charset="-122"/>
              </a:rPr>
              <a:t>('</a:t>
            </a:r>
            <a:r>
              <a:rPr kumimoji="0" lang="zh-CN" altLang="en-US" sz="2200" kern="0" dirty="0">
                <a:solidFill>
                  <a:srgbClr val="000000"/>
                </a:solidFill>
                <a:latin typeface="微软雅黑" pitchFamily="34" charset="-122"/>
                <a:ea typeface="微软雅黑" pitchFamily="34" charset="-122"/>
              </a:rPr>
              <a:t>身高</a:t>
            </a:r>
            <a:r>
              <a:rPr kumimoji="0" lang="en-US" altLang="zh-CN" sz="2200" kern="0" dirty="0">
                <a:solidFill>
                  <a:srgbClr val="000000"/>
                </a:solidFill>
                <a:latin typeface="微软雅黑" pitchFamily="34" charset="-122"/>
                <a:ea typeface="微软雅黑" pitchFamily="34" charset="-122"/>
              </a:rPr>
              <a:t>'); </a:t>
            </a:r>
          </a:p>
          <a:p>
            <a:pPr fontAlgn="auto">
              <a:lnSpc>
                <a:spcPct val="150000"/>
              </a:lnSpc>
              <a:spcBef>
                <a:spcPts val="0"/>
              </a:spcBef>
              <a:spcAft>
                <a:spcPts val="0"/>
              </a:spcAft>
              <a:defRPr/>
            </a:pPr>
            <a:r>
              <a:rPr kumimoji="0" lang="en-US" altLang="zh-CN" sz="2200" kern="0" dirty="0">
                <a:solidFill>
                  <a:srgbClr val="000000"/>
                </a:solidFill>
                <a:latin typeface="微软雅黑" pitchFamily="34" charset="-122"/>
                <a:ea typeface="微软雅黑" pitchFamily="34" charset="-122"/>
              </a:rPr>
              <a:t>&gt;&gt; </a:t>
            </a:r>
            <a:r>
              <a:rPr kumimoji="0" lang="en-US" altLang="zh-CN" sz="2200" kern="0" dirty="0" err="1">
                <a:solidFill>
                  <a:srgbClr val="000000"/>
                </a:solidFill>
                <a:latin typeface="微软雅黑" pitchFamily="34" charset="-122"/>
                <a:ea typeface="微软雅黑" pitchFamily="34" charset="-122"/>
              </a:rPr>
              <a:t>ylabel</a:t>
            </a:r>
            <a:r>
              <a:rPr kumimoji="0" lang="en-US" altLang="zh-CN" sz="2200" kern="0" dirty="0">
                <a:solidFill>
                  <a:srgbClr val="000000"/>
                </a:solidFill>
                <a:latin typeface="微软雅黑" pitchFamily="34" charset="-122"/>
                <a:ea typeface="微软雅黑" pitchFamily="34" charset="-122"/>
              </a:rPr>
              <a:t>('</a:t>
            </a:r>
            <a:r>
              <a:rPr kumimoji="0" lang="zh-CN" altLang="en-US" sz="2200" kern="0" dirty="0">
                <a:solidFill>
                  <a:srgbClr val="000000"/>
                </a:solidFill>
                <a:latin typeface="微软雅黑" pitchFamily="34" charset="-122"/>
                <a:ea typeface="微软雅黑" pitchFamily="34" charset="-122"/>
              </a:rPr>
              <a:t>体重</a:t>
            </a:r>
            <a:r>
              <a:rPr kumimoji="0" lang="en-US" altLang="zh-CN" sz="2200" kern="0" dirty="0">
                <a:solidFill>
                  <a:srgbClr val="000000"/>
                </a:solidFill>
                <a:latin typeface="微软雅黑" pitchFamily="34" charset="-122"/>
                <a:ea typeface="微软雅黑" pitchFamily="34" charset="-122"/>
              </a:rPr>
              <a:t>')</a:t>
            </a:r>
          </a:p>
        </p:txBody>
      </p:sp>
      <p:pic>
        <p:nvPicPr>
          <p:cNvPr id="4" name="图片 3">
            <a:extLst>
              <a:ext uri="{FF2B5EF4-FFF2-40B4-BE49-F238E27FC236}">
                <a16:creationId xmlns:a16="http://schemas.microsoft.com/office/drawing/2014/main" id="{AEA8F79F-B1A1-41E2-B135-0648C0552ECD}"/>
              </a:ext>
            </a:extLst>
          </p:cNvPr>
          <p:cNvPicPr>
            <a:picLocks noChangeAspect="1"/>
          </p:cNvPicPr>
          <p:nvPr/>
        </p:nvPicPr>
        <p:blipFill>
          <a:blip r:embed="rId2"/>
          <a:stretch>
            <a:fillRect/>
          </a:stretch>
        </p:blipFill>
        <p:spPr>
          <a:xfrm>
            <a:off x="3035984" y="2420888"/>
            <a:ext cx="4560352" cy="3425625"/>
          </a:xfrm>
          <a:prstGeom prst="rect">
            <a:avLst/>
          </a:prstGeom>
        </p:spPr>
      </p:pic>
      <p:sp>
        <p:nvSpPr>
          <p:cNvPr id="6" name="日期占位符 5">
            <a:extLst>
              <a:ext uri="{FF2B5EF4-FFF2-40B4-BE49-F238E27FC236}">
                <a16:creationId xmlns:a16="http://schemas.microsoft.com/office/drawing/2014/main" id="{4CBC1386-68F7-4B31-8CC9-EB0AECB4D35D}"/>
              </a:ext>
            </a:extLst>
          </p:cNvPr>
          <p:cNvSpPr>
            <a:spLocks noGrp="1"/>
          </p:cNvSpPr>
          <p:nvPr>
            <p:ph type="dt" sz="half" idx="2"/>
          </p:nvPr>
        </p:nvSpPr>
        <p:spPr/>
        <p:txBody>
          <a:bodyPr/>
          <a:lstStyle/>
          <a:p>
            <a:pPr>
              <a:defRPr/>
            </a:pPr>
            <a:fld id="{C0AE57A7-09D8-43EE-9FEA-73D571A9A222}"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9ACE1355-5249-415D-9737-19460C58150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904694756"/>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Text Box 2"/>
          <p:cNvSpPr txBox="1">
            <a:spLocks noChangeArrowheads="1"/>
          </p:cNvSpPr>
          <p:nvPr/>
        </p:nvSpPr>
        <p:spPr bwMode="auto">
          <a:xfrm>
            <a:off x="477062" y="499379"/>
            <a:ext cx="5391082"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③  </a:t>
            </a:r>
            <a:r>
              <a:rPr lang="zh-CN" altLang="en-US" sz="2400" dirty="0">
                <a:solidFill>
                  <a:srgbClr val="FF0000"/>
                </a:solidFill>
                <a:latin typeface="微软雅黑" pitchFamily="34" charset="-122"/>
                <a:ea typeface="微软雅黑" pitchFamily="34" charset="-122"/>
                <a:cs typeface="Times New Roman" pitchFamily="18" charset="0"/>
              </a:rPr>
              <a:t>选择模型</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437" y="1909173"/>
            <a:ext cx="4464496" cy="1410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p:cNvGrpSpPr/>
          <p:nvPr/>
        </p:nvGrpSpPr>
        <p:grpSpPr>
          <a:xfrm>
            <a:off x="973063" y="1124744"/>
            <a:ext cx="4391025" cy="650698"/>
            <a:chOff x="828675" y="983489"/>
            <a:chExt cx="4391025" cy="867599"/>
          </a:xfrm>
        </p:grpSpPr>
        <p:sp>
          <p:nvSpPr>
            <p:cNvPr id="7" name="Text Box 2"/>
            <p:cNvSpPr txBox="1">
              <a:spLocks noChangeArrowheads="1"/>
            </p:cNvSpPr>
            <p:nvPr/>
          </p:nvSpPr>
          <p:spPr bwMode="auto">
            <a:xfrm>
              <a:off x="828675" y="1113533"/>
              <a:ext cx="4391025" cy="737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buClr>
                  <a:srgbClr val="0000FF"/>
                </a:buClr>
                <a:buFont typeface="Wingdings" pitchFamily="2" charset="2"/>
                <a:buChar char="Ø"/>
              </a:pPr>
              <a:r>
                <a:rPr lang="zh-CN" altLang="en-US" sz="2400" b="1" dirty="0">
                  <a:latin typeface="Times New Roman" pitchFamily="18" charset="0"/>
                  <a:cs typeface="Times New Roman" pitchFamily="18" charset="0"/>
                </a:rPr>
                <a:t> </a:t>
              </a:r>
              <a:r>
                <a:rPr lang="zh-CN" altLang="en-US" sz="2400" dirty="0">
                  <a:latin typeface="微软雅黑" pitchFamily="34" charset="-122"/>
                  <a:ea typeface="微软雅黑" pitchFamily="34" charset="-122"/>
                  <a:cs typeface="Times New Roman" pitchFamily="18" charset="0"/>
                </a:rPr>
                <a:t>负指数函数：</a:t>
              </a:r>
            </a:p>
          </p:txBody>
        </p:sp>
        <p:graphicFrame>
          <p:nvGraphicFramePr>
            <p:cNvPr id="8" name="对象 7"/>
            <p:cNvGraphicFramePr>
              <a:graphicFrameLocks noChangeAspect="1"/>
            </p:cNvGraphicFramePr>
            <p:nvPr>
              <p:extLst>
                <p:ext uri="{D42A27DB-BD31-4B8C-83A1-F6EECF244321}">
                  <p14:modId xmlns:p14="http://schemas.microsoft.com/office/powerpoint/2010/main" val="4252796681"/>
                </p:ext>
              </p:extLst>
            </p:nvPr>
          </p:nvGraphicFramePr>
          <p:xfrm>
            <a:off x="3050232" y="983489"/>
            <a:ext cx="1449388" cy="765176"/>
          </p:xfrm>
          <a:graphic>
            <a:graphicData uri="http://schemas.openxmlformats.org/presentationml/2006/ole">
              <mc:AlternateContent xmlns:mc="http://schemas.openxmlformats.org/markup-compatibility/2006">
                <mc:Choice xmlns:v="urn:schemas-microsoft-com:vml" Requires="v">
                  <p:oleObj name="Equation" r:id="rId3" imgW="698500" imgH="368300" progId="">
                    <p:embed/>
                  </p:oleObj>
                </mc:Choice>
                <mc:Fallback>
                  <p:oleObj name="Equation" r:id="rId3" imgW="698500" imgH="368300" progId="">
                    <p:embed/>
                    <p:pic>
                      <p:nvPicPr>
                        <p:cNvPr id="8"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0232" y="983489"/>
                          <a:ext cx="1449388" cy="7651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9" name="Picture 2">
            <a:extLst>
              <a:ext uri="{FF2B5EF4-FFF2-40B4-BE49-F238E27FC236}">
                <a16:creationId xmlns:a16="http://schemas.microsoft.com/office/drawing/2014/main" id="{97A55445-67A1-4062-966A-58E77A48C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4306920"/>
            <a:ext cx="5293320" cy="2146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 Box 2">
            <a:extLst>
              <a:ext uri="{FF2B5EF4-FFF2-40B4-BE49-F238E27FC236}">
                <a16:creationId xmlns:a16="http://schemas.microsoft.com/office/drawing/2014/main" id="{37AA2CB6-64C1-4F72-8536-7952904801FC}"/>
              </a:ext>
            </a:extLst>
          </p:cNvPr>
          <p:cNvSpPr txBox="1">
            <a:spLocks noChangeArrowheads="1"/>
          </p:cNvSpPr>
          <p:nvPr/>
        </p:nvSpPr>
        <p:spPr bwMode="auto">
          <a:xfrm>
            <a:off x="467544" y="3595723"/>
            <a:ext cx="617900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FF0000"/>
                </a:solidFill>
                <a:latin typeface="微软雅黑" pitchFamily="34" charset="-122"/>
                <a:ea typeface="微软雅黑" pitchFamily="34" charset="-122"/>
                <a:cs typeface="Times New Roman" pitchFamily="18" charset="0"/>
              </a:rPr>
              <a:t>④  </a:t>
            </a:r>
            <a:r>
              <a:rPr lang="zh-CN" altLang="en-US" sz="2400" dirty="0">
                <a:solidFill>
                  <a:srgbClr val="FF0000"/>
                </a:solidFill>
                <a:latin typeface="微软雅黑" pitchFamily="34" charset="-122"/>
                <a:ea typeface="微软雅黑" pitchFamily="34" charset="-122"/>
                <a:cs typeface="Times New Roman" pitchFamily="18" charset="0"/>
              </a:rPr>
              <a:t>拟合结果</a:t>
            </a:r>
          </a:p>
        </p:txBody>
      </p:sp>
      <p:sp>
        <p:nvSpPr>
          <p:cNvPr id="2" name="日期占位符 1">
            <a:extLst>
              <a:ext uri="{FF2B5EF4-FFF2-40B4-BE49-F238E27FC236}">
                <a16:creationId xmlns:a16="http://schemas.microsoft.com/office/drawing/2014/main" id="{A617A605-59A6-4F04-99DB-58BED1C4C75A}"/>
              </a:ext>
            </a:extLst>
          </p:cNvPr>
          <p:cNvSpPr>
            <a:spLocks noGrp="1"/>
          </p:cNvSpPr>
          <p:nvPr>
            <p:ph type="dt" sz="half" idx="2"/>
          </p:nvPr>
        </p:nvSpPr>
        <p:spPr/>
        <p:txBody>
          <a:bodyPr/>
          <a:lstStyle/>
          <a:p>
            <a:pPr>
              <a:defRPr/>
            </a:pPr>
            <a:fld id="{67B7D298-DEA4-412B-ACB7-418647879924}"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9F040192-3664-4A4C-AEA2-1BF8CC52EFD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251789102"/>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988"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989"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990"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991"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992"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Rectangle 3"/>
          <p:cNvSpPr>
            <a:spLocks noChangeArrowheads="1"/>
          </p:cNvSpPr>
          <p:nvPr/>
        </p:nvSpPr>
        <p:spPr bwMode="auto">
          <a:xfrm>
            <a:off x="500034" y="1052736"/>
            <a:ext cx="8032406" cy="365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40000"/>
              </a:lnSpc>
              <a:spcBef>
                <a:spcPts val="0"/>
              </a:spcBef>
              <a:spcAft>
                <a:spcPts val="0"/>
              </a:spcAft>
              <a:defRPr/>
            </a:pPr>
            <a:r>
              <a:rPr lang="en-US" altLang="zh-CN" sz="2400" kern="0" dirty="0">
                <a:solidFill>
                  <a:srgbClr val="000000"/>
                </a:solidFill>
                <a:ea typeface="微软雅黑" pitchFamily="34" charset="-122"/>
                <a:cs typeface="Times New Roman" panose="02020603050405020304" pitchFamily="18" charset="0"/>
              </a:rPr>
              <a:t>【</a:t>
            </a:r>
            <a:r>
              <a:rPr lang="zh-CN" altLang="en-US" sz="2400" kern="0" dirty="0">
                <a:solidFill>
                  <a:srgbClr val="FF0000"/>
                </a:solidFill>
                <a:ea typeface="微软雅黑" pitchFamily="34" charset="-122"/>
                <a:cs typeface="Times New Roman" panose="02020603050405020304" pitchFamily="18" charset="0"/>
              </a:rPr>
              <a:t>例</a:t>
            </a:r>
            <a:r>
              <a:rPr lang="en-US" altLang="zh-CN" sz="2400" kern="0" dirty="0">
                <a:solidFill>
                  <a:srgbClr val="FF0000"/>
                </a:solidFill>
                <a:ea typeface="微软雅黑" pitchFamily="34" charset="-122"/>
                <a:cs typeface="Times New Roman" panose="02020603050405020304" pitchFamily="18" charset="0"/>
              </a:rPr>
              <a:t>6-3</a:t>
            </a:r>
            <a:r>
              <a:rPr lang="en-US" altLang="zh-CN" sz="2400" kern="0" dirty="0">
                <a:solidFill>
                  <a:srgbClr val="000000"/>
                </a:solidFill>
                <a:ea typeface="微软雅黑" pitchFamily="34" charset="-122"/>
                <a:cs typeface="Times New Roman" panose="02020603050405020304" pitchFamily="18" charset="0"/>
              </a:rPr>
              <a:t>】</a:t>
            </a:r>
            <a:r>
              <a:rPr lang="zh-CN" altLang="en-US" sz="2400" kern="0" dirty="0">
                <a:solidFill>
                  <a:srgbClr val="000000"/>
                </a:solidFill>
                <a:ea typeface="微软雅黑" pitchFamily="34" charset="-122"/>
                <a:cs typeface="Times New Roman" panose="02020603050405020304" pitchFamily="18" charset="0"/>
              </a:rPr>
              <a:t>在有氧锻炼中，人的耗氧能力 </a:t>
            </a:r>
            <a:r>
              <a:rPr lang="en-US" altLang="zh-CN" sz="2400" i="1" kern="0" dirty="0">
                <a:solidFill>
                  <a:srgbClr val="000000"/>
                </a:solidFill>
                <a:ea typeface="微软雅黑" pitchFamily="34" charset="-122"/>
                <a:cs typeface="Times New Roman" panose="02020603050405020304" pitchFamily="18" charset="0"/>
              </a:rPr>
              <a:t>y</a:t>
            </a:r>
            <a:r>
              <a:rPr lang="zh-CN" altLang="en-US" sz="2400" kern="0" dirty="0">
                <a:solidFill>
                  <a:srgbClr val="000000"/>
                </a:solidFill>
                <a:ea typeface="微软雅黑" pitchFamily="34" charset="-122"/>
                <a:cs typeface="Times New Roman" panose="02020603050405020304" pitchFamily="18" charset="0"/>
              </a:rPr>
              <a:t>  </a:t>
            </a:r>
            <a:r>
              <a:rPr lang="en-US" altLang="zh-CN" sz="2400" kern="0" dirty="0">
                <a:solidFill>
                  <a:srgbClr val="000000"/>
                </a:solidFill>
                <a:ea typeface="微软雅黑" pitchFamily="34" charset="-122"/>
                <a:cs typeface="Times New Roman" panose="02020603050405020304" pitchFamily="18" charset="0"/>
              </a:rPr>
              <a:t>(ml/(min.kg))</a:t>
            </a:r>
            <a:r>
              <a:rPr lang="zh-CN" altLang="en-US" sz="2400" kern="0" dirty="0">
                <a:solidFill>
                  <a:srgbClr val="000000"/>
                </a:solidFill>
                <a:ea typeface="微软雅黑" pitchFamily="34" charset="-122"/>
                <a:cs typeface="Times New Roman" panose="02020603050405020304" pitchFamily="18" charset="0"/>
              </a:rPr>
              <a:t>是衡量身体状况的重要指标，它可能与以下因素有关：年龄 </a:t>
            </a:r>
            <a:r>
              <a:rPr lang="en-US" altLang="zh-CN" sz="2400" i="1" kern="0" dirty="0">
                <a:solidFill>
                  <a:srgbClr val="000000"/>
                </a:solidFill>
                <a:ea typeface="微软雅黑" pitchFamily="34" charset="-122"/>
                <a:cs typeface="Times New Roman" panose="02020603050405020304" pitchFamily="18" charset="0"/>
              </a:rPr>
              <a:t>x</a:t>
            </a:r>
            <a:r>
              <a:rPr lang="en-US" altLang="zh-CN" sz="2400" kern="0" baseline="-25000" dirty="0">
                <a:solidFill>
                  <a:srgbClr val="000000"/>
                </a:solidFill>
                <a:ea typeface="微软雅黑" pitchFamily="34" charset="-122"/>
                <a:cs typeface="Times New Roman" panose="02020603050405020304" pitchFamily="18" charset="0"/>
              </a:rPr>
              <a:t>1</a:t>
            </a:r>
            <a:r>
              <a:rPr lang="zh-CN" altLang="en-US" sz="2400" kern="0" dirty="0">
                <a:solidFill>
                  <a:srgbClr val="000000"/>
                </a:solidFill>
                <a:ea typeface="微软雅黑" pitchFamily="34" charset="-122"/>
                <a:cs typeface="Times New Roman" panose="02020603050405020304" pitchFamily="18" charset="0"/>
              </a:rPr>
              <a:t>（岁），体重 </a:t>
            </a:r>
            <a:r>
              <a:rPr lang="en-US" altLang="zh-CN" sz="2400" i="1" kern="0" dirty="0">
                <a:solidFill>
                  <a:srgbClr val="000000"/>
                </a:solidFill>
                <a:ea typeface="微软雅黑" pitchFamily="34" charset="-122"/>
                <a:cs typeface="Times New Roman" panose="02020603050405020304" pitchFamily="18" charset="0"/>
              </a:rPr>
              <a:t>x</a:t>
            </a:r>
            <a:r>
              <a:rPr lang="en-US" altLang="zh-CN" sz="2400" kern="0" baseline="-25000" dirty="0">
                <a:solidFill>
                  <a:srgbClr val="000000"/>
                </a:solidFill>
                <a:ea typeface="微软雅黑" pitchFamily="34" charset="-122"/>
                <a:cs typeface="Times New Roman" panose="02020603050405020304" pitchFamily="18" charset="0"/>
              </a:rPr>
              <a:t>2</a:t>
            </a:r>
            <a:r>
              <a:rPr lang="zh-CN" altLang="en-US" sz="2400" kern="0" dirty="0">
                <a:solidFill>
                  <a:srgbClr val="000000"/>
                </a:solidFill>
                <a:ea typeface="微软雅黑" pitchFamily="34" charset="-122"/>
                <a:cs typeface="Times New Roman" panose="02020603050405020304" pitchFamily="18" charset="0"/>
              </a:rPr>
              <a:t>（</a:t>
            </a:r>
            <a:r>
              <a:rPr lang="en-US" altLang="zh-CN" sz="2400" kern="0" dirty="0">
                <a:solidFill>
                  <a:srgbClr val="000000"/>
                </a:solidFill>
                <a:ea typeface="微软雅黑" pitchFamily="34" charset="-122"/>
                <a:cs typeface="Times New Roman" panose="02020603050405020304" pitchFamily="18" charset="0"/>
              </a:rPr>
              <a:t>kg</a:t>
            </a:r>
            <a:r>
              <a:rPr lang="zh-CN" altLang="en-US" sz="2400" kern="0" dirty="0">
                <a:solidFill>
                  <a:srgbClr val="000000"/>
                </a:solidFill>
                <a:ea typeface="微软雅黑" pitchFamily="34" charset="-122"/>
                <a:cs typeface="Times New Roman" panose="02020603050405020304" pitchFamily="18" charset="0"/>
              </a:rPr>
              <a:t>），</a:t>
            </a:r>
            <a:r>
              <a:rPr lang="en-US" altLang="zh-CN" sz="2400" kern="0" dirty="0">
                <a:solidFill>
                  <a:srgbClr val="000000"/>
                </a:solidFill>
                <a:ea typeface="微软雅黑" pitchFamily="34" charset="-122"/>
                <a:cs typeface="Times New Roman" panose="02020603050405020304" pitchFamily="18" charset="0"/>
              </a:rPr>
              <a:t>1500</a:t>
            </a:r>
            <a:r>
              <a:rPr lang="zh-CN" altLang="en-US" sz="2400" kern="0" dirty="0">
                <a:solidFill>
                  <a:srgbClr val="000000"/>
                </a:solidFill>
                <a:ea typeface="微软雅黑" pitchFamily="34" charset="-122"/>
                <a:cs typeface="Times New Roman" panose="02020603050405020304" pitchFamily="18" charset="0"/>
              </a:rPr>
              <a:t>米跑所用的时间 </a:t>
            </a:r>
            <a:r>
              <a:rPr lang="en-US" altLang="zh-CN" sz="2400" i="1" kern="0" dirty="0">
                <a:solidFill>
                  <a:srgbClr val="000000"/>
                </a:solidFill>
                <a:ea typeface="微软雅黑" pitchFamily="34" charset="-122"/>
                <a:cs typeface="Times New Roman" panose="02020603050405020304" pitchFamily="18" charset="0"/>
              </a:rPr>
              <a:t>x</a:t>
            </a:r>
            <a:r>
              <a:rPr lang="en-US" altLang="zh-CN" sz="2400" kern="0" baseline="-25000" dirty="0">
                <a:solidFill>
                  <a:srgbClr val="000000"/>
                </a:solidFill>
                <a:ea typeface="微软雅黑" pitchFamily="34" charset="-122"/>
                <a:cs typeface="Times New Roman" panose="02020603050405020304" pitchFamily="18" charset="0"/>
              </a:rPr>
              <a:t>3</a:t>
            </a:r>
            <a:r>
              <a:rPr lang="zh-CN" altLang="en-US" sz="2400" kern="0" dirty="0">
                <a:solidFill>
                  <a:srgbClr val="000000"/>
                </a:solidFill>
                <a:ea typeface="微软雅黑" pitchFamily="34" charset="-122"/>
                <a:cs typeface="Times New Roman" panose="02020603050405020304" pitchFamily="18" charset="0"/>
              </a:rPr>
              <a:t>（</a:t>
            </a:r>
            <a:r>
              <a:rPr lang="en-US" altLang="zh-CN" sz="2400" kern="0" dirty="0">
                <a:solidFill>
                  <a:srgbClr val="000000"/>
                </a:solidFill>
                <a:ea typeface="微软雅黑" pitchFamily="34" charset="-122"/>
                <a:cs typeface="Times New Roman" panose="02020603050405020304" pitchFamily="18" charset="0"/>
              </a:rPr>
              <a:t>min</a:t>
            </a:r>
            <a:r>
              <a:rPr lang="zh-CN" altLang="en-US" sz="2400" kern="0" dirty="0">
                <a:solidFill>
                  <a:srgbClr val="000000"/>
                </a:solidFill>
                <a:ea typeface="微软雅黑" pitchFamily="34" charset="-122"/>
                <a:cs typeface="Times New Roman" panose="02020603050405020304" pitchFamily="18" charset="0"/>
              </a:rPr>
              <a:t>），静止时心速 </a:t>
            </a:r>
            <a:r>
              <a:rPr lang="en-US" altLang="zh-CN" sz="2400" i="1" kern="0" dirty="0">
                <a:solidFill>
                  <a:srgbClr val="000000"/>
                </a:solidFill>
                <a:ea typeface="微软雅黑" pitchFamily="34" charset="-122"/>
                <a:cs typeface="Times New Roman" panose="02020603050405020304" pitchFamily="18" charset="0"/>
              </a:rPr>
              <a:t>x</a:t>
            </a:r>
            <a:r>
              <a:rPr lang="en-US" altLang="zh-CN" sz="2400" kern="0" baseline="-25000" dirty="0">
                <a:solidFill>
                  <a:srgbClr val="000000"/>
                </a:solidFill>
                <a:ea typeface="微软雅黑" pitchFamily="34" charset="-122"/>
                <a:cs typeface="Times New Roman" panose="02020603050405020304" pitchFamily="18" charset="0"/>
              </a:rPr>
              <a:t>4</a:t>
            </a:r>
            <a:r>
              <a:rPr lang="zh-CN" altLang="en-US" sz="2400" kern="0" dirty="0">
                <a:solidFill>
                  <a:srgbClr val="000000"/>
                </a:solidFill>
                <a:ea typeface="微软雅黑" pitchFamily="34" charset="-122"/>
                <a:cs typeface="Times New Roman" panose="02020603050405020304" pitchFamily="18" charset="0"/>
              </a:rPr>
              <a:t>（次</a:t>
            </a:r>
            <a:r>
              <a:rPr lang="en-US" altLang="zh-CN" sz="2400" kern="0" dirty="0">
                <a:solidFill>
                  <a:srgbClr val="000000"/>
                </a:solidFill>
                <a:ea typeface="微软雅黑" pitchFamily="34" charset="-122"/>
                <a:cs typeface="Times New Roman" panose="02020603050405020304" pitchFamily="18" charset="0"/>
              </a:rPr>
              <a:t>/min</a:t>
            </a:r>
            <a:r>
              <a:rPr lang="zh-CN" altLang="en-US" sz="2400" kern="0" dirty="0">
                <a:solidFill>
                  <a:srgbClr val="000000"/>
                </a:solidFill>
                <a:ea typeface="微软雅黑" pitchFamily="34" charset="-122"/>
                <a:cs typeface="Times New Roman" panose="02020603050405020304" pitchFamily="18" charset="0"/>
              </a:rPr>
              <a:t>），跑步后心速 </a:t>
            </a:r>
            <a:r>
              <a:rPr lang="en-US" altLang="zh-CN" sz="2400" i="1" kern="0" dirty="0">
                <a:solidFill>
                  <a:srgbClr val="000000"/>
                </a:solidFill>
                <a:ea typeface="微软雅黑" pitchFamily="34" charset="-122"/>
                <a:cs typeface="Times New Roman" panose="02020603050405020304" pitchFamily="18" charset="0"/>
              </a:rPr>
              <a:t>x</a:t>
            </a:r>
            <a:r>
              <a:rPr lang="en-US" altLang="zh-CN" sz="2400" kern="0" baseline="-25000" dirty="0">
                <a:solidFill>
                  <a:srgbClr val="000000"/>
                </a:solidFill>
                <a:ea typeface="微软雅黑" pitchFamily="34" charset="-122"/>
                <a:cs typeface="Times New Roman" panose="02020603050405020304" pitchFamily="18" charset="0"/>
              </a:rPr>
              <a:t>5</a:t>
            </a:r>
            <a:r>
              <a:rPr lang="zh-CN" altLang="en-US" sz="2400" kern="0" dirty="0">
                <a:solidFill>
                  <a:srgbClr val="000000"/>
                </a:solidFill>
                <a:ea typeface="微软雅黑" pitchFamily="34" charset="-122"/>
                <a:cs typeface="Times New Roman" panose="02020603050405020304" pitchFamily="18" charset="0"/>
              </a:rPr>
              <a:t>（次</a:t>
            </a:r>
            <a:r>
              <a:rPr lang="en-US" altLang="zh-CN" sz="2400" kern="0" dirty="0">
                <a:solidFill>
                  <a:srgbClr val="000000"/>
                </a:solidFill>
                <a:ea typeface="微软雅黑" pitchFamily="34" charset="-122"/>
                <a:cs typeface="Times New Roman" panose="02020603050405020304" pitchFamily="18" charset="0"/>
              </a:rPr>
              <a:t>/min</a:t>
            </a:r>
            <a:r>
              <a:rPr lang="zh-CN" altLang="en-US" sz="2400" kern="0" dirty="0">
                <a:solidFill>
                  <a:srgbClr val="000000"/>
                </a:solidFill>
                <a:ea typeface="微软雅黑" pitchFamily="34" charset="-122"/>
                <a:cs typeface="Times New Roman" panose="02020603050405020304" pitchFamily="18" charset="0"/>
              </a:rPr>
              <a:t>）</a:t>
            </a:r>
            <a:r>
              <a:rPr lang="en-US" altLang="zh-CN" sz="2400" kern="0" dirty="0">
                <a:solidFill>
                  <a:srgbClr val="000000"/>
                </a:solidFill>
                <a:ea typeface="微软雅黑" pitchFamily="34" charset="-122"/>
                <a:cs typeface="Times New Roman" panose="02020603050405020304" pitchFamily="18" charset="0"/>
              </a:rPr>
              <a:t>.  </a:t>
            </a:r>
            <a:r>
              <a:rPr lang="zh-CN" altLang="en-US" sz="2400" kern="0" dirty="0">
                <a:solidFill>
                  <a:srgbClr val="000000"/>
                </a:solidFill>
                <a:ea typeface="微软雅黑" pitchFamily="34" charset="-122"/>
                <a:cs typeface="Times New Roman" panose="02020603050405020304" pitchFamily="18" charset="0"/>
              </a:rPr>
              <a:t>对</a:t>
            </a:r>
            <a:r>
              <a:rPr lang="en-US" altLang="zh-CN" sz="2400" kern="0" dirty="0">
                <a:solidFill>
                  <a:srgbClr val="000000"/>
                </a:solidFill>
                <a:ea typeface="微软雅黑" pitchFamily="34" charset="-122"/>
                <a:cs typeface="Times New Roman" panose="02020603050405020304" pitchFamily="18" charset="0"/>
              </a:rPr>
              <a:t>24</a:t>
            </a:r>
            <a:r>
              <a:rPr lang="zh-CN" altLang="en-US" sz="2400" kern="0" dirty="0">
                <a:solidFill>
                  <a:srgbClr val="000000"/>
                </a:solidFill>
                <a:ea typeface="微软雅黑" pitchFamily="34" charset="-122"/>
                <a:cs typeface="Times New Roman" panose="02020603050405020304" pitchFamily="18" charset="0"/>
              </a:rPr>
              <a:t>名</a:t>
            </a:r>
            <a:r>
              <a:rPr lang="en-US" altLang="zh-CN" sz="2400" kern="0" dirty="0">
                <a:solidFill>
                  <a:srgbClr val="000000"/>
                </a:solidFill>
                <a:ea typeface="微软雅黑" pitchFamily="34" charset="-122"/>
                <a:cs typeface="Times New Roman" panose="02020603050405020304" pitchFamily="18" charset="0"/>
              </a:rPr>
              <a:t>40</a:t>
            </a:r>
            <a:r>
              <a:rPr lang="zh-CN" altLang="en-US" sz="2400" kern="0" dirty="0">
                <a:solidFill>
                  <a:srgbClr val="000000"/>
                </a:solidFill>
                <a:ea typeface="微软雅黑" pitchFamily="34" charset="-122"/>
                <a:cs typeface="Times New Roman" panose="02020603050405020304" pitchFamily="18" charset="0"/>
              </a:rPr>
              <a:t>至</a:t>
            </a:r>
            <a:r>
              <a:rPr lang="en-US" altLang="zh-CN" sz="2400" kern="0" dirty="0">
                <a:solidFill>
                  <a:srgbClr val="000000"/>
                </a:solidFill>
                <a:ea typeface="微软雅黑" pitchFamily="34" charset="-122"/>
                <a:cs typeface="Times New Roman" panose="02020603050405020304" pitchFamily="18" charset="0"/>
              </a:rPr>
              <a:t>57</a:t>
            </a:r>
            <a:r>
              <a:rPr lang="zh-CN" altLang="en-US" sz="2400" kern="0" dirty="0">
                <a:solidFill>
                  <a:srgbClr val="000000"/>
                </a:solidFill>
                <a:ea typeface="微软雅黑" pitchFamily="34" charset="-122"/>
                <a:cs typeface="Times New Roman" panose="02020603050405020304" pitchFamily="18" charset="0"/>
              </a:rPr>
              <a:t>岁的志愿者进行了测试，完整的数据保存在文件  </a:t>
            </a:r>
            <a:r>
              <a:rPr lang="en-US" altLang="zh-CN" sz="2400" kern="0" dirty="0">
                <a:solidFill>
                  <a:srgbClr val="000000"/>
                </a:solidFill>
                <a:ea typeface="微软雅黑" pitchFamily="34" charset="-122"/>
                <a:cs typeface="Times New Roman" panose="02020603050405020304" pitchFamily="18" charset="0"/>
              </a:rPr>
              <a:t>"</a:t>
            </a:r>
            <a:r>
              <a:rPr lang="zh-CN" altLang="en-US" sz="2400" kern="0" dirty="0">
                <a:solidFill>
                  <a:srgbClr val="000000"/>
                </a:solidFill>
                <a:ea typeface="微软雅黑" pitchFamily="34" charset="-122"/>
                <a:cs typeface="Times New Roman" panose="02020603050405020304" pitchFamily="18" charset="0"/>
              </a:rPr>
              <a:t>人体耗氧能力测试</a:t>
            </a:r>
            <a:r>
              <a:rPr lang="en-US" altLang="zh-CN" sz="2400" kern="0" dirty="0">
                <a:solidFill>
                  <a:srgbClr val="000000"/>
                </a:solidFill>
                <a:ea typeface="微软雅黑" pitchFamily="34" charset="-122"/>
                <a:cs typeface="Times New Roman" panose="02020603050405020304" pitchFamily="18" charset="0"/>
              </a:rPr>
              <a:t>.</a:t>
            </a:r>
            <a:r>
              <a:rPr lang="en-US" altLang="zh-CN" sz="2400" kern="0" dirty="0" err="1">
                <a:solidFill>
                  <a:srgbClr val="000000"/>
                </a:solidFill>
                <a:ea typeface="微软雅黑" pitchFamily="34" charset="-122"/>
                <a:cs typeface="Times New Roman" panose="02020603050405020304" pitchFamily="18" charset="0"/>
              </a:rPr>
              <a:t>xls</a:t>
            </a:r>
            <a:r>
              <a:rPr lang="en-US" altLang="zh-CN" sz="2400" kern="0" dirty="0">
                <a:solidFill>
                  <a:srgbClr val="000000"/>
                </a:solidFill>
                <a:ea typeface="微软雅黑" pitchFamily="34" charset="-122"/>
                <a:cs typeface="Times New Roman" panose="02020603050405020304" pitchFamily="18" charset="0"/>
              </a:rPr>
              <a:t>"</a:t>
            </a:r>
            <a:r>
              <a:rPr lang="zh-CN" altLang="en-US" sz="2400" kern="0" dirty="0">
                <a:solidFill>
                  <a:srgbClr val="000000"/>
                </a:solidFill>
                <a:ea typeface="微软雅黑" pitchFamily="34" charset="-122"/>
                <a:cs typeface="Times New Roman" panose="02020603050405020304" pitchFamily="18" charset="0"/>
              </a:rPr>
              <a:t>中，试根据这些数据建立耗氧能力</a:t>
            </a:r>
            <a:r>
              <a:rPr lang="en-US" altLang="zh-CN" sz="2400" i="1" kern="0" dirty="0">
                <a:solidFill>
                  <a:srgbClr val="000000"/>
                </a:solidFill>
                <a:ea typeface="微软雅黑" pitchFamily="34" charset="-122"/>
                <a:cs typeface="Times New Roman" panose="02020603050405020304" pitchFamily="18" charset="0"/>
              </a:rPr>
              <a:t>y</a:t>
            </a:r>
            <a:r>
              <a:rPr lang="zh-CN" altLang="en-US" sz="2400" kern="0" dirty="0">
                <a:solidFill>
                  <a:srgbClr val="000000"/>
                </a:solidFill>
                <a:ea typeface="微软雅黑" pitchFamily="34" charset="-122"/>
                <a:cs typeface="Times New Roman" panose="02020603050405020304" pitchFamily="18" charset="0"/>
              </a:rPr>
              <a:t> 与诸因素之间的回归模型。</a:t>
            </a:r>
          </a:p>
        </p:txBody>
      </p:sp>
      <p:sp>
        <p:nvSpPr>
          <p:cNvPr id="10" name="Text Box 30"/>
          <p:cNvSpPr txBox="1">
            <a:spLocks noChangeArrowheads="1"/>
          </p:cNvSpPr>
          <p:nvPr/>
        </p:nvSpPr>
        <p:spPr bwMode="auto">
          <a:xfrm>
            <a:off x="395787" y="548680"/>
            <a:ext cx="6408461"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3.  </a:t>
            </a:r>
            <a:r>
              <a:rPr lang="zh-CN" altLang="en-US" sz="2400" dirty="0">
                <a:solidFill>
                  <a:srgbClr val="FF0000"/>
                </a:solidFill>
                <a:latin typeface="微软雅黑" panose="020B0503020204020204" pitchFamily="34" charset="-122"/>
                <a:ea typeface="微软雅黑" panose="020B0503020204020204" pitchFamily="34" charset="-122"/>
              </a:rPr>
              <a:t>多元线性和广义线性回归案例</a:t>
            </a:r>
          </a:p>
        </p:txBody>
      </p:sp>
      <p:sp>
        <p:nvSpPr>
          <p:cNvPr id="2" name="日期占位符 1">
            <a:extLst>
              <a:ext uri="{FF2B5EF4-FFF2-40B4-BE49-F238E27FC236}">
                <a16:creationId xmlns:a16="http://schemas.microsoft.com/office/drawing/2014/main" id="{D3FCC86D-219E-46CD-BB1F-FE17421C75DC}"/>
              </a:ext>
            </a:extLst>
          </p:cNvPr>
          <p:cNvSpPr>
            <a:spLocks noGrp="1"/>
          </p:cNvSpPr>
          <p:nvPr>
            <p:ph type="dt" sz="half" idx="2"/>
          </p:nvPr>
        </p:nvSpPr>
        <p:spPr/>
        <p:txBody>
          <a:bodyPr/>
          <a:lstStyle/>
          <a:p>
            <a:pPr>
              <a:defRPr/>
            </a:pPr>
            <a:fld id="{DC00C98D-C48A-4039-AAC3-6B31EE8EDD8A}"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AF1049DA-03DA-493D-B38A-24EC38BEE3B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335253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2" name="Text Box 29"/>
          <p:cNvSpPr txBox="1">
            <a:spLocks noChangeArrowheads="1"/>
          </p:cNvSpPr>
          <p:nvPr/>
        </p:nvSpPr>
        <p:spPr bwMode="auto">
          <a:xfrm>
            <a:off x="408646" y="591071"/>
            <a:ext cx="6107570"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ts val="0"/>
              </a:spcBef>
            </a:pP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）可视化相关性分析</a:t>
            </a:r>
          </a:p>
        </p:txBody>
      </p:sp>
      <p:sp>
        <p:nvSpPr>
          <p:cNvPr id="11" name="Rectangle 3"/>
          <p:cNvSpPr>
            <a:spLocks noChangeArrowheads="1"/>
          </p:cNvSpPr>
          <p:nvPr/>
        </p:nvSpPr>
        <p:spPr bwMode="auto">
          <a:xfrm>
            <a:off x="685624" y="1196752"/>
            <a:ext cx="7918823" cy="365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400" dirty="0">
                <a:latin typeface="微软雅黑" pitchFamily="34" charset="-122"/>
                <a:ea typeface="微软雅黑" pitchFamily="34" charset="-122"/>
                <a:cs typeface="Times New Roman" pitchFamily="18" charset="0"/>
              </a:rPr>
              <a:t>&gt;&gt; data = </a:t>
            </a:r>
            <a:r>
              <a:rPr lang="en-US" altLang="zh-CN" sz="2400" dirty="0" err="1">
                <a:latin typeface="微软雅黑" pitchFamily="34" charset="-122"/>
                <a:ea typeface="微软雅黑" pitchFamily="34" charset="-122"/>
                <a:cs typeface="Times New Roman" pitchFamily="18" charset="0"/>
              </a:rPr>
              <a:t>xlsread</a:t>
            </a:r>
            <a:r>
              <a:rPr lang="en-US" altLang="zh-CN" sz="2400" dirty="0">
                <a:latin typeface="微软雅黑" pitchFamily="34" charset="-122"/>
                <a:ea typeface="微软雅黑" pitchFamily="34" charset="-122"/>
                <a:cs typeface="Times New Roman" pitchFamily="18" charset="0"/>
              </a:rPr>
              <a:t>('</a:t>
            </a:r>
            <a:r>
              <a:rPr lang="zh-CN" altLang="en-US" sz="2400" dirty="0">
                <a:latin typeface="微软雅黑" pitchFamily="34" charset="-122"/>
                <a:ea typeface="微软雅黑" pitchFamily="34" charset="-122"/>
                <a:cs typeface="Times New Roman" pitchFamily="18" charset="0"/>
              </a:rPr>
              <a:t>人体耗氧能力测试</a:t>
            </a:r>
            <a:r>
              <a:rPr lang="en-US" altLang="zh-CN" sz="2400" dirty="0">
                <a:latin typeface="微软雅黑" pitchFamily="34" charset="-122"/>
                <a:ea typeface="微软雅黑" pitchFamily="34" charset="-122"/>
                <a:cs typeface="Times New Roman" pitchFamily="18" charset="0"/>
              </a:rPr>
              <a:t>.</a:t>
            </a:r>
            <a:r>
              <a:rPr lang="en-US" altLang="zh-CN" sz="2400" dirty="0" err="1">
                <a:latin typeface="微软雅黑" pitchFamily="34" charset="-122"/>
                <a:ea typeface="微软雅黑" pitchFamily="34" charset="-122"/>
                <a:cs typeface="Times New Roman" pitchFamily="18" charset="0"/>
              </a:rPr>
              <a:t>xls</a:t>
            </a:r>
            <a:r>
              <a:rPr lang="en-US" altLang="zh-CN" sz="2400" dirty="0">
                <a:latin typeface="微软雅黑" pitchFamily="34" charset="-122"/>
                <a:ea typeface="微软雅黑" pitchFamily="34" charset="-122"/>
                <a:cs typeface="Times New Roman" pitchFamily="18" charset="0"/>
              </a:rPr>
              <a:t>');</a:t>
            </a:r>
          </a:p>
          <a:p>
            <a:pPr>
              <a:lnSpc>
                <a:spcPct val="140000"/>
              </a:lnSpc>
            </a:pPr>
            <a:r>
              <a:rPr lang="en-US" altLang="zh-CN" sz="2400" dirty="0">
                <a:latin typeface="微软雅黑" pitchFamily="34" charset="-122"/>
                <a:ea typeface="微软雅黑" pitchFamily="34" charset="-122"/>
                <a:cs typeface="Times New Roman" pitchFamily="18" charset="0"/>
              </a:rPr>
              <a:t>&gt;&gt; X = data(:,3:7);</a:t>
            </a:r>
          </a:p>
          <a:p>
            <a:pPr>
              <a:lnSpc>
                <a:spcPct val="140000"/>
              </a:lnSpc>
            </a:pPr>
            <a:r>
              <a:rPr lang="en-US" altLang="zh-CN" sz="2400" dirty="0">
                <a:latin typeface="微软雅黑" pitchFamily="34" charset="-122"/>
                <a:ea typeface="微软雅黑" pitchFamily="34" charset="-122"/>
                <a:cs typeface="Times New Roman" pitchFamily="18" charset="0"/>
              </a:rPr>
              <a:t>&gt;&gt; y = data(:,2);</a:t>
            </a:r>
          </a:p>
          <a:p>
            <a:pPr>
              <a:lnSpc>
                <a:spcPct val="140000"/>
              </a:lnSpc>
            </a:pPr>
            <a:r>
              <a:rPr lang="en-US" altLang="zh-CN" sz="2400" dirty="0">
                <a:latin typeface="微软雅黑" pitchFamily="34" charset="-122"/>
                <a:ea typeface="微软雅黑" pitchFamily="34" charset="-122"/>
                <a:cs typeface="Times New Roman" pitchFamily="18" charset="0"/>
              </a:rPr>
              <a:t>&gt;&gt; [R,P] = </a:t>
            </a:r>
            <a:r>
              <a:rPr lang="en-US" altLang="zh-CN" sz="2400" dirty="0" err="1">
                <a:latin typeface="微软雅黑" pitchFamily="34" charset="-122"/>
                <a:ea typeface="微软雅黑" pitchFamily="34" charset="-122"/>
                <a:cs typeface="Times New Roman" pitchFamily="18" charset="0"/>
              </a:rPr>
              <a:t>corrcoef</a:t>
            </a:r>
            <a:r>
              <a:rPr lang="en-US" altLang="zh-CN" sz="2400" dirty="0">
                <a:latin typeface="微软雅黑" pitchFamily="34" charset="-122"/>
                <a:ea typeface="微软雅黑" pitchFamily="34" charset="-122"/>
                <a:cs typeface="Times New Roman" pitchFamily="18" charset="0"/>
              </a:rPr>
              <a:t>([</a:t>
            </a:r>
            <a:r>
              <a:rPr lang="en-US" altLang="zh-CN" sz="2400" dirty="0" err="1">
                <a:latin typeface="微软雅黑" pitchFamily="34" charset="-122"/>
                <a:ea typeface="微软雅黑" pitchFamily="34" charset="-122"/>
                <a:cs typeface="Times New Roman" pitchFamily="18" charset="0"/>
              </a:rPr>
              <a:t>y,X</a:t>
            </a:r>
            <a:r>
              <a:rPr lang="en-US" altLang="zh-CN" sz="2400" dirty="0">
                <a:latin typeface="微软雅黑" pitchFamily="34" charset="-122"/>
                <a:ea typeface="微软雅黑" pitchFamily="34" charset="-122"/>
                <a:cs typeface="Times New Roman" pitchFamily="18" charset="0"/>
              </a:rPr>
              <a:t>])</a:t>
            </a:r>
          </a:p>
          <a:p>
            <a:pPr>
              <a:lnSpc>
                <a:spcPct val="140000"/>
              </a:lnSpc>
            </a:pPr>
            <a:r>
              <a:rPr lang="en-US" altLang="zh-CN" sz="2400" dirty="0">
                <a:latin typeface="微软雅黑" pitchFamily="34" charset="-122"/>
                <a:ea typeface="微软雅黑" pitchFamily="34" charset="-122"/>
                <a:cs typeface="Times New Roman" pitchFamily="18" charset="0"/>
              </a:rPr>
              <a:t>&gt;&gt; </a:t>
            </a:r>
            <a:r>
              <a:rPr lang="en-US" altLang="zh-CN" sz="2400" dirty="0" err="1">
                <a:latin typeface="微软雅黑" pitchFamily="34" charset="-122"/>
                <a:ea typeface="微软雅黑" pitchFamily="34" charset="-122"/>
                <a:cs typeface="Times New Roman" pitchFamily="18" charset="0"/>
              </a:rPr>
              <a:t>VarNames</a:t>
            </a:r>
            <a:r>
              <a:rPr lang="en-US" altLang="zh-CN" sz="2400" dirty="0">
                <a:latin typeface="微软雅黑" pitchFamily="34" charset="-122"/>
                <a:ea typeface="微软雅黑" pitchFamily="34" charset="-122"/>
                <a:cs typeface="Times New Roman" pitchFamily="18" charset="0"/>
              </a:rPr>
              <a:t> = {'y','x1','x2','x3','x4','x5'};</a:t>
            </a:r>
          </a:p>
          <a:p>
            <a:pPr>
              <a:lnSpc>
                <a:spcPct val="140000"/>
              </a:lnSpc>
            </a:pPr>
            <a:r>
              <a:rPr lang="en-US" altLang="zh-CN" sz="2400" dirty="0">
                <a:latin typeface="微软雅黑" pitchFamily="34" charset="-122"/>
                <a:ea typeface="微软雅黑" pitchFamily="34" charset="-122"/>
                <a:cs typeface="Times New Roman" pitchFamily="18" charset="0"/>
              </a:rPr>
              <a:t>&gt;&gt; </a:t>
            </a:r>
            <a:r>
              <a:rPr lang="en-US" altLang="zh-CN" sz="2400" dirty="0" err="1">
                <a:latin typeface="微软雅黑" pitchFamily="34" charset="-122"/>
                <a:ea typeface="微软雅黑" pitchFamily="34" charset="-122"/>
                <a:cs typeface="Times New Roman" pitchFamily="18" charset="0"/>
              </a:rPr>
              <a:t>matrixplot</a:t>
            </a:r>
            <a:r>
              <a:rPr lang="en-US" altLang="zh-CN" sz="2400" dirty="0">
                <a:latin typeface="微软雅黑" pitchFamily="34" charset="-122"/>
                <a:ea typeface="微软雅黑" pitchFamily="34" charset="-122"/>
                <a:cs typeface="Times New Roman" pitchFamily="18" charset="0"/>
              </a:rPr>
              <a:t>(R,'</a:t>
            </a:r>
            <a:r>
              <a:rPr lang="en-US" altLang="zh-CN" sz="2400" dirty="0" err="1">
                <a:latin typeface="微软雅黑" pitchFamily="34" charset="-122"/>
                <a:ea typeface="微软雅黑" pitchFamily="34" charset="-122"/>
                <a:cs typeface="Times New Roman" pitchFamily="18" charset="0"/>
              </a:rPr>
              <a:t>FigShap</a:t>
            </a:r>
            <a:r>
              <a:rPr lang="en-US" altLang="zh-CN" sz="2400" dirty="0">
                <a:latin typeface="微软雅黑" pitchFamily="34" charset="-122"/>
                <a:ea typeface="微软雅黑" pitchFamily="34" charset="-122"/>
                <a:cs typeface="Times New Roman" pitchFamily="18" charset="0"/>
              </a:rPr>
              <a:t>','e','</a:t>
            </a:r>
            <a:r>
              <a:rPr lang="en-US" altLang="zh-CN" sz="2400" dirty="0" err="1">
                <a:latin typeface="微软雅黑" pitchFamily="34" charset="-122"/>
                <a:ea typeface="微软雅黑" pitchFamily="34" charset="-122"/>
                <a:cs typeface="Times New Roman" pitchFamily="18" charset="0"/>
              </a:rPr>
              <a:t>FigSize</a:t>
            </a:r>
            <a:r>
              <a:rPr lang="en-US" altLang="zh-CN" sz="2400" dirty="0">
                <a:latin typeface="微软雅黑" pitchFamily="34" charset="-122"/>
                <a:ea typeface="微软雅黑" pitchFamily="34" charset="-122"/>
                <a:cs typeface="Times New Roman" pitchFamily="18" charset="0"/>
              </a:rPr>
              <a:t>','Auto', ...</a:t>
            </a:r>
          </a:p>
          <a:p>
            <a:pPr>
              <a:lnSpc>
                <a:spcPct val="140000"/>
              </a:lnSpc>
            </a:pPr>
            <a:r>
              <a:rPr lang="en-US" altLang="zh-CN" sz="2400" dirty="0">
                <a:latin typeface="微软雅黑" pitchFamily="34" charset="-122"/>
                <a:ea typeface="微软雅黑" pitchFamily="34" charset="-122"/>
                <a:cs typeface="Times New Roman" pitchFamily="18" charset="0"/>
              </a:rPr>
              <a:t>    '</a:t>
            </a:r>
            <a:r>
              <a:rPr lang="en-US" altLang="zh-CN" sz="2400" dirty="0" err="1">
                <a:latin typeface="微软雅黑" pitchFamily="34" charset="-122"/>
                <a:ea typeface="微软雅黑" pitchFamily="34" charset="-122"/>
                <a:cs typeface="Times New Roman" pitchFamily="18" charset="0"/>
              </a:rPr>
              <a:t>ColorBar</a:t>
            </a:r>
            <a:r>
              <a:rPr lang="en-US" altLang="zh-CN" sz="2400" dirty="0">
                <a:latin typeface="微软雅黑" pitchFamily="34" charset="-122"/>
                <a:ea typeface="微软雅黑" pitchFamily="34" charset="-122"/>
                <a:cs typeface="Times New Roman" pitchFamily="18" charset="0"/>
              </a:rPr>
              <a:t>','on','</a:t>
            </a:r>
            <a:r>
              <a:rPr lang="en-US" altLang="zh-CN" sz="2400" dirty="0" err="1">
                <a:latin typeface="微软雅黑" pitchFamily="34" charset="-122"/>
                <a:ea typeface="微软雅黑" pitchFamily="34" charset="-122"/>
                <a:cs typeface="Times New Roman" pitchFamily="18" charset="0"/>
              </a:rPr>
              <a:t>XVar</a:t>
            </a:r>
            <a:r>
              <a:rPr lang="en-US" altLang="zh-CN" sz="2400" dirty="0">
                <a:latin typeface="微软雅黑" pitchFamily="34" charset="-122"/>
                <a:ea typeface="微软雅黑" pitchFamily="34" charset="-122"/>
                <a:cs typeface="Times New Roman" pitchFamily="18" charset="0"/>
              </a:rPr>
              <a:t>', </a:t>
            </a:r>
            <a:r>
              <a:rPr lang="en-US" altLang="zh-CN" sz="2400" dirty="0" err="1">
                <a:latin typeface="微软雅黑" pitchFamily="34" charset="-122"/>
                <a:ea typeface="微软雅黑" pitchFamily="34" charset="-122"/>
                <a:cs typeface="Times New Roman" pitchFamily="18" charset="0"/>
              </a:rPr>
              <a:t>VarNames</a:t>
            </a:r>
            <a:r>
              <a:rPr lang="en-US" altLang="zh-CN" sz="2400" dirty="0">
                <a:latin typeface="微软雅黑" pitchFamily="34" charset="-122"/>
                <a:ea typeface="微软雅黑" pitchFamily="34" charset="-122"/>
                <a:cs typeface="Times New Roman" pitchFamily="18" charset="0"/>
              </a:rPr>
              <a:t>,'</a:t>
            </a:r>
            <a:r>
              <a:rPr lang="en-US" altLang="zh-CN" sz="2400" dirty="0" err="1">
                <a:latin typeface="微软雅黑" pitchFamily="34" charset="-122"/>
                <a:ea typeface="微软雅黑" pitchFamily="34" charset="-122"/>
                <a:cs typeface="Times New Roman" pitchFamily="18" charset="0"/>
              </a:rPr>
              <a:t>YVar</a:t>
            </a:r>
            <a:r>
              <a:rPr lang="en-US" altLang="zh-CN" sz="2400" dirty="0">
                <a:latin typeface="微软雅黑" pitchFamily="34" charset="-122"/>
                <a:ea typeface="微软雅黑" pitchFamily="34" charset="-122"/>
                <a:cs typeface="Times New Roman" pitchFamily="18" charset="0"/>
              </a:rPr>
              <a:t>',</a:t>
            </a:r>
            <a:r>
              <a:rPr lang="en-US" altLang="zh-CN" sz="2400" dirty="0" err="1">
                <a:latin typeface="微软雅黑" pitchFamily="34" charset="-122"/>
                <a:ea typeface="微软雅黑" pitchFamily="34" charset="-122"/>
                <a:cs typeface="Times New Roman" pitchFamily="18" charset="0"/>
              </a:rPr>
              <a:t>VarNames</a:t>
            </a:r>
            <a:r>
              <a:rPr lang="en-US" altLang="zh-CN" sz="2400" dirty="0">
                <a:latin typeface="微软雅黑" pitchFamily="34" charset="-122"/>
                <a:ea typeface="微软雅黑" pitchFamily="34" charset="-122"/>
                <a:cs typeface="Times New Roman" pitchFamily="18" charset="0"/>
              </a:rPr>
              <a:t>);</a:t>
            </a:r>
          </a:p>
        </p:txBody>
      </p:sp>
      <p:sp>
        <p:nvSpPr>
          <p:cNvPr id="2" name="日期占位符 1">
            <a:extLst>
              <a:ext uri="{FF2B5EF4-FFF2-40B4-BE49-F238E27FC236}">
                <a16:creationId xmlns:a16="http://schemas.microsoft.com/office/drawing/2014/main" id="{60C411AB-5F14-4AFC-B4C0-BF204523FE1D}"/>
              </a:ext>
            </a:extLst>
          </p:cNvPr>
          <p:cNvSpPr>
            <a:spLocks noGrp="1"/>
          </p:cNvSpPr>
          <p:nvPr>
            <p:ph type="dt" sz="half" idx="2"/>
          </p:nvPr>
        </p:nvSpPr>
        <p:spPr/>
        <p:txBody>
          <a:bodyPr/>
          <a:lstStyle/>
          <a:p>
            <a:pPr>
              <a:defRPr/>
            </a:pPr>
            <a:fld id="{91393A59-97FC-4E69-BE49-DAF91595D15D}"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466B1027-4E71-4AD4-8997-FEEDEA41840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906931283"/>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9">
            <a:extLst>
              <a:ext uri="{FF2B5EF4-FFF2-40B4-BE49-F238E27FC236}">
                <a16:creationId xmlns:a16="http://schemas.microsoft.com/office/drawing/2014/main" id="{45D1F9D6-B54B-4D24-8779-C78BF9825DC9}"/>
              </a:ext>
            </a:extLst>
          </p:cNvPr>
          <p:cNvSpPr txBox="1">
            <a:spLocks noChangeArrowheads="1"/>
          </p:cNvSpPr>
          <p:nvPr/>
        </p:nvSpPr>
        <p:spPr bwMode="auto">
          <a:xfrm>
            <a:off x="408646" y="591071"/>
            <a:ext cx="6107570"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ts val="0"/>
              </a:spcBef>
            </a:pP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）可视化相关性分析</a:t>
            </a:r>
          </a:p>
        </p:txBody>
      </p:sp>
      <p:pic>
        <p:nvPicPr>
          <p:cNvPr id="4" name="图片 3">
            <a:extLst>
              <a:ext uri="{FF2B5EF4-FFF2-40B4-BE49-F238E27FC236}">
                <a16:creationId xmlns:a16="http://schemas.microsoft.com/office/drawing/2014/main" id="{0BE238ED-09EF-4BB2-BF8C-6C4FDB83C812}"/>
              </a:ext>
            </a:extLst>
          </p:cNvPr>
          <p:cNvPicPr>
            <a:picLocks noChangeAspect="1"/>
          </p:cNvPicPr>
          <p:nvPr/>
        </p:nvPicPr>
        <p:blipFill rotWithShape="1">
          <a:blip r:embed="rId2"/>
          <a:srcRect t="7263"/>
          <a:stretch/>
        </p:blipFill>
        <p:spPr>
          <a:xfrm>
            <a:off x="403855" y="1340768"/>
            <a:ext cx="4240153" cy="3672408"/>
          </a:xfrm>
          <a:prstGeom prst="rect">
            <a:avLst/>
          </a:prstGeom>
        </p:spPr>
      </p:pic>
      <p:pic>
        <p:nvPicPr>
          <p:cNvPr id="5" name="图片 4">
            <a:extLst>
              <a:ext uri="{FF2B5EF4-FFF2-40B4-BE49-F238E27FC236}">
                <a16:creationId xmlns:a16="http://schemas.microsoft.com/office/drawing/2014/main" id="{0D9BD97D-1D1C-4F9B-BBD1-C4E0890C4268}"/>
              </a:ext>
            </a:extLst>
          </p:cNvPr>
          <p:cNvPicPr>
            <a:picLocks noChangeAspect="1"/>
          </p:cNvPicPr>
          <p:nvPr/>
        </p:nvPicPr>
        <p:blipFill rotWithShape="1">
          <a:blip r:embed="rId3"/>
          <a:srcRect t="7263"/>
          <a:stretch/>
        </p:blipFill>
        <p:spPr>
          <a:xfrm>
            <a:off x="4580319" y="1340328"/>
            <a:ext cx="4240153" cy="3672408"/>
          </a:xfrm>
          <a:prstGeom prst="rect">
            <a:avLst/>
          </a:prstGeom>
        </p:spPr>
      </p:pic>
      <p:sp>
        <p:nvSpPr>
          <p:cNvPr id="2" name="日期占位符 1">
            <a:extLst>
              <a:ext uri="{FF2B5EF4-FFF2-40B4-BE49-F238E27FC236}">
                <a16:creationId xmlns:a16="http://schemas.microsoft.com/office/drawing/2014/main" id="{225898BA-E33D-4768-8F16-9AC73E829BF6}"/>
              </a:ext>
            </a:extLst>
          </p:cNvPr>
          <p:cNvSpPr>
            <a:spLocks noGrp="1"/>
          </p:cNvSpPr>
          <p:nvPr>
            <p:ph type="dt" sz="half" idx="2"/>
          </p:nvPr>
        </p:nvSpPr>
        <p:spPr/>
        <p:txBody>
          <a:bodyPr/>
          <a:lstStyle/>
          <a:p>
            <a:pPr>
              <a:defRPr/>
            </a:pPr>
            <a:fld id="{DFB91B47-788D-4A36-9FA6-B353EC8AB775}"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5FB3AB4D-6F08-4BCE-8F5B-8D5EBA329ED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438455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610420" y="3627020"/>
            <a:ext cx="738418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400" dirty="0">
                <a:latin typeface="微软雅黑" pitchFamily="34" charset="-122"/>
                <a:ea typeface="微软雅黑" pitchFamily="34" charset="-122"/>
                <a:cs typeface="Times New Roman" pitchFamily="18" charset="0"/>
              </a:rPr>
              <a:t>&gt;&gt; </a:t>
            </a:r>
            <a:r>
              <a:rPr lang="es-ES" altLang="zh-CN" sz="2400" dirty="0">
                <a:latin typeface="微软雅黑" pitchFamily="34" charset="-122"/>
                <a:ea typeface="微软雅黑" pitchFamily="34" charset="-122"/>
                <a:cs typeface="Times New Roman" pitchFamily="18" charset="0"/>
              </a:rPr>
              <a:t>mmdl1 = fit</a:t>
            </a:r>
            <a:r>
              <a:rPr lang="en-US" altLang="zh-CN" sz="2400" dirty="0" err="1">
                <a:latin typeface="微软雅黑" pitchFamily="34" charset="-122"/>
                <a:ea typeface="微软雅黑" pitchFamily="34" charset="-122"/>
                <a:cs typeface="Times New Roman" pitchFamily="18" charset="0"/>
              </a:rPr>
              <a:t>lm</a:t>
            </a:r>
            <a:r>
              <a:rPr lang="es-ES" altLang="zh-CN" sz="2400" dirty="0">
                <a:latin typeface="微软雅黑" pitchFamily="34" charset="-122"/>
                <a:ea typeface="微软雅黑" pitchFamily="34" charset="-122"/>
                <a:cs typeface="Times New Roman" pitchFamily="18" charset="0"/>
              </a:rPr>
              <a:t>(X,y)</a:t>
            </a:r>
            <a:endParaRPr lang="en-US" altLang="zh-CN" sz="2400" dirty="0">
              <a:latin typeface="微软雅黑" pitchFamily="34" charset="-122"/>
              <a:ea typeface="微软雅黑" pitchFamily="34" charset="-122"/>
              <a:cs typeface="Times New Roman" pitchFamily="18" charset="0"/>
            </a:endParaRPr>
          </a:p>
        </p:txBody>
      </p:sp>
      <p:sp>
        <p:nvSpPr>
          <p:cNvPr id="43012" name="Text Box 29"/>
          <p:cNvSpPr txBox="1">
            <a:spLocks noChangeArrowheads="1"/>
          </p:cNvSpPr>
          <p:nvPr/>
        </p:nvSpPr>
        <p:spPr bwMode="auto">
          <a:xfrm>
            <a:off x="395536" y="620688"/>
            <a:ext cx="6330861"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）创建线性回归模型类作多元线性回归</a:t>
            </a:r>
          </a:p>
        </p:txBody>
      </p:sp>
      <p:sp>
        <p:nvSpPr>
          <p:cNvPr id="43013" name="Text Box 2"/>
          <p:cNvSpPr txBox="1">
            <a:spLocks noChangeArrowheads="1"/>
          </p:cNvSpPr>
          <p:nvPr/>
        </p:nvSpPr>
        <p:spPr bwMode="auto">
          <a:xfrm>
            <a:off x="789206" y="1124744"/>
            <a:ext cx="8103274"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latin typeface="微软雅黑" pitchFamily="34" charset="-122"/>
                <a:ea typeface="微软雅黑" pitchFamily="34" charset="-122"/>
                <a:cs typeface="Times New Roman" pitchFamily="18" charset="0"/>
              </a:rPr>
              <a:t>这里先尝试作</a:t>
            </a:r>
            <a:r>
              <a:rPr lang="en-US" altLang="zh-CN" sz="2400" dirty="0">
                <a:latin typeface="微软雅黑" pitchFamily="34" charset="-122"/>
                <a:ea typeface="微软雅黑" pitchFamily="34" charset="-122"/>
                <a:cs typeface="Times New Roman" pitchFamily="18" charset="0"/>
              </a:rPr>
              <a:t>5</a:t>
            </a:r>
            <a:r>
              <a:rPr lang="zh-CN" altLang="en-US" sz="2400" dirty="0">
                <a:latin typeface="微软雅黑" pitchFamily="34" charset="-122"/>
                <a:ea typeface="微软雅黑" pitchFamily="34" charset="-122"/>
                <a:cs typeface="Times New Roman" pitchFamily="18" charset="0"/>
              </a:rPr>
              <a:t>元线性回归，建立回归模型如下</a:t>
            </a:r>
          </a:p>
        </p:txBody>
      </p:sp>
      <p:graphicFrame>
        <p:nvGraphicFramePr>
          <p:cNvPr id="43014" name="对象 1"/>
          <p:cNvGraphicFramePr>
            <a:graphicFrameLocks noChangeAspect="1"/>
          </p:cNvGraphicFramePr>
          <p:nvPr>
            <p:extLst>
              <p:ext uri="{D42A27DB-BD31-4B8C-83A1-F6EECF244321}">
                <p14:modId xmlns:p14="http://schemas.microsoft.com/office/powerpoint/2010/main" val="1257393197"/>
              </p:ext>
            </p:extLst>
          </p:nvPr>
        </p:nvGraphicFramePr>
        <p:xfrm>
          <a:off x="1194147" y="1772816"/>
          <a:ext cx="6194715" cy="1080120"/>
        </p:xfrm>
        <a:graphic>
          <a:graphicData uri="http://schemas.openxmlformats.org/presentationml/2006/ole">
            <mc:AlternateContent xmlns:mc="http://schemas.openxmlformats.org/markup-compatibility/2006">
              <mc:Choice xmlns:v="urn:schemas-microsoft-com:vml" Requires="v">
                <p:oleObj name="Equation" r:id="rId2" imgW="2806560" imgH="558720" progId="Equation.DSMT4">
                  <p:embed/>
                </p:oleObj>
              </mc:Choice>
              <mc:Fallback>
                <p:oleObj name="Equation" r:id="rId2" imgW="2806560" imgH="558720" progId="Equation.DSMT4">
                  <p:embed/>
                  <p:pic>
                    <p:nvPicPr>
                      <p:cNvPr id="43014" name="对象 1"/>
                      <p:cNvPicPr>
                        <a:picLocks noChangeAspect="1" noChangeArrowheads="1"/>
                      </p:cNvPicPr>
                      <p:nvPr/>
                    </p:nvPicPr>
                    <p:blipFill>
                      <a:blip r:embed="rId3"/>
                      <a:srcRect/>
                      <a:stretch>
                        <a:fillRect/>
                      </a:stretch>
                    </p:blipFill>
                    <p:spPr bwMode="auto">
                      <a:xfrm>
                        <a:off x="1194147" y="1772816"/>
                        <a:ext cx="6194715" cy="1080120"/>
                      </a:xfrm>
                      <a:prstGeom prst="rect">
                        <a:avLst/>
                      </a:prstGeom>
                      <a:noFill/>
                    </p:spPr>
                  </p:pic>
                </p:oleObj>
              </mc:Fallback>
            </mc:AlternateContent>
          </a:graphicData>
        </a:graphic>
      </p:graphicFrame>
      <p:sp>
        <p:nvSpPr>
          <p:cNvPr id="43015" name="Text Box 2"/>
          <p:cNvSpPr txBox="1">
            <a:spLocks noChangeArrowheads="1"/>
          </p:cNvSpPr>
          <p:nvPr/>
        </p:nvSpPr>
        <p:spPr bwMode="auto">
          <a:xfrm>
            <a:off x="467544" y="3026420"/>
            <a:ext cx="803183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3</a:t>
            </a:r>
            <a:r>
              <a:rPr lang="zh-CN" altLang="en-US" sz="2400" dirty="0">
                <a:solidFill>
                  <a:srgbClr val="0000FF"/>
                </a:solidFill>
                <a:latin typeface="微软雅黑" pitchFamily="34" charset="-122"/>
                <a:ea typeface="微软雅黑" pitchFamily="34" charset="-122"/>
                <a:cs typeface="Times New Roman" pitchFamily="18" charset="0"/>
              </a:rPr>
              <a:t>）模型求解</a:t>
            </a:r>
          </a:p>
        </p:txBody>
      </p:sp>
      <p:graphicFrame>
        <p:nvGraphicFramePr>
          <p:cNvPr id="8" name="对象 1">
            <a:extLst>
              <a:ext uri="{FF2B5EF4-FFF2-40B4-BE49-F238E27FC236}">
                <a16:creationId xmlns:a16="http://schemas.microsoft.com/office/drawing/2014/main" id="{EEC6DC69-3B89-473F-BB62-EF488F8F457B}"/>
              </a:ext>
            </a:extLst>
          </p:cNvPr>
          <p:cNvGraphicFramePr>
            <a:graphicFrameLocks noChangeAspect="1"/>
          </p:cNvGraphicFramePr>
          <p:nvPr>
            <p:extLst>
              <p:ext uri="{D42A27DB-BD31-4B8C-83A1-F6EECF244321}">
                <p14:modId xmlns:p14="http://schemas.microsoft.com/office/powerpoint/2010/main" val="1583422473"/>
              </p:ext>
            </p:extLst>
          </p:nvPr>
        </p:nvGraphicFramePr>
        <p:xfrm>
          <a:off x="611560" y="4387795"/>
          <a:ext cx="8103274" cy="441325"/>
        </p:xfrm>
        <a:graphic>
          <a:graphicData uri="http://schemas.openxmlformats.org/presentationml/2006/ole">
            <mc:AlternateContent xmlns:mc="http://schemas.openxmlformats.org/markup-compatibility/2006">
              <mc:Choice xmlns:v="urn:schemas-microsoft-com:vml" Requires="v">
                <p:oleObj name="Equation" r:id="rId4" imgW="4076640" imgH="228600" progId="Equation.DSMT4">
                  <p:embed/>
                </p:oleObj>
              </mc:Choice>
              <mc:Fallback>
                <p:oleObj name="Equation" r:id="rId4" imgW="4076640" imgH="228600" progId="Equation.DSMT4">
                  <p:embed/>
                  <p:pic>
                    <p:nvPicPr>
                      <p:cNvPr id="43014" name="对象 1"/>
                      <p:cNvPicPr>
                        <a:picLocks noChangeAspect="1" noChangeArrowheads="1"/>
                      </p:cNvPicPr>
                      <p:nvPr/>
                    </p:nvPicPr>
                    <p:blipFill>
                      <a:blip r:embed="rId5"/>
                      <a:srcRect/>
                      <a:stretch>
                        <a:fillRect/>
                      </a:stretch>
                    </p:blipFill>
                    <p:spPr bwMode="auto">
                      <a:xfrm>
                        <a:off x="611560" y="4387795"/>
                        <a:ext cx="8103274" cy="441325"/>
                      </a:xfrm>
                      <a:prstGeom prst="rect">
                        <a:avLst/>
                      </a:prstGeom>
                      <a:noFill/>
                    </p:spPr>
                  </p:pic>
                </p:oleObj>
              </mc:Fallback>
            </mc:AlternateContent>
          </a:graphicData>
        </a:graphic>
      </p:graphicFrame>
      <p:sp>
        <p:nvSpPr>
          <p:cNvPr id="2" name="日期占位符 1">
            <a:extLst>
              <a:ext uri="{FF2B5EF4-FFF2-40B4-BE49-F238E27FC236}">
                <a16:creationId xmlns:a16="http://schemas.microsoft.com/office/drawing/2014/main" id="{B4064C02-2B6C-4FFC-82AB-C4F181354302}"/>
              </a:ext>
            </a:extLst>
          </p:cNvPr>
          <p:cNvSpPr>
            <a:spLocks noGrp="1"/>
          </p:cNvSpPr>
          <p:nvPr>
            <p:ph type="dt" sz="half" idx="2"/>
          </p:nvPr>
        </p:nvSpPr>
        <p:spPr/>
        <p:txBody>
          <a:bodyPr/>
          <a:lstStyle/>
          <a:p>
            <a:pPr>
              <a:defRPr/>
            </a:pPr>
            <a:fld id="{04B53940-7C8E-4CBE-AC5A-40EBC3C1DB63}"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FFA6FC12-E34E-4E77-9BB5-09080EE116C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79227309"/>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500034" y="1086070"/>
            <a:ext cx="8320438" cy="560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000" dirty="0">
                <a:latin typeface="微软雅黑" pitchFamily="34" charset="-122"/>
                <a:ea typeface="微软雅黑" pitchFamily="34" charset="-122"/>
                <a:cs typeface="Times New Roman" pitchFamily="18" charset="0"/>
              </a:rPr>
              <a:t>Linear regression model:</a:t>
            </a:r>
          </a:p>
          <a:p>
            <a:pPr>
              <a:lnSpc>
                <a:spcPct val="120000"/>
              </a:lnSpc>
            </a:pPr>
            <a:r>
              <a:rPr lang="en-US" altLang="zh-CN" sz="2000" dirty="0">
                <a:latin typeface="微软雅黑" pitchFamily="34" charset="-122"/>
                <a:ea typeface="微软雅黑" pitchFamily="34" charset="-122"/>
                <a:cs typeface="Times New Roman" pitchFamily="18" charset="0"/>
              </a:rPr>
              <a:t>    y ~ 1 + x1 + x2 + x3 + x4 + x5</a:t>
            </a:r>
          </a:p>
          <a:p>
            <a:pPr>
              <a:lnSpc>
                <a:spcPct val="120000"/>
              </a:lnSpc>
            </a:pPr>
            <a:r>
              <a:rPr lang="en-US" altLang="zh-CN" sz="2000" dirty="0">
                <a:latin typeface="微软雅黑" pitchFamily="34" charset="-122"/>
                <a:ea typeface="微软雅黑" pitchFamily="34" charset="-122"/>
                <a:cs typeface="Times New Roman" pitchFamily="18" charset="0"/>
              </a:rPr>
              <a:t>Estimated Coefficients:</a:t>
            </a:r>
          </a:p>
          <a:p>
            <a:pPr>
              <a:lnSpc>
                <a:spcPct val="120000"/>
              </a:lnSpc>
            </a:pPr>
            <a:r>
              <a:rPr lang="en-US" altLang="zh-CN" sz="2000" dirty="0">
                <a:latin typeface="微软雅黑" pitchFamily="34" charset="-122"/>
                <a:ea typeface="微软雅黑" pitchFamily="34" charset="-122"/>
                <a:cs typeface="Times New Roman" pitchFamily="18" charset="0"/>
              </a:rPr>
              <a:t>                          Estimate              SE          </a:t>
            </a:r>
            <a:r>
              <a:rPr lang="en-US" altLang="zh-CN" sz="2000" dirty="0" err="1">
                <a:latin typeface="微软雅黑" pitchFamily="34" charset="-122"/>
                <a:ea typeface="微软雅黑" pitchFamily="34" charset="-122"/>
                <a:cs typeface="Times New Roman" pitchFamily="18" charset="0"/>
              </a:rPr>
              <a:t>tStat</a:t>
            </a:r>
            <a:r>
              <a:rPr lang="en-US" altLang="zh-CN" sz="2000" dirty="0">
                <a:latin typeface="微软雅黑" pitchFamily="34" charset="-122"/>
                <a:ea typeface="微软雅黑" pitchFamily="34" charset="-122"/>
                <a:cs typeface="Times New Roman" pitchFamily="18" charset="0"/>
              </a:rPr>
              <a:t>            </a:t>
            </a:r>
            <a:r>
              <a:rPr lang="en-US" altLang="zh-CN" sz="2000" dirty="0" err="1">
                <a:latin typeface="微软雅黑" pitchFamily="34" charset="-122"/>
                <a:ea typeface="微软雅黑" pitchFamily="34" charset="-122"/>
                <a:cs typeface="Times New Roman" pitchFamily="18" charset="0"/>
              </a:rPr>
              <a:t>pValue</a:t>
            </a:r>
            <a:r>
              <a:rPr lang="en-US" altLang="zh-CN" sz="2000" dirty="0">
                <a:latin typeface="微软雅黑" pitchFamily="34" charset="-122"/>
                <a:ea typeface="微软雅黑" pitchFamily="34" charset="-122"/>
                <a:cs typeface="Times New Roman" pitchFamily="18" charset="0"/>
              </a:rPr>
              <a:t>    </a:t>
            </a:r>
          </a:p>
          <a:p>
            <a:pPr>
              <a:lnSpc>
                <a:spcPct val="120000"/>
              </a:lnSpc>
            </a:pPr>
            <a:r>
              <a:rPr lang="en-US" altLang="zh-CN" sz="2000" dirty="0">
                <a:latin typeface="微软雅黑" pitchFamily="34" charset="-122"/>
                <a:ea typeface="微软雅黑" pitchFamily="34" charset="-122"/>
                <a:cs typeface="Times New Roman" pitchFamily="18" charset="0"/>
              </a:rPr>
              <a:t>    (Intercept)       121.17        17.406          6.961     1.6743e-06</a:t>
            </a:r>
          </a:p>
          <a:p>
            <a:pPr>
              <a:lnSpc>
                <a:spcPct val="120000"/>
              </a:lnSpc>
            </a:pPr>
            <a:r>
              <a:rPr lang="en-US" altLang="zh-CN" sz="2000" dirty="0">
                <a:latin typeface="微软雅黑" pitchFamily="34" charset="-122"/>
                <a:ea typeface="微软雅黑" pitchFamily="34" charset="-122"/>
                <a:cs typeface="Times New Roman" pitchFamily="18" charset="0"/>
              </a:rPr>
              <a:t>    x1                  -0.34712      0.14353       -2.4185        0.026406</a:t>
            </a:r>
          </a:p>
          <a:p>
            <a:pPr>
              <a:lnSpc>
                <a:spcPct val="120000"/>
              </a:lnSpc>
            </a:pPr>
            <a:r>
              <a:rPr lang="en-US" altLang="zh-CN" sz="2000" dirty="0">
                <a:latin typeface="微软雅黑" pitchFamily="34" charset="-122"/>
                <a:ea typeface="微软雅黑" pitchFamily="34" charset="-122"/>
                <a:cs typeface="Times New Roman" pitchFamily="18" charset="0"/>
              </a:rPr>
              <a:t>    x2                -0.016719    0.087353     -0.19139          0.85036</a:t>
            </a:r>
          </a:p>
          <a:p>
            <a:pPr>
              <a:lnSpc>
                <a:spcPct val="120000"/>
              </a:lnSpc>
            </a:pPr>
            <a:r>
              <a:rPr lang="en-US" altLang="zh-CN" sz="2000" dirty="0">
                <a:latin typeface="微软雅黑" pitchFamily="34" charset="-122"/>
                <a:ea typeface="微软雅黑" pitchFamily="34" charset="-122"/>
                <a:cs typeface="Times New Roman" pitchFamily="18" charset="0"/>
              </a:rPr>
              <a:t>    x3                    -4.2903        1.0268       -4.1784    0.00056473</a:t>
            </a:r>
          </a:p>
          <a:p>
            <a:pPr>
              <a:lnSpc>
                <a:spcPct val="120000"/>
              </a:lnSpc>
            </a:pPr>
            <a:r>
              <a:rPr lang="en-US" altLang="zh-CN" sz="2000" dirty="0">
                <a:latin typeface="微软雅黑" pitchFamily="34" charset="-122"/>
                <a:ea typeface="微软雅黑" pitchFamily="34" charset="-122"/>
                <a:cs typeface="Times New Roman" pitchFamily="18" charset="0"/>
              </a:rPr>
              <a:t>    x4                -0.039917    0.094237     -0.42357          0.67689</a:t>
            </a:r>
          </a:p>
          <a:p>
            <a:pPr>
              <a:lnSpc>
                <a:spcPct val="120000"/>
              </a:lnSpc>
            </a:pPr>
            <a:r>
              <a:rPr lang="en-US" altLang="zh-CN" sz="2000" dirty="0">
                <a:latin typeface="微软雅黑" pitchFamily="34" charset="-122"/>
                <a:ea typeface="微软雅黑" pitchFamily="34" charset="-122"/>
                <a:cs typeface="Times New Roman" pitchFamily="18" charset="0"/>
              </a:rPr>
              <a:t>    x5                  -0.15866    0.078847       -2.0122        0.059407</a:t>
            </a:r>
          </a:p>
          <a:p>
            <a:pPr>
              <a:lnSpc>
                <a:spcPct val="120000"/>
              </a:lnSpc>
            </a:pPr>
            <a:endParaRPr lang="en-US" altLang="zh-CN" sz="2000" dirty="0">
              <a:latin typeface="微软雅黑" pitchFamily="34" charset="-122"/>
              <a:ea typeface="微软雅黑" pitchFamily="34" charset="-122"/>
              <a:cs typeface="Times New Roman" pitchFamily="18" charset="0"/>
            </a:endParaRPr>
          </a:p>
          <a:p>
            <a:pPr>
              <a:lnSpc>
                <a:spcPct val="120000"/>
              </a:lnSpc>
            </a:pPr>
            <a:r>
              <a:rPr lang="en-US" altLang="zh-CN" sz="2000" dirty="0">
                <a:latin typeface="微软雅黑" pitchFamily="34" charset="-122"/>
                <a:ea typeface="微软雅黑" pitchFamily="34" charset="-122"/>
                <a:cs typeface="Times New Roman" pitchFamily="18" charset="0"/>
              </a:rPr>
              <a:t>Number of observations: 24, Error degrees of freedom: 18</a:t>
            </a:r>
          </a:p>
          <a:p>
            <a:pPr>
              <a:lnSpc>
                <a:spcPct val="120000"/>
              </a:lnSpc>
            </a:pPr>
            <a:r>
              <a:rPr lang="en-US" altLang="zh-CN" sz="2000" dirty="0">
                <a:latin typeface="微软雅黑" pitchFamily="34" charset="-122"/>
                <a:ea typeface="微软雅黑" pitchFamily="34" charset="-122"/>
                <a:cs typeface="Times New Roman" pitchFamily="18" charset="0"/>
              </a:rPr>
              <a:t>Root Mean Squared Error: 2.8</a:t>
            </a:r>
          </a:p>
          <a:p>
            <a:pPr>
              <a:lnSpc>
                <a:spcPct val="120000"/>
              </a:lnSpc>
            </a:pPr>
            <a:r>
              <a:rPr lang="en-US" altLang="zh-CN" sz="2000" dirty="0">
                <a:latin typeface="微软雅黑" pitchFamily="34" charset="-122"/>
                <a:ea typeface="微软雅黑" pitchFamily="34" charset="-122"/>
                <a:cs typeface="Times New Roman" pitchFamily="18" charset="0"/>
              </a:rPr>
              <a:t>R-squared: 0.816,  Adjusted R-Squared 0.765</a:t>
            </a:r>
          </a:p>
          <a:p>
            <a:pPr>
              <a:lnSpc>
                <a:spcPct val="120000"/>
              </a:lnSpc>
            </a:pPr>
            <a:r>
              <a:rPr lang="en-US" altLang="zh-CN" sz="2000" dirty="0">
                <a:latin typeface="微软雅黑" pitchFamily="34" charset="-122"/>
                <a:ea typeface="微软雅黑" pitchFamily="34" charset="-122"/>
                <a:cs typeface="Times New Roman" pitchFamily="18" charset="0"/>
              </a:rPr>
              <a:t>F-statistic vs. constant model: 16, p-value = 4.46e-06</a:t>
            </a:r>
          </a:p>
        </p:txBody>
      </p:sp>
      <p:sp>
        <p:nvSpPr>
          <p:cNvPr id="43015" name="Text Box 2"/>
          <p:cNvSpPr txBox="1">
            <a:spLocks noChangeArrowheads="1"/>
          </p:cNvSpPr>
          <p:nvPr/>
        </p:nvSpPr>
        <p:spPr bwMode="auto">
          <a:xfrm>
            <a:off x="479342" y="476672"/>
            <a:ext cx="5748842"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solidFill>
                  <a:srgbClr val="FF0000"/>
                </a:solidFill>
                <a:latin typeface="微软雅黑" pitchFamily="34" charset="-122"/>
                <a:ea typeface="微软雅黑" pitchFamily="34" charset="-122"/>
                <a:cs typeface="Times New Roman" pitchFamily="18" charset="0"/>
              </a:rPr>
              <a:t>求解结果</a:t>
            </a:r>
          </a:p>
        </p:txBody>
      </p:sp>
      <p:sp>
        <p:nvSpPr>
          <p:cNvPr id="2" name="日期占位符 1">
            <a:extLst>
              <a:ext uri="{FF2B5EF4-FFF2-40B4-BE49-F238E27FC236}">
                <a16:creationId xmlns:a16="http://schemas.microsoft.com/office/drawing/2014/main" id="{51E5F621-5D62-4C91-95E8-6A5B778F3522}"/>
              </a:ext>
            </a:extLst>
          </p:cNvPr>
          <p:cNvSpPr>
            <a:spLocks noGrp="1"/>
          </p:cNvSpPr>
          <p:nvPr>
            <p:ph type="dt" sz="half" idx="2"/>
          </p:nvPr>
        </p:nvSpPr>
        <p:spPr/>
        <p:txBody>
          <a:bodyPr/>
          <a:lstStyle/>
          <a:p>
            <a:pPr>
              <a:defRPr/>
            </a:pPr>
            <a:fld id="{64E4CD46-7A4D-42A0-8908-B92E4D78A888}"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FBAC34AA-5D22-4301-B5CD-C845D8D248B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746031366"/>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6434" name="Picture 2">
            <a:extLst>
              <a:ext uri="{FF2B5EF4-FFF2-40B4-BE49-F238E27FC236}">
                <a16:creationId xmlns:a16="http://schemas.microsoft.com/office/drawing/2014/main" id="{C4DA567C-2918-4640-A546-E33E4428B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61" r="7422"/>
          <a:stretch>
            <a:fillRect/>
          </a:stretch>
        </p:blipFill>
        <p:spPr bwMode="auto">
          <a:xfrm>
            <a:off x="4644901" y="3933056"/>
            <a:ext cx="4319587"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p:cNvSpPr>
            <a:spLocks noChangeArrowheads="1"/>
          </p:cNvSpPr>
          <p:nvPr/>
        </p:nvSpPr>
        <p:spPr bwMode="auto">
          <a:xfrm>
            <a:off x="510560" y="1021012"/>
            <a:ext cx="7589833" cy="467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pPr>
            <a:r>
              <a:rPr lang="en-US" altLang="zh-CN" sz="2000" dirty="0">
                <a:latin typeface="微软雅黑" pitchFamily="34" charset="-122"/>
                <a:ea typeface="微软雅黑" pitchFamily="34" charset="-122"/>
                <a:cs typeface="Times New Roman" pitchFamily="18" charset="0"/>
              </a:rPr>
              <a:t>&gt;&gt; figure;</a:t>
            </a:r>
          </a:p>
          <a:p>
            <a:pPr>
              <a:lnSpc>
                <a:spcPct val="125000"/>
              </a:lnSpc>
            </a:pPr>
            <a:r>
              <a:rPr lang="en-US" altLang="zh-CN" sz="2000" dirty="0">
                <a:latin typeface="微软雅黑" pitchFamily="34" charset="-122"/>
                <a:ea typeface="微软雅黑" pitchFamily="34" charset="-122"/>
                <a:cs typeface="Times New Roman" pitchFamily="18" charset="0"/>
              </a:rPr>
              <a:t>&gt;&gt; subplot(1,2,1);</a:t>
            </a:r>
          </a:p>
          <a:p>
            <a:pPr>
              <a:lnSpc>
                <a:spcPct val="125000"/>
              </a:lnSpc>
            </a:pPr>
            <a:r>
              <a:rPr lang="en-US" altLang="zh-CN" sz="2000" dirty="0">
                <a:latin typeface="微软雅黑" pitchFamily="34" charset="-122"/>
                <a:ea typeface="微软雅黑" pitchFamily="34" charset="-122"/>
                <a:cs typeface="Times New Roman" pitchFamily="18" charset="0"/>
              </a:rPr>
              <a:t>&gt;&gt; mmdl1.plotResiduals('histogram');</a:t>
            </a:r>
          </a:p>
          <a:p>
            <a:pPr>
              <a:lnSpc>
                <a:spcPct val="125000"/>
              </a:lnSpc>
            </a:pPr>
            <a:r>
              <a:rPr lang="en-US" altLang="zh-CN" sz="2000" dirty="0">
                <a:latin typeface="微软雅黑" pitchFamily="34" charset="-122"/>
                <a:ea typeface="微软雅黑" pitchFamily="34" charset="-122"/>
                <a:cs typeface="Times New Roman" pitchFamily="18" charset="0"/>
              </a:rPr>
              <a:t>&gt;&gt; title('(a) </a:t>
            </a:r>
            <a:r>
              <a:rPr lang="zh-CN" altLang="en-US" sz="2000" dirty="0">
                <a:latin typeface="微软雅黑" pitchFamily="34" charset="-122"/>
                <a:ea typeface="微软雅黑" pitchFamily="34" charset="-122"/>
                <a:cs typeface="Times New Roman" pitchFamily="18" charset="0"/>
              </a:rPr>
              <a:t>残差直方图</a:t>
            </a:r>
            <a:r>
              <a:rPr lang="en-US" altLang="zh-CN" sz="2000" dirty="0">
                <a:latin typeface="微软雅黑" pitchFamily="34" charset="-122"/>
                <a:ea typeface="微软雅黑" pitchFamily="34" charset="-122"/>
                <a:cs typeface="Times New Roman" pitchFamily="18" charset="0"/>
              </a:rPr>
              <a:t>');</a:t>
            </a:r>
          </a:p>
          <a:p>
            <a:pPr>
              <a:lnSpc>
                <a:spcPct val="125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xlabel</a:t>
            </a:r>
            <a:r>
              <a:rPr lang="en-US" altLang="zh-CN" sz="2000" dirty="0">
                <a:latin typeface="微软雅黑" pitchFamily="34" charset="-122"/>
                <a:ea typeface="微软雅黑" pitchFamily="34" charset="-122"/>
                <a:cs typeface="Times New Roman" pitchFamily="18" charset="0"/>
              </a:rPr>
              <a:t>('</a:t>
            </a:r>
            <a:r>
              <a:rPr lang="zh-CN" altLang="en-US" sz="2000" dirty="0">
                <a:latin typeface="微软雅黑" pitchFamily="34" charset="-122"/>
                <a:ea typeface="微软雅黑" pitchFamily="34" charset="-122"/>
                <a:cs typeface="Times New Roman" pitchFamily="18" charset="0"/>
              </a:rPr>
              <a:t>残差</a:t>
            </a:r>
            <a:r>
              <a:rPr lang="en-US" altLang="zh-CN" sz="2000" dirty="0">
                <a:latin typeface="微软雅黑" pitchFamily="34" charset="-122"/>
                <a:ea typeface="微软雅黑" pitchFamily="34" charset="-122"/>
                <a:cs typeface="Times New Roman" pitchFamily="18" charset="0"/>
              </a:rPr>
              <a:t>r');</a:t>
            </a:r>
            <a:r>
              <a:rPr lang="en-US" altLang="zh-CN" sz="2000" dirty="0" err="1">
                <a:latin typeface="微软雅黑" pitchFamily="34" charset="-122"/>
                <a:ea typeface="微软雅黑" pitchFamily="34" charset="-122"/>
                <a:cs typeface="Times New Roman" pitchFamily="18" charset="0"/>
              </a:rPr>
              <a:t>ylabel</a:t>
            </a:r>
            <a:r>
              <a:rPr lang="en-US" altLang="zh-CN" sz="2000" dirty="0">
                <a:latin typeface="微软雅黑" pitchFamily="34" charset="-122"/>
                <a:ea typeface="微软雅黑" pitchFamily="34" charset="-122"/>
                <a:cs typeface="Times New Roman" pitchFamily="18" charset="0"/>
              </a:rPr>
              <a:t>('f(r)');</a:t>
            </a:r>
          </a:p>
          <a:p>
            <a:pPr>
              <a:lnSpc>
                <a:spcPct val="125000"/>
              </a:lnSpc>
            </a:pPr>
            <a:r>
              <a:rPr lang="en-US" altLang="zh-CN" sz="2000" dirty="0">
                <a:latin typeface="微软雅黑" pitchFamily="34" charset="-122"/>
                <a:ea typeface="微软雅黑" pitchFamily="34" charset="-122"/>
                <a:cs typeface="Times New Roman" pitchFamily="18" charset="0"/>
              </a:rPr>
              <a:t>&gt;&gt; subplot(1,2,2);</a:t>
            </a:r>
          </a:p>
          <a:p>
            <a:pPr>
              <a:lnSpc>
                <a:spcPct val="125000"/>
              </a:lnSpc>
            </a:pPr>
            <a:r>
              <a:rPr lang="en-US" altLang="zh-CN" sz="2000" dirty="0">
                <a:latin typeface="微软雅黑" pitchFamily="34" charset="-122"/>
                <a:ea typeface="微软雅黑" pitchFamily="34" charset="-122"/>
                <a:cs typeface="Times New Roman" pitchFamily="18" charset="0"/>
              </a:rPr>
              <a:t>&gt;&gt; mmdl1.plotResiduals('probability');</a:t>
            </a:r>
          </a:p>
          <a:p>
            <a:pPr>
              <a:lnSpc>
                <a:spcPct val="125000"/>
              </a:lnSpc>
            </a:pPr>
            <a:r>
              <a:rPr lang="en-US" altLang="zh-CN" sz="2000" dirty="0">
                <a:latin typeface="微软雅黑" pitchFamily="34" charset="-122"/>
                <a:ea typeface="微软雅黑" pitchFamily="34" charset="-122"/>
                <a:cs typeface="Times New Roman" pitchFamily="18" charset="0"/>
              </a:rPr>
              <a:t>&gt;&gt; title('(b) </a:t>
            </a:r>
            <a:r>
              <a:rPr lang="zh-CN" altLang="en-US" sz="2000" dirty="0">
                <a:latin typeface="微软雅黑" pitchFamily="34" charset="-122"/>
                <a:ea typeface="微软雅黑" pitchFamily="34" charset="-122"/>
                <a:cs typeface="Times New Roman" pitchFamily="18" charset="0"/>
              </a:rPr>
              <a:t>残差正态概率图</a:t>
            </a:r>
            <a:r>
              <a:rPr lang="en-US" altLang="zh-CN" sz="2000" dirty="0">
                <a:latin typeface="微软雅黑" pitchFamily="34" charset="-122"/>
                <a:ea typeface="微软雅黑" pitchFamily="34" charset="-122"/>
                <a:cs typeface="Times New Roman" pitchFamily="18" charset="0"/>
              </a:rPr>
              <a:t>');</a:t>
            </a:r>
          </a:p>
          <a:p>
            <a:pPr>
              <a:lnSpc>
                <a:spcPct val="125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xlabel</a:t>
            </a:r>
            <a:r>
              <a:rPr lang="en-US" altLang="zh-CN" sz="2000" dirty="0">
                <a:latin typeface="微软雅黑" pitchFamily="34" charset="-122"/>
                <a:ea typeface="微软雅黑" pitchFamily="34" charset="-122"/>
                <a:cs typeface="Times New Roman" pitchFamily="18" charset="0"/>
              </a:rPr>
              <a:t>('</a:t>
            </a:r>
            <a:r>
              <a:rPr lang="zh-CN" altLang="en-US" sz="2000" dirty="0">
                <a:latin typeface="微软雅黑" pitchFamily="34" charset="-122"/>
                <a:ea typeface="微软雅黑" pitchFamily="34" charset="-122"/>
                <a:cs typeface="Times New Roman" pitchFamily="18" charset="0"/>
              </a:rPr>
              <a:t>残差</a:t>
            </a:r>
            <a:r>
              <a:rPr lang="en-US" altLang="zh-CN" sz="2000" dirty="0">
                <a:latin typeface="微软雅黑" pitchFamily="34" charset="-122"/>
                <a:ea typeface="微软雅黑" pitchFamily="34" charset="-122"/>
                <a:cs typeface="Times New Roman" pitchFamily="18" charset="0"/>
              </a:rPr>
              <a:t>');</a:t>
            </a:r>
            <a:r>
              <a:rPr lang="en-US" altLang="zh-CN" sz="2000" dirty="0" err="1">
                <a:latin typeface="微软雅黑" pitchFamily="34" charset="-122"/>
                <a:ea typeface="微软雅黑" pitchFamily="34" charset="-122"/>
                <a:cs typeface="Times New Roman" pitchFamily="18" charset="0"/>
              </a:rPr>
              <a:t>ylabel</a:t>
            </a:r>
            <a:r>
              <a:rPr lang="en-US" altLang="zh-CN" sz="2000" dirty="0">
                <a:latin typeface="微软雅黑" pitchFamily="34" charset="-122"/>
                <a:ea typeface="微软雅黑" pitchFamily="34" charset="-122"/>
                <a:cs typeface="Times New Roman" pitchFamily="18" charset="0"/>
              </a:rPr>
              <a:t>('</a:t>
            </a:r>
            <a:r>
              <a:rPr lang="zh-CN" altLang="en-US" sz="2000" dirty="0">
                <a:latin typeface="微软雅黑" pitchFamily="34" charset="-122"/>
                <a:ea typeface="微软雅黑" pitchFamily="34" charset="-122"/>
                <a:cs typeface="Times New Roman" pitchFamily="18" charset="0"/>
              </a:rPr>
              <a:t>概率</a:t>
            </a:r>
            <a:r>
              <a:rPr lang="en-US" altLang="zh-CN" sz="2000" dirty="0">
                <a:latin typeface="微软雅黑" pitchFamily="34" charset="-122"/>
                <a:ea typeface="微软雅黑" pitchFamily="34" charset="-122"/>
                <a:cs typeface="Times New Roman" pitchFamily="18" charset="0"/>
              </a:rPr>
              <a:t>');</a:t>
            </a:r>
          </a:p>
          <a:p>
            <a:pPr>
              <a:lnSpc>
                <a:spcPct val="125000"/>
              </a:lnSpc>
            </a:pPr>
            <a:r>
              <a:rPr lang="en-US" altLang="zh-CN" sz="2000" dirty="0">
                <a:latin typeface="微软雅黑" pitchFamily="34" charset="-122"/>
                <a:ea typeface="微软雅黑" pitchFamily="34" charset="-122"/>
                <a:cs typeface="Times New Roman" pitchFamily="18" charset="0"/>
              </a:rPr>
              <a:t>&gt;&gt; Res3 = mmdl1.Residuals;</a:t>
            </a:r>
          </a:p>
          <a:p>
            <a:pPr>
              <a:lnSpc>
                <a:spcPct val="125000"/>
              </a:lnSpc>
            </a:pPr>
            <a:r>
              <a:rPr lang="en-US" altLang="zh-CN" sz="2000" dirty="0">
                <a:latin typeface="微软雅黑" pitchFamily="34" charset="-122"/>
                <a:ea typeface="微软雅黑" pitchFamily="34" charset="-122"/>
                <a:cs typeface="Times New Roman" pitchFamily="18" charset="0"/>
              </a:rPr>
              <a:t>&gt;&gt; Res_Stu3 = Res3.Studentized;</a:t>
            </a:r>
          </a:p>
          <a:p>
            <a:pPr>
              <a:lnSpc>
                <a:spcPct val="125000"/>
              </a:lnSpc>
            </a:pPr>
            <a:r>
              <a:rPr lang="en-US" altLang="zh-CN" sz="2000" dirty="0">
                <a:latin typeface="微软雅黑" pitchFamily="34" charset="-122"/>
                <a:ea typeface="微软雅黑" pitchFamily="34" charset="-122"/>
                <a:cs typeface="Times New Roman" pitchFamily="18" charset="0"/>
              </a:rPr>
              <a:t>&gt;&gt; id3 = find(abs(Res_Stu3)&gt;2);</a:t>
            </a:r>
          </a:p>
        </p:txBody>
      </p:sp>
      <p:sp>
        <p:nvSpPr>
          <p:cNvPr id="10" name="Rectangle 56">
            <a:extLst>
              <a:ext uri="{FF2B5EF4-FFF2-40B4-BE49-F238E27FC236}">
                <a16:creationId xmlns:a16="http://schemas.microsoft.com/office/drawing/2014/main" id="{BFFED017-CC28-4C38-BB9E-EA26795CB930}"/>
              </a:ext>
            </a:extLst>
          </p:cNvPr>
          <p:cNvSpPr>
            <a:spLocks noChangeArrowheads="1"/>
          </p:cNvSpPr>
          <p:nvPr/>
        </p:nvSpPr>
        <p:spPr bwMode="auto">
          <a:xfrm>
            <a:off x="530316" y="5794371"/>
            <a:ext cx="7210037"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0000FF"/>
              </a:buClr>
            </a:pPr>
            <a:r>
              <a:rPr lang="zh-CN" altLang="en-US" sz="2200" dirty="0">
                <a:solidFill>
                  <a:srgbClr val="FF0000"/>
                </a:solidFill>
                <a:latin typeface="微软雅黑" pitchFamily="34" charset="-122"/>
                <a:ea typeface="微软雅黑" pitchFamily="34" charset="-122"/>
                <a:cs typeface="Times New Roman" pitchFamily="18" charset="0"/>
                <a:sym typeface="Wingdings" pitchFamily="2" charset="2"/>
              </a:rPr>
              <a:t>结论：</a:t>
            </a:r>
            <a:r>
              <a:rPr lang="zh-CN" altLang="en-US" sz="2200" dirty="0">
                <a:solidFill>
                  <a:schemeClr val="bg2"/>
                </a:solidFill>
                <a:latin typeface="微软雅黑" pitchFamily="34" charset="-122"/>
                <a:ea typeface="微软雅黑" pitchFamily="34" charset="-122"/>
                <a:cs typeface="Times New Roman" pitchFamily="18" charset="0"/>
                <a:sym typeface="Wingdings" pitchFamily="2" charset="2"/>
              </a:rPr>
              <a:t>第</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10</a:t>
            </a:r>
            <a:r>
              <a:rPr lang="zh-CN" altLang="en-US" sz="2200" dirty="0">
                <a:solidFill>
                  <a:schemeClr val="bg2"/>
                </a:solidFill>
                <a:latin typeface="微软雅黑" pitchFamily="34" charset="-122"/>
                <a:ea typeface="微软雅黑" pitchFamily="34" charset="-122"/>
                <a:cs typeface="Times New Roman" pitchFamily="18" charset="0"/>
                <a:sym typeface="Wingdings" pitchFamily="2" charset="2"/>
              </a:rPr>
              <a:t>，</a:t>
            </a:r>
            <a:r>
              <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rPr>
              <a:t>15</a:t>
            </a:r>
            <a:r>
              <a:rPr lang="zh-CN" altLang="en-US" sz="2200" dirty="0">
                <a:solidFill>
                  <a:schemeClr val="bg2"/>
                </a:solidFill>
                <a:latin typeface="微软雅黑" pitchFamily="34" charset="-122"/>
                <a:ea typeface="微软雅黑" pitchFamily="34" charset="-122"/>
                <a:cs typeface="Times New Roman" pitchFamily="18" charset="0"/>
                <a:sym typeface="Wingdings" pitchFamily="2" charset="2"/>
              </a:rPr>
              <a:t>号观测有些异常。</a:t>
            </a:r>
            <a:endParaRPr lang="en-US" altLang="zh-CN" sz="2200" dirty="0">
              <a:solidFill>
                <a:schemeClr val="bg2"/>
              </a:solidFill>
              <a:latin typeface="微软雅黑" pitchFamily="34" charset="-122"/>
              <a:ea typeface="微软雅黑" pitchFamily="34" charset="-122"/>
              <a:cs typeface="Times New Roman" pitchFamily="18" charset="0"/>
              <a:sym typeface="Wingdings" pitchFamily="2" charset="2"/>
            </a:endParaRPr>
          </a:p>
        </p:txBody>
      </p:sp>
      <p:sp>
        <p:nvSpPr>
          <p:cNvPr id="11" name="Text Box 2">
            <a:extLst>
              <a:ext uri="{FF2B5EF4-FFF2-40B4-BE49-F238E27FC236}">
                <a16:creationId xmlns:a16="http://schemas.microsoft.com/office/drawing/2014/main" id="{C5CBC245-A10B-4250-A6A3-8E6B48DA6376}"/>
              </a:ext>
            </a:extLst>
          </p:cNvPr>
          <p:cNvSpPr txBox="1">
            <a:spLocks noChangeArrowheads="1"/>
          </p:cNvSpPr>
          <p:nvPr/>
        </p:nvSpPr>
        <p:spPr bwMode="auto">
          <a:xfrm>
            <a:off x="467544" y="476672"/>
            <a:ext cx="803183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4</a:t>
            </a:r>
            <a:r>
              <a:rPr lang="zh-CN" altLang="en-US" sz="2400" dirty="0">
                <a:solidFill>
                  <a:srgbClr val="0000FF"/>
                </a:solidFill>
                <a:latin typeface="微软雅黑" pitchFamily="34" charset="-122"/>
                <a:ea typeface="微软雅黑" pitchFamily="34" charset="-122"/>
                <a:cs typeface="Times New Roman" pitchFamily="18" charset="0"/>
              </a:rPr>
              <a:t>）残差分析与异常值诊断</a:t>
            </a:r>
          </a:p>
        </p:txBody>
      </p:sp>
      <p:sp>
        <p:nvSpPr>
          <p:cNvPr id="2" name="日期占位符 1">
            <a:extLst>
              <a:ext uri="{FF2B5EF4-FFF2-40B4-BE49-F238E27FC236}">
                <a16:creationId xmlns:a16="http://schemas.microsoft.com/office/drawing/2014/main" id="{EF086A34-B652-46A0-8D42-005898D4DF0A}"/>
              </a:ext>
            </a:extLst>
          </p:cNvPr>
          <p:cNvSpPr>
            <a:spLocks noGrp="1"/>
          </p:cNvSpPr>
          <p:nvPr>
            <p:ph type="dt" sz="half" idx="2"/>
          </p:nvPr>
        </p:nvSpPr>
        <p:spPr/>
        <p:txBody>
          <a:bodyPr/>
          <a:lstStyle/>
          <a:p>
            <a:pPr>
              <a:defRPr/>
            </a:pPr>
            <a:fld id="{49207A84-987A-47C3-A6DA-60D7778DBE7C}"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B754CBAD-DFF1-4F6B-ABF5-C3B60BC277A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230357345"/>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645338" y="3429000"/>
            <a:ext cx="7527062" cy="107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400" dirty="0">
                <a:latin typeface="微软雅黑" pitchFamily="34" charset="-122"/>
                <a:ea typeface="微软雅黑" pitchFamily="34" charset="-122"/>
                <a:cs typeface="Times New Roman" pitchFamily="18" charset="0"/>
              </a:rPr>
              <a:t>&gt;&gt; Model = 'poly10101';</a:t>
            </a:r>
          </a:p>
          <a:p>
            <a:pPr>
              <a:lnSpc>
                <a:spcPct val="140000"/>
              </a:lnSpc>
            </a:pPr>
            <a:r>
              <a:rPr lang="en-US" altLang="zh-CN" sz="2400" dirty="0">
                <a:latin typeface="微软雅黑" pitchFamily="34" charset="-122"/>
                <a:ea typeface="微软雅黑" pitchFamily="34" charset="-122"/>
                <a:cs typeface="Times New Roman" pitchFamily="18" charset="0"/>
              </a:rPr>
              <a:t>&gt;&gt; mmdl2 = </a:t>
            </a:r>
            <a:r>
              <a:rPr lang="en-US" altLang="zh-CN" sz="2400" dirty="0" err="1">
                <a:latin typeface="微软雅黑" pitchFamily="34" charset="-122"/>
                <a:ea typeface="微软雅黑" pitchFamily="34" charset="-122"/>
                <a:cs typeface="Times New Roman" pitchFamily="18" charset="0"/>
              </a:rPr>
              <a:t>fitlm</a:t>
            </a:r>
            <a:r>
              <a:rPr lang="en-US" altLang="zh-CN" sz="2400" dirty="0">
                <a:latin typeface="微软雅黑" pitchFamily="34" charset="-122"/>
                <a:ea typeface="微软雅黑" pitchFamily="34" charset="-122"/>
                <a:cs typeface="Times New Roman" pitchFamily="18" charset="0"/>
              </a:rPr>
              <a:t>(X,y,Model,'Exclude',id3)</a:t>
            </a:r>
          </a:p>
        </p:txBody>
      </p:sp>
      <p:sp>
        <p:nvSpPr>
          <p:cNvPr id="43013" name="Text Box 2"/>
          <p:cNvSpPr txBox="1">
            <a:spLocks noChangeArrowheads="1"/>
          </p:cNvSpPr>
          <p:nvPr/>
        </p:nvSpPr>
        <p:spPr bwMode="auto">
          <a:xfrm>
            <a:off x="647298" y="1062435"/>
            <a:ext cx="8101166" cy="107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latin typeface="微软雅黑" pitchFamily="34" charset="-122"/>
                <a:ea typeface="微软雅黑" pitchFamily="34" charset="-122"/>
                <a:cs typeface="Times New Roman" pitchFamily="18" charset="0"/>
              </a:rPr>
              <a:t>下面去除异常值，并将模型中最不显著的项 </a:t>
            </a:r>
            <a:r>
              <a:rPr lang="en-US" altLang="zh-CN" sz="2400" dirty="0">
                <a:latin typeface="微软雅黑" pitchFamily="34" charset="-122"/>
                <a:ea typeface="微软雅黑" pitchFamily="34" charset="-122"/>
                <a:cs typeface="Times New Roman" pitchFamily="18" charset="0"/>
              </a:rPr>
              <a:t>x2 </a:t>
            </a:r>
            <a:r>
              <a:rPr lang="zh-CN" altLang="en-US" sz="2400" dirty="0">
                <a:latin typeface="微软雅黑" pitchFamily="34" charset="-122"/>
                <a:ea typeface="微软雅黑" pitchFamily="34" charset="-122"/>
                <a:cs typeface="Times New Roman" pitchFamily="18" charset="0"/>
              </a:rPr>
              <a:t>和 </a:t>
            </a:r>
            <a:r>
              <a:rPr lang="en-US" altLang="zh-CN" sz="2400" dirty="0">
                <a:latin typeface="微软雅黑" pitchFamily="34" charset="-122"/>
                <a:ea typeface="微软雅黑" pitchFamily="34" charset="-122"/>
                <a:cs typeface="Times New Roman" pitchFamily="18" charset="0"/>
              </a:rPr>
              <a:t>x4</a:t>
            </a:r>
            <a:r>
              <a:rPr lang="zh-CN" altLang="en-US" sz="2400" dirty="0">
                <a:latin typeface="微软雅黑" pitchFamily="34" charset="-122"/>
                <a:ea typeface="微软雅黑" pitchFamily="34" charset="-122"/>
                <a:cs typeface="Times New Roman" pitchFamily="18" charset="0"/>
              </a:rPr>
              <a:t>去掉，重新建立回归模型</a:t>
            </a:r>
          </a:p>
        </p:txBody>
      </p:sp>
      <p:graphicFrame>
        <p:nvGraphicFramePr>
          <p:cNvPr id="43014" name="对象 1"/>
          <p:cNvGraphicFramePr>
            <a:graphicFrameLocks noChangeAspect="1"/>
          </p:cNvGraphicFramePr>
          <p:nvPr>
            <p:extLst>
              <p:ext uri="{D42A27DB-BD31-4B8C-83A1-F6EECF244321}">
                <p14:modId xmlns:p14="http://schemas.microsoft.com/office/powerpoint/2010/main" val="950260018"/>
              </p:ext>
            </p:extLst>
          </p:nvPr>
        </p:nvGraphicFramePr>
        <p:xfrm>
          <a:off x="2031540" y="2256097"/>
          <a:ext cx="4390341" cy="1070421"/>
        </p:xfrm>
        <a:graphic>
          <a:graphicData uri="http://schemas.openxmlformats.org/presentationml/2006/ole">
            <mc:AlternateContent xmlns:mc="http://schemas.openxmlformats.org/markup-compatibility/2006">
              <mc:Choice xmlns:v="urn:schemas-microsoft-com:vml" Requires="v">
                <p:oleObj name="Equation" r:id="rId2" imgW="1981080" imgH="558720" progId="Equation.DSMT4">
                  <p:embed/>
                </p:oleObj>
              </mc:Choice>
              <mc:Fallback>
                <p:oleObj name="Equation" r:id="rId2" imgW="1981080" imgH="558720" progId="Equation.DSMT4">
                  <p:embed/>
                  <p:pic>
                    <p:nvPicPr>
                      <p:cNvPr id="43014" name="对象 1"/>
                      <p:cNvPicPr>
                        <a:picLocks noChangeAspect="1" noChangeArrowheads="1"/>
                      </p:cNvPicPr>
                      <p:nvPr/>
                    </p:nvPicPr>
                    <p:blipFill>
                      <a:blip r:embed="rId3"/>
                      <a:srcRect/>
                      <a:stretch>
                        <a:fillRect/>
                      </a:stretch>
                    </p:blipFill>
                    <p:spPr bwMode="auto">
                      <a:xfrm>
                        <a:off x="2031540" y="2256097"/>
                        <a:ext cx="4390341" cy="1070421"/>
                      </a:xfrm>
                      <a:prstGeom prst="rect">
                        <a:avLst/>
                      </a:prstGeom>
                      <a:noFill/>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585904936"/>
              </p:ext>
            </p:extLst>
          </p:nvPr>
        </p:nvGraphicFramePr>
        <p:xfrm>
          <a:off x="1115615" y="4869160"/>
          <a:ext cx="5916125" cy="504056"/>
        </p:xfrm>
        <a:graphic>
          <a:graphicData uri="http://schemas.openxmlformats.org/presentationml/2006/ole">
            <mc:AlternateContent xmlns:mc="http://schemas.openxmlformats.org/markup-compatibility/2006">
              <mc:Choice xmlns:v="urn:schemas-microsoft-com:vml" Requires="v">
                <p:oleObj name="Equation" r:id="rId4" imgW="2616120" imgH="228600" progId="Equation.DSMT4">
                  <p:embed/>
                </p:oleObj>
              </mc:Choice>
              <mc:Fallback>
                <p:oleObj name="Equation" r:id="rId4" imgW="2616120" imgH="228600" progId="Equation.DSMT4">
                  <p:embed/>
                  <p:pic>
                    <p:nvPicPr>
                      <p:cNvPr id="2" name="对象 1"/>
                      <p:cNvPicPr>
                        <a:picLocks noChangeAspect="1" noChangeArrowheads="1"/>
                      </p:cNvPicPr>
                      <p:nvPr/>
                    </p:nvPicPr>
                    <p:blipFill>
                      <a:blip r:embed="rId5"/>
                      <a:srcRect/>
                      <a:stretch>
                        <a:fillRect/>
                      </a:stretch>
                    </p:blipFill>
                    <p:spPr bwMode="auto">
                      <a:xfrm>
                        <a:off x="1115615" y="4869160"/>
                        <a:ext cx="5916125" cy="504056"/>
                      </a:xfrm>
                      <a:prstGeom prst="rect">
                        <a:avLst/>
                      </a:prstGeom>
                      <a:noFill/>
                    </p:spPr>
                  </p:pic>
                </p:oleObj>
              </mc:Fallback>
            </mc:AlternateContent>
          </a:graphicData>
        </a:graphic>
      </p:graphicFrame>
      <p:sp>
        <p:nvSpPr>
          <p:cNvPr id="8" name="Text Box 2">
            <a:extLst>
              <a:ext uri="{FF2B5EF4-FFF2-40B4-BE49-F238E27FC236}">
                <a16:creationId xmlns:a16="http://schemas.microsoft.com/office/drawing/2014/main" id="{B77C0D62-5DC6-477E-BC73-1925FFDEDB40}"/>
              </a:ext>
            </a:extLst>
          </p:cNvPr>
          <p:cNvSpPr txBox="1">
            <a:spLocks noChangeArrowheads="1"/>
          </p:cNvSpPr>
          <p:nvPr/>
        </p:nvSpPr>
        <p:spPr bwMode="auto">
          <a:xfrm>
            <a:off x="467544" y="476672"/>
            <a:ext cx="803183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5</a:t>
            </a:r>
            <a:r>
              <a:rPr lang="zh-CN" altLang="en-US" sz="2400" dirty="0">
                <a:solidFill>
                  <a:srgbClr val="0000FF"/>
                </a:solidFill>
                <a:latin typeface="微软雅黑" pitchFamily="34" charset="-122"/>
                <a:ea typeface="微软雅黑" pitchFamily="34" charset="-122"/>
                <a:cs typeface="Times New Roman" pitchFamily="18" charset="0"/>
              </a:rPr>
              <a:t>）模型改进</a:t>
            </a:r>
          </a:p>
        </p:txBody>
      </p:sp>
      <p:sp>
        <p:nvSpPr>
          <p:cNvPr id="3" name="日期占位符 2">
            <a:extLst>
              <a:ext uri="{FF2B5EF4-FFF2-40B4-BE49-F238E27FC236}">
                <a16:creationId xmlns:a16="http://schemas.microsoft.com/office/drawing/2014/main" id="{B6ECE93B-C21B-4911-B2DC-6F2B5BB14DEB}"/>
              </a:ext>
            </a:extLst>
          </p:cNvPr>
          <p:cNvSpPr>
            <a:spLocks noGrp="1"/>
          </p:cNvSpPr>
          <p:nvPr>
            <p:ph type="dt" sz="half" idx="2"/>
          </p:nvPr>
        </p:nvSpPr>
        <p:spPr/>
        <p:txBody>
          <a:bodyPr/>
          <a:lstStyle/>
          <a:p>
            <a:pPr>
              <a:defRPr/>
            </a:pPr>
            <a:fld id="{007CDD74-3924-4DA7-B37B-31DF91AA2050}" type="datetime1">
              <a:rPr lang="zh-CN" altLang="en-US" smtClean="0"/>
              <a:t>2022/11/23</a:t>
            </a:fld>
            <a:endParaRPr lang="zh-CN" altLang="en-US"/>
          </a:p>
        </p:txBody>
      </p:sp>
      <p:sp>
        <p:nvSpPr>
          <p:cNvPr id="4" name="页脚占位符 3">
            <a:extLst>
              <a:ext uri="{FF2B5EF4-FFF2-40B4-BE49-F238E27FC236}">
                <a16:creationId xmlns:a16="http://schemas.microsoft.com/office/drawing/2014/main" id="{82490257-DC96-430F-995E-6EEE964E0E3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57736477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3" name="Text Box 2"/>
          <p:cNvSpPr txBox="1">
            <a:spLocks noChangeArrowheads="1"/>
          </p:cNvSpPr>
          <p:nvPr/>
        </p:nvSpPr>
        <p:spPr bwMode="auto">
          <a:xfrm>
            <a:off x="500034" y="427371"/>
            <a:ext cx="7886282"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solidFill>
                  <a:srgbClr val="FF0000"/>
                </a:solidFill>
                <a:latin typeface="微软雅黑" pitchFamily="34" charset="-122"/>
                <a:ea typeface="微软雅黑" pitchFamily="34" charset="-122"/>
                <a:cs typeface="Times New Roman" pitchFamily="18" charset="0"/>
              </a:rPr>
              <a:t>模型改进结果：</a:t>
            </a:r>
          </a:p>
        </p:txBody>
      </p:sp>
      <p:sp>
        <p:nvSpPr>
          <p:cNvPr id="9" name="Rectangle 3"/>
          <p:cNvSpPr>
            <a:spLocks noChangeArrowheads="1"/>
          </p:cNvSpPr>
          <p:nvPr/>
        </p:nvSpPr>
        <p:spPr bwMode="auto">
          <a:xfrm>
            <a:off x="502712" y="950165"/>
            <a:ext cx="7957720" cy="564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000" dirty="0">
                <a:latin typeface="微软雅黑" pitchFamily="34" charset="-122"/>
                <a:ea typeface="微软雅黑" pitchFamily="34" charset="-122"/>
                <a:cs typeface="Times New Roman" pitchFamily="18" charset="0"/>
              </a:rPr>
              <a:t>mmdl2 = </a:t>
            </a:r>
          </a:p>
          <a:p>
            <a:pPr>
              <a:lnSpc>
                <a:spcPct val="140000"/>
              </a:lnSpc>
            </a:pPr>
            <a:r>
              <a:rPr lang="en-US" altLang="zh-CN" sz="2000" dirty="0">
                <a:latin typeface="微软雅黑" pitchFamily="34" charset="-122"/>
                <a:ea typeface="微软雅黑" pitchFamily="34" charset="-122"/>
                <a:cs typeface="Times New Roman" pitchFamily="18" charset="0"/>
              </a:rPr>
              <a:t>Linear regression model:</a:t>
            </a:r>
          </a:p>
          <a:p>
            <a:pPr>
              <a:lnSpc>
                <a:spcPct val="140000"/>
              </a:lnSpc>
            </a:pPr>
            <a:r>
              <a:rPr lang="en-US" altLang="zh-CN" sz="2000" dirty="0">
                <a:latin typeface="微软雅黑" pitchFamily="34" charset="-122"/>
                <a:ea typeface="微软雅黑" pitchFamily="34" charset="-122"/>
                <a:cs typeface="Times New Roman" pitchFamily="18" charset="0"/>
              </a:rPr>
              <a:t>    y ~ 1 + x1 + x3 + x5</a:t>
            </a:r>
          </a:p>
          <a:p>
            <a:pPr>
              <a:lnSpc>
                <a:spcPct val="140000"/>
              </a:lnSpc>
            </a:pPr>
            <a:r>
              <a:rPr lang="en-US" altLang="zh-CN" sz="2000" dirty="0">
                <a:solidFill>
                  <a:srgbClr val="0000FF"/>
                </a:solidFill>
                <a:latin typeface="微软雅黑" pitchFamily="34" charset="-122"/>
                <a:ea typeface="微软雅黑" pitchFamily="34" charset="-122"/>
                <a:cs typeface="Times New Roman" pitchFamily="18" charset="0"/>
              </a:rPr>
              <a:t>Estimated Coefficients:</a:t>
            </a:r>
          </a:p>
          <a:p>
            <a:pPr>
              <a:lnSpc>
                <a:spcPct val="140000"/>
              </a:lnSpc>
            </a:pPr>
            <a:r>
              <a:rPr lang="en-US" altLang="zh-CN" sz="2000" dirty="0">
                <a:latin typeface="微软雅黑" pitchFamily="34" charset="-122"/>
                <a:ea typeface="微软雅黑" pitchFamily="34" charset="-122"/>
                <a:cs typeface="Times New Roman" pitchFamily="18" charset="0"/>
              </a:rPr>
              <a:t>                         Estimate           SE          </a:t>
            </a:r>
            <a:r>
              <a:rPr lang="en-US" altLang="zh-CN" sz="2000" dirty="0" err="1">
                <a:latin typeface="微软雅黑" pitchFamily="34" charset="-122"/>
                <a:ea typeface="微软雅黑" pitchFamily="34" charset="-122"/>
                <a:cs typeface="Times New Roman" pitchFamily="18" charset="0"/>
              </a:rPr>
              <a:t>tStat</a:t>
            </a:r>
            <a:r>
              <a:rPr lang="en-US" altLang="zh-CN" sz="2000" dirty="0">
                <a:latin typeface="微软雅黑" pitchFamily="34" charset="-122"/>
                <a:ea typeface="微软雅黑" pitchFamily="34" charset="-122"/>
                <a:cs typeface="Times New Roman" pitchFamily="18" charset="0"/>
              </a:rPr>
              <a:t>            </a:t>
            </a:r>
            <a:r>
              <a:rPr lang="en-US" altLang="zh-CN" sz="2000" dirty="0" err="1">
                <a:latin typeface="微软雅黑" pitchFamily="34" charset="-122"/>
                <a:ea typeface="微软雅黑" pitchFamily="34" charset="-122"/>
                <a:cs typeface="Times New Roman" pitchFamily="18" charset="0"/>
              </a:rPr>
              <a:t>pValue</a:t>
            </a:r>
            <a:r>
              <a:rPr lang="en-US" altLang="zh-CN" sz="2000" dirty="0">
                <a:latin typeface="微软雅黑" pitchFamily="34" charset="-122"/>
                <a:ea typeface="微软雅黑" pitchFamily="34" charset="-122"/>
                <a:cs typeface="Times New Roman" pitchFamily="18" charset="0"/>
              </a:rPr>
              <a:t>    </a:t>
            </a:r>
          </a:p>
          <a:p>
            <a:pPr>
              <a:lnSpc>
                <a:spcPct val="140000"/>
              </a:lnSpc>
            </a:pPr>
            <a:r>
              <a:rPr lang="pt-BR" altLang="zh-CN" sz="2000" dirty="0">
                <a:latin typeface="微软雅黑" pitchFamily="34" charset="-122"/>
                <a:ea typeface="微软雅黑" pitchFamily="34" charset="-122"/>
                <a:cs typeface="Times New Roman" pitchFamily="18" charset="0"/>
              </a:rPr>
              <a:t> (Intercept)           119.5        11.81        10.118    7.4559e-09</a:t>
            </a:r>
          </a:p>
          <a:p>
            <a:pPr>
              <a:lnSpc>
                <a:spcPct val="140000"/>
              </a:lnSpc>
            </a:pPr>
            <a:r>
              <a:rPr lang="pt-BR" altLang="zh-CN" sz="2000" dirty="0">
                <a:latin typeface="微软雅黑" pitchFamily="34" charset="-122"/>
                <a:ea typeface="微软雅黑" pitchFamily="34" charset="-122"/>
                <a:cs typeface="Times New Roman" pitchFamily="18" charset="0"/>
              </a:rPr>
              <a:t>    x1                -0.36229     0.11272       -3.2141     0.0048108</a:t>
            </a:r>
          </a:p>
          <a:p>
            <a:pPr>
              <a:lnSpc>
                <a:spcPct val="140000"/>
              </a:lnSpc>
            </a:pPr>
            <a:r>
              <a:rPr lang="pt-BR" altLang="zh-CN" sz="2000" dirty="0">
                <a:latin typeface="微软雅黑" pitchFamily="34" charset="-122"/>
                <a:ea typeface="微软雅黑" pitchFamily="34" charset="-122"/>
                <a:cs typeface="Times New Roman" pitchFamily="18" charset="0"/>
              </a:rPr>
              <a:t>    x3                  -4.0411     0.62858       -6.4289    4.7386e-06</a:t>
            </a:r>
          </a:p>
          <a:p>
            <a:pPr>
              <a:lnSpc>
                <a:spcPct val="140000"/>
              </a:lnSpc>
            </a:pPr>
            <a:r>
              <a:rPr lang="pt-BR" altLang="zh-CN" sz="2000" dirty="0">
                <a:latin typeface="微软雅黑" pitchFamily="34" charset="-122"/>
                <a:ea typeface="微软雅黑" pitchFamily="34" charset="-122"/>
                <a:cs typeface="Times New Roman" pitchFamily="18" charset="0"/>
              </a:rPr>
              <a:t>    x5                -0.17739     0.05977       -2.9678     0.0082426</a:t>
            </a:r>
          </a:p>
          <a:p>
            <a:pPr>
              <a:lnSpc>
                <a:spcPct val="140000"/>
              </a:lnSpc>
            </a:pPr>
            <a:r>
              <a:rPr lang="en-US" altLang="zh-CN" sz="2000" dirty="0">
                <a:latin typeface="微软雅黑" pitchFamily="34" charset="-122"/>
                <a:ea typeface="微软雅黑" pitchFamily="34" charset="-122"/>
                <a:cs typeface="Times New Roman" pitchFamily="18" charset="0"/>
              </a:rPr>
              <a:t>Number of observations: 22, Error degrees of freedom: 18</a:t>
            </a:r>
          </a:p>
          <a:p>
            <a:pPr>
              <a:lnSpc>
                <a:spcPct val="140000"/>
              </a:lnSpc>
            </a:pPr>
            <a:r>
              <a:rPr lang="en-US" altLang="zh-CN" sz="2000" dirty="0">
                <a:latin typeface="微软雅黑" pitchFamily="34" charset="-122"/>
                <a:ea typeface="微软雅黑" pitchFamily="34" charset="-122"/>
                <a:cs typeface="Times New Roman" pitchFamily="18" charset="0"/>
              </a:rPr>
              <a:t>Root Mean Squared Error: 2.11</a:t>
            </a:r>
          </a:p>
          <a:p>
            <a:pPr>
              <a:lnSpc>
                <a:spcPct val="140000"/>
              </a:lnSpc>
            </a:pPr>
            <a:r>
              <a:rPr lang="en-US" altLang="zh-CN" sz="2000" dirty="0">
                <a:latin typeface="微软雅黑" pitchFamily="34" charset="-122"/>
                <a:ea typeface="微软雅黑" pitchFamily="34" charset="-122"/>
                <a:cs typeface="Times New Roman" pitchFamily="18" charset="0"/>
              </a:rPr>
              <a:t>R-squared: 0.862,  Adjusted R-Squared 0.84</a:t>
            </a:r>
          </a:p>
          <a:p>
            <a:pPr>
              <a:lnSpc>
                <a:spcPct val="140000"/>
              </a:lnSpc>
            </a:pPr>
            <a:r>
              <a:rPr lang="en-US" altLang="zh-CN" sz="2000" dirty="0">
                <a:latin typeface="微软雅黑" pitchFamily="34" charset="-122"/>
                <a:ea typeface="微软雅黑" pitchFamily="34" charset="-122"/>
                <a:cs typeface="Times New Roman" pitchFamily="18" charset="0"/>
              </a:rPr>
              <a:t>F-statistic vs. constant model: 37.6, p-value = 5.81e-08</a:t>
            </a:r>
          </a:p>
        </p:txBody>
      </p:sp>
      <p:sp>
        <p:nvSpPr>
          <p:cNvPr id="2" name="日期占位符 1">
            <a:extLst>
              <a:ext uri="{FF2B5EF4-FFF2-40B4-BE49-F238E27FC236}">
                <a16:creationId xmlns:a16="http://schemas.microsoft.com/office/drawing/2014/main" id="{2DF26FFC-2010-4A66-96AE-B8B85F4C0CF6}"/>
              </a:ext>
            </a:extLst>
          </p:cNvPr>
          <p:cNvSpPr>
            <a:spLocks noGrp="1"/>
          </p:cNvSpPr>
          <p:nvPr>
            <p:ph type="dt" sz="half" idx="2"/>
          </p:nvPr>
        </p:nvSpPr>
        <p:spPr/>
        <p:txBody>
          <a:bodyPr/>
          <a:lstStyle/>
          <a:p>
            <a:pPr>
              <a:defRPr/>
            </a:pPr>
            <a:fld id="{3D11FDA5-2BFD-47D0-B163-223AC1FE1608}"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30B20077-4DB2-4A68-9E21-34F8B7406AF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132830969"/>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5" name="Text Box 2"/>
          <p:cNvSpPr txBox="1">
            <a:spLocks noChangeArrowheads="1"/>
          </p:cNvSpPr>
          <p:nvPr/>
        </p:nvSpPr>
        <p:spPr bwMode="auto">
          <a:xfrm>
            <a:off x="971600" y="1052736"/>
            <a:ext cx="62504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latin typeface="微软雅黑" pitchFamily="34" charset="-122"/>
                <a:ea typeface="微软雅黑" pitchFamily="34" charset="-122"/>
                <a:cs typeface="Times New Roman" pitchFamily="18" charset="0"/>
              </a:rPr>
              <a:t>增加非线性项，做完全二次回归</a:t>
            </a:r>
          </a:p>
        </p:txBody>
      </p:sp>
      <p:graphicFrame>
        <p:nvGraphicFramePr>
          <p:cNvPr id="46086" name="对象 1"/>
          <p:cNvGraphicFramePr>
            <a:graphicFrameLocks noChangeAspect="1"/>
          </p:cNvGraphicFramePr>
          <p:nvPr>
            <p:extLst>
              <p:ext uri="{D42A27DB-BD31-4B8C-83A1-F6EECF244321}">
                <p14:modId xmlns:p14="http://schemas.microsoft.com/office/powerpoint/2010/main" val="153784500"/>
              </p:ext>
            </p:extLst>
          </p:nvPr>
        </p:nvGraphicFramePr>
        <p:xfrm>
          <a:off x="1115616" y="1705783"/>
          <a:ext cx="5770348" cy="787113"/>
        </p:xfrm>
        <a:graphic>
          <a:graphicData uri="http://schemas.openxmlformats.org/presentationml/2006/ole">
            <mc:AlternateContent xmlns:mc="http://schemas.openxmlformats.org/markup-compatibility/2006">
              <mc:Choice xmlns:v="urn:schemas-microsoft-com:vml" Requires="v">
                <p:oleObj name="Equation" r:id="rId2" imgW="2438400" imgH="444500" progId="">
                  <p:embed/>
                </p:oleObj>
              </mc:Choice>
              <mc:Fallback>
                <p:oleObj name="Equation" r:id="rId2" imgW="2438400" imgH="444500" progId="">
                  <p:embed/>
                  <p:pic>
                    <p:nvPicPr>
                      <p:cNvPr id="46086"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705783"/>
                        <a:ext cx="5770348" cy="787113"/>
                      </a:xfrm>
                      <a:prstGeom prst="rect">
                        <a:avLst/>
                      </a:prstGeom>
                      <a:noFill/>
                    </p:spPr>
                  </p:pic>
                </p:oleObj>
              </mc:Fallback>
            </mc:AlternateContent>
          </a:graphicData>
        </a:graphic>
      </p:graphicFrame>
      <p:sp>
        <p:nvSpPr>
          <p:cNvPr id="9" name="Rectangle 3"/>
          <p:cNvSpPr>
            <a:spLocks noChangeArrowheads="1"/>
          </p:cNvSpPr>
          <p:nvPr/>
        </p:nvSpPr>
        <p:spPr bwMode="auto">
          <a:xfrm>
            <a:off x="571472" y="2564904"/>
            <a:ext cx="7384186" cy="90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000" dirty="0">
                <a:latin typeface="微软雅黑" pitchFamily="34" charset="-122"/>
                <a:ea typeface="微软雅黑" pitchFamily="34" charset="-122"/>
                <a:cs typeface="Times New Roman" pitchFamily="18" charset="0"/>
              </a:rPr>
              <a:t>&gt;&gt; </a:t>
            </a:r>
            <a:r>
              <a:rPr lang="es-ES" altLang="zh-CN" sz="2000" dirty="0">
                <a:latin typeface="微软雅黑" pitchFamily="34" charset="-122"/>
                <a:ea typeface="微软雅黑" pitchFamily="34" charset="-122"/>
                <a:cs typeface="Times New Roman" pitchFamily="18" charset="0"/>
              </a:rPr>
              <a:t>Model = 'poly22222';</a:t>
            </a:r>
          </a:p>
          <a:p>
            <a:pPr>
              <a:lnSpc>
                <a:spcPct val="140000"/>
              </a:lnSpc>
            </a:pPr>
            <a:r>
              <a:rPr lang="es-ES" altLang="zh-CN" sz="2000" dirty="0">
                <a:latin typeface="微软雅黑" pitchFamily="34" charset="-122"/>
                <a:ea typeface="微软雅黑" pitchFamily="34" charset="-122"/>
                <a:cs typeface="Times New Roman" pitchFamily="18" charset="0"/>
              </a:rPr>
              <a:t>&gt;&gt; mmdl3 = fit</a:t>
            </a:r>
            <a:r>
              <a:rPr lang="en-US" altLang="zh-CN" sz="2000" dirty="0" err="1">
                <a:latin typeface="微软雅黑" pitchFamily="34" charset="-122"/>
                <a:ea typeface="微软雅黑" pitchFamily="34" charset="-122"/>
                <a:cs typeface="Times New Roman" pitchFamily="18" charset="0"/>
              </a:rPr>
              <a:t>lm</a:t>
            </a:r>
            <a:r>
              <a:rPr lang="es-ES" altLang="zh-CN" sz="2000" dirty="0">
                <a:latin typeface="微软雅黑" pitchFamily="34" charset="-122"/>
                <a:ea typeface="微软雅黑" pitchFamily="34" charset="-122"/>
                <a:cs typeface="Times New Roman" pitchFamily="18" charset="0"/>
              </a:rPr>
              <a:t>(X,y,Model)</a:t>
            </a:r>
            <a:endParaRPr lang="en-US" altLang="zh-CN" sz="2000" dirty="0">
              <a:latin typeface="微软雅黑" pitchFamily="34" charset="-122"/>
              <a:ea typeface="微软雅黑" pitchFamily="34" charset="-122"/>
              <a:cs typeface="Times New Roman" pitchFamily="18" charset="0"/>
            </a:endParaRPr>
          </a:p>
        </p:txBody>
      </p:sp>
      <p:sp>
        <p:nvSpPr>
          <p:cNvPr id="10" name="Rectangle 3"/>
          <p:cNvSpPr>
            <a:spLocks noChangeArrowheads="1"/>
          </p:cNvSpPr>
          <p:nvPr/>
        </p:nvSpPr>
        <p:spPr bwMode="auto">
          <a:xfrm>
            <a:off x="971600" y="3429000"/>
            <a:ext cx="7776864" cy="315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1800" b="1" dirty="0">
                <a:solidFill>
                  <a:srgbClr val="0000FF"/>
                </a:solidFill>
                <a:cs typeface="Times New Roman" pitchFamily="18" charset="0"/>
              </a:rPr>
              <a:t>Estimated Coefficients:</a:t>
            </a:r>
          </a:p>
          <a:p>
            <a:pPr>
              <a:lnSpc>
                <a:spcPct val="140000"/>
              </a:lnSpc>
            </a:pPr>
            <a:r>
              <a:rPr lang="fr-FR" altLang="zh-CN" sz="1800" b="1" dirty="0">
                <a:cs typeface="Times New Roman" pitchFamily="18" charset="0"/>
              </a:rPr>
              <a:t>                           Estimate           SE           tStat           pValue   </a:t>
            </a:r>
          </a:p>
          <a:p>
            <a:pPr>
              <a:lnSpc>
                <a:spcPct val="140000"/>
              </a:lnSpc>
            </a:pPr>
            <a:r>
              <a:rPr lang="fr-FR" altLang="zh-CN" sz="1800" b="1" dirty="0">
                <a:cs typeface="Times New Roman" pitchFamily="18" charset="0"/>
              </a:rPr>
              <a:t>    (Intercept)        1804.1       176.67        10.211     0.0020018</a:t>
            </a:r>
          </a:p>
          <a:p>
            <a:pPr>
              <a:lnSpc>
                <a:spcPct val="140000"/>
              </a:lnSpc>
            </a:pPr>
            <a:r>
              <a:rPr lang="fr-FR" altLang="zh-CN" sz="1800" b="1" dirty="0">
                <a:cs typeface="Times New Roman" pitchFamily="18" charset="0"/>
              </a:rPr>
              <a:t>    x1                     -26.768       3.3174        -8.069     0.0039765</a:t>
            </a:r>
          </a:p>
          <a:p>
            <a:pPr>
              <a:lnSpc>
                <a:spcPct val="140000"/>
              </a:lnSpc>
            </a:pPr>
            <a:r>
              <a:rPr lang="fr-FR" altLang="zh-CN" sz="1800" b="1" dirty="0">
                <a:cs typeface="Times New Roman" pitchFamily="18" charset="0"/>
              </a:rPr>
              <a:t>    x2                     -16.422       1.4725       -11.153    0.0015449</a:t>
            </a:r>
          </a:p>
          <a:p>
            <a:pPr>
              <a:lnSpc>
                <a:spcPct val="140000"/>
              </a:lnSpc>
            </a:pPr>
            <a:r>
              <a:rPr lang="fr-FR" altLang="zh-CN" sz="1800" b="1" dirty="0">
                <a:cs typeface="Times New Roman" pitchFamily="18" charset="0"/>
              </a:rPr>
              <a:t>    x3                     -7.2417       17.328     -0.41792        0.70412</a:t>
            </a:r>
          </a:p>
          <a:p>
            <a:pPr>
              <a:lnSpc>
                <a:spcPct val="140000"/>
              </a:lnSpc>
            </a:pPr>
            <a:r>
              <a:rPr lang="fr-FR" altLang="zh-CN" sz="1800" b="1" dirty="0">
                <a:cs typeface="Times New Roman" pitchFamily="18" charset="0"/>
              </a:rPr>
              <a:t>    x4                       1.7071       1.5284       1.1169         0.34543</a:t>
            </a:r>
            <a:endParaRPr lang="en-US" altLang="zh-CN" sz="1800" b="1" dirty="0">
              <a:cs typeface="Times New Roman" pitchFamily="18" charset="0"/>
            </a:endParaRPr>
          </a:p>
          <a:p>
            <a:pPr>
              <a:lnSpc>
                <a:spcPct val="140000"/>
              </a:lnSpc>
            </a:pPr>
            <a:r>
              <a:rPr lang="en-US" altLang="zh-CN" sz="1800" b="1" dirty="0">
                <a:cs typeface="Times New Roman" pitchFamily="18" charset="0"/>
              </a:rPr>
              <a:t>……</a:t>
            </a:r>
            <a:endParaRPr lang="fr-FR" altLang="zh-CN" sz="1800" b="1" dirty="0">
              <a:cs typeface="Times New Roman" pitchFamily="18" charset="0"/>
            </a:endParaRPr>
          </a:p>
        </p:txBody>
      </p:sp>
      <p:sp>
        <p:nvSpPr>
          <p:cNvPr id="6" name="Text Box 2">
            <a:extLst>
              <a:ext uri="{FF2B5EF4-FFF2-40B4-BE49-F238E27FC236}">
                <a16:creationId xmlns:a16="http://schemas.microsoft.com/office/drawing/2014/main" id="{57251286-10BF-4B06-8667-871F1E3D9332}"/>
              </a:ext>
            </a:extLst>
          </p:cNvPr>
          <p:cNvSpPr txBox="1">
            <a:spLocks noChangeArrowheads="1"/>
          </p:cNvSpPr>
          <p:nvPr/>
        </p:nvSpPr>
        <p:spPr bwMode="auto">
          <a:xfrm>
            <a:off x="467544" y="476672"/>
            <a:ext cx="803183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6</a:t>
            </a:r>
            <a:r>
              <a:rPr lang="zh-CN" altLang="en-US" sz="2400" dirty="0">
                <a:solidFill>
                  <a:srgbClr val="0000FF"/>
                </a:solidFill>
                <a:latin typeface="微软雅黑" pitchFamily="34" charset="-122"/>
                <a:ea typeface="微软雅黑" pitchFamily="34" charset="-122"/>
                <a:cs typeface="Times New Roman" pitchFamily="18" charset="0"/>
              </a:rPr>
              <a:t>）多元多项式回归</a:t>
            </a:r>
          </a:p>
        </p:txBody>
      </p:sp>
      <p:sp>
        <p:nvSpPr>
          <p:cNvPr id="2" name="日期占位符 1">
            <a:extLst>
              <a:ext uri="{FF2B5EF4-FFF2-40B4-BE49-F238E27FC236}">
                <a16:creationId xmlns:a16="http://schemas.microsoft.com/office/drawing/2014/main" id="{6DAAE9F2-E2A3-4A60-A82E-CF9D91E56AE3}"/>
              </a:ext>
            </a:extLst>
          </p:cNvPr>
          <p:cNvSpPr>
            <a:spLocks noGrp="1"/>
          </p:cNvSpPr>
          <p:nvPr>
            <p:ph type="dt" sz="half" idx="2"/>
          </p:nvPr>
        </p:nvSpPr>
        <p:spPr/>
        <p:txBody>
          <a:bodyPr/>
          <a:lstStyle/>
          <a:p>
            <a:pPr>
              <a:defRPr/>
            </a:pPr>
            <a:fld id="{C25D7E1C-B927-477B-B09B-D2D1AF058524}"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9B3F6D25-C16D-49E9-9DE9-875F8CE787F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5500012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5" name="Text Box 9"/>
          <p:cNvSpPr txBox="1">
            <a:spLocks noChangeArrowheads="1"/>
          </p:cNvSpPr>
          <p:nvPr/>
        </p:nvSpPr>
        <p:spPr bwMode="auto">
          <a:xfrm>
            <a:off x="302840" y="476672"/>
            <a:ext cx="8229600"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buClr>
                <a:srgbClr val="FF0000"/>
              </a:buClr>
              <a:defRPr/>
            </a:pPr>
            <a:r>
              <a:rPr lang="en-US" altLang="zh-CN" dirty="0">
                <a:solidFill>
                  <a:srgbClr val="FF0000"/>
                </a:solidFill>
                <a:latin typeface="+mn-ea"/>
                <a:ea typeface="+mn-ea"/>
                <a:cs typeface="Times New Roman" panose="02020603050405020304" pitchFamily="18" charset="0"/>
              </a:rPr>
              <a:t>5.</a:t>
            </a:r>
            <a:r>
              <a:rPr lang="zh-CN" altLang="en-US" dirty="0">
                <a:solidFill>
                  <a:srgbClr val="FF0000"/>
                </a:solidFill>
                <a:latin typeface="+mn-ea"/>
                <a:ea typeface="+mn-ea"/>
                <a:cs typeface="Times New Roman" panose="02020603050405020304" pitchFamily="18" charset="0"/>
              </a:rPr>
              <a:t> </a:t>
            </a:r>
            <a:r>
              <a:rPr lang="zh-CN" altLang="en-US" dirty="0">
                <a:solidFill>
                  <a:srgbClr val="FF0000"/>
                </a:solidFill>
                <a:latin typeface="微软雅黑" pitchFamily="34" charset="-122"/>
                <a:ea typeface="微软雅黑" pitchFamily="34" charset="-122"/>
                <a:cs typeface="Times New Roman" panose="02020603050405020304" pitchFamily="18" charset="0"/>
              </a:rPr>
              <a:t>绘制分组散点图矩阵</a:t>
            </a:r>
          </a:p>
        </p:txBody>
      </p:sp>
      <p:sp>
        <p:nvSpPr>
          <p:cNvPr id="5" name="Rectangle 2"/>
          <p:cNvSpPr>
            <a:spLocks noChangeArrowheads="1"/>
          </p:cNvSpPr>
          <p:nvPr/>
        </p:nvSpPr>
        <p:spPr bwMode="auto">
          <a:xfrm>
            <a:off x="251520" y="997707"/>
            <a:ext cx="7272808" cy="336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figure;</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data = [</a:t>
            </a:r>
            <a:r>
              <a:rPr kumimoji="0" lang="en-US" altLang="zh-CN" sz="1800" kern="0" dirty="0" err="1">
                <a:solidFill>
                  <a:srgbClr val="000000"/>
                </a:solidFill>
                <a:latin typeface="微软雅黑" pitchFamily="34" charset="-122"/>
                <a:ea typeface="微软雅黑" pitchFamily="34" charset="-122"/>
              </a:rPr>
              <a:t>T.Height,T.Weight,T.VC</a:t>
            </a:r>
            <a:r>
              <a:rPr kumimoji="0" lang="en-US" altLang="zh-CN" sz="1800" kern="0" dirty="0">
                <a:solidFill>
                  <a:srgbClr val="000000"/>
                </a:solidFill>
                <a:latin typeface="微软雅黑" pitchFamily="34" charset="-122"/>
                <a:ea typeface="微软雅黑" pitchFamily="34" charset="-122"/>
              </a:rPr>
              <a:t>];</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a:t>
            </a:r>
            <a:r>
              <a:rPr kumimoji="0" lang="en-US" altLang="zh-CN" sz="1800" kern="0" dirty="0" err="1">
                <a:solidFill>
                  <a:srgbClr val="000000"/>
                </a:solidFill>
                <a:latin typeface="微软雅黑" pitchFamily="34" charset="-122"/>
                <a:ea typeface="微软雅黑" pitchFamily="34" charset="-122"/>
              </a:rPr>
              <a:t>varname</a:t>
            </a:r>
            <a:r>
              <a:rPr kumimoji="0" lang="en-US" altLang="zh-CN" sz="1800" kern="0" dirty="0">
                <a:solidFill>
                  <a:srgbClr val="000000"/>
                </a:solidFill>
                <a:latin typeface="微软雅黑" pitchFamily="34" charset="-122"/>
                <a:ea typeface="微软雅黑" pitchFamily="34" charset="-122"/>
              </a:rPr>
              <a:t> = {'</a:t>
            </a:r>
            <a:r>
              <a:rPr kumimoji="0" lang="zh-CN" altLang="en-US" sz="1800" kern="0" dirty="0">
                <a:solidFill>
                  <a:srgbClr val="000000"/>
                </a:solidFill>
                <a:latin typeface="微软雅黑" pitchFamily="34" charset="-122"/>
                <a:ea typeface="微软雅黑" pitchFamily="34" charset="-122"/>
              </a:rPr>
              <a:t>身高</a:t>
            </a:r>
            <a:r>
              <a:rPr kumimoji="0" lang="en-US" altLang="zh-CN" sz="1800" kern="0" dirty="0">
                <a:solidFill>
                  <a:srgbClr val="000000"/>
                </a:solidFill>
                <a:latin typeface="微软雅黑" pitchFamily="34" charset="-122"/>
                <a:ea typeface="微软雅黑" pitchFamily="34" charset="-122"/>
              </a:rPr>
              <a:t>','</a:t>
            </a:r>
            <a:r>
              <a:rPr kumimoji="0" lang="zh-CN" altLang="en-US" sz="1800" kern="0" dirty="0">
                <a:solidFill>
                  <a:srgbClr val="000000"/>
                </a:solidFill>
                <a:latin typeface="微软雅黑" pitchFamily="34" charset="-122"/>
                <a:ea typeface="微软雅黑" pitchFamily="34" charset="-122"/>
              </a:rPr>
              <a:t>体重</a:t>
            </a:r>
            <a:r>
              <a:rPr kumimoji="0" lang="en-US" altLang="zh-CN" sz="1800" kern="0" dirty="0">
                <a:solidFill>
                  <a:srgbClr val="000000"/>
                </a:solidFill>
                <a:latin typeface="微软雅黑" pitchFamily="34" charset="-122"/>
                <a:ea typeface="微软雅黑" pitchFamily="34" charset="-122"/>
              </a:rPr>
              <a:t>','</a:t>
            </a:r>
            <a:r>
              <a:rPr kumimoji="0" lang="zh-CN" altLang="en-US" sz="1800" kern="0" dirty="0">
                <a:solidFill>
                  <a:srgbClr val="000000"/>
                </a:solidFill>
                <a:latin typeface="微软雅黑" pitchFamily="34" charset="-122"/>
                <a:ea typeface="微软雅黑" pitchFamily="34" charset="-122"/>
              </a:rPr>
              <a:t>肺活量</a:t>
            </a:r>
            <a:r>
              <a:rPr kumimoji="0" lang="en-US" altLang="zh-CN" sz="1800" kern="0" dirty="0">
                <a:solidFill>
                  <a:srgbClr val="000000"/>
                </a:solidFill>
                <a:latin typeface="微软雅黑" pitchFamily="34" charset="-122"/>
                <a:ea typeface="微软雅黑" pitchFamily="34" charset="-122"/>
              </a:rPr>
              <a:t>'};</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a:t>
            </a:r>
            <a:r>
              <a:rPr kumimoji="0" lang="en-US" altLang="zh-CN" sz="1800" kern="0" dirty="0" err="1">
                <a:solidFill>
                  <a:srgbClr val="000000"/>
                </a:solidFill>
                <a:latin typeface="微软雅黑" pitchFamily="34" charset="-122"/>
                <a:ea typeface="微软雅黑" pitchFamily="34" charset="-122"/>
              </a:rPr>
              <a:t>gplotmatrix</a:t>
            </a:r>
            <a:r>
              <a:rPr kumimoji="0" lang="en-US" altLang="zh-CN" sz="1800" kern="0" dirty="0">
                <a:solidFill>
                  <a:srgbClr val="000000"/>
                </a:solidFill>
                <a:latin typeface="微软雅黑" pitchFamily="34" charset="-122"/>
                <a:ea typeface="微软雅黑" pitchFamily="34" charset="-122"/>
              </a:rPr>
              <a:t> (data,[],T.Class,'</a:t>
            </a:r>
            <a:r>
              <a:rPr kumimoji="0" lang="en-US" altLang="zh-CN" sz="1800" kern="0" dirty="0" err="1">
                <a:solidFill>
                  <a:srgbClr val="000000"/>
                </a:solidFill>
                <a:latin typeface="微软雅黑" pitchFamily="34" charset="-122"/>
                <a:ea typeface="微软雅黑" pitchFamily="34" charset="-122"/>
              </a:rPr>
              <a:t>br</a:t>
            </a:r>
            <a:r>
              <a:rPr kumimoji="0" lang="en-US" altLang="zh-CN" sz="1800" kern="0" dirty="0">
                <a:solidFill>
                  <a:srgbClr val="000000"/>
                </a:solidFill>
                <a:latin typeface="微软雅黑" pitchFamily="34" charset="-122"/>
                <a:ea typeface="微软雅黑" pitchFamily="34" charset="-122"/>
              </a:rPr>
              <a:t>','o*');</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text([0.14,0.48,0.8], </a:t>
            </a:r>
            <a:r>
              <a:rPr kumimoji="0" lang="en-US" altLang="zh-CN" sz="1800" kern="0" dirty="0" err="1">
                <a:solidFill>
                  <a:srgbClr val="000000"/>
                </a:solidFill>
                <a:latin typeface="微软雅黑" pitchFamily="34" charset="-122"/>
                <a:ea typeface="微软雅黑" pitchFamily="34" charset="-122"/>
              </a:rPr>
              <a:t>repmat</a:t>
            </a:r>
            <a:r>
              <a:rPr kumimoji="0" lang="en-US" altLang="zh-CN" sz="1800" kern="0" dirty="0">
                <a:solidFill>
                  <a:srgbClr val="000000"/>
                </a:solidFill>
                <a:latin typeface="微软雅黑" pitchFamily="34" charset="-122"/>
                <a:ea typeface="微软雅黑" pitchFamily="34" charset="-122"/>
              </a:rPr>
              <a:t>(-0.1,1,3),...</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     </a:t>
            </a:r>
            <a:r>
              <a:rPr kumimoji="0" lang="en-US" altLang="zh-CN" sz="1800" kern="0" dirty="0" err="1">
                <a:solidFill>
                  <a:srgbClr val="000000"/>
                </a:solidFill>
                <a:latin typeface="微软雅黑" pitchFamily="34" charset="-122"/>
                <a:ea typeface="微软雅黑" pitchFamily="34" charset="-122"/>
              </a:rPr>
              <a:t>varname</a:t>
            </a:r>
            <a:r>
              <a:rPr kumimoji="0" lang="en-US" altLang="zh-CN" sz="1800" kern="0" dirty="0">
                <a:solidFill>
                  <a:srgbClr val="000000"/>
                </a:solidFill>
                <a:latin typeface="微软雅黑" pitchFamily="34" charset="-122"/>
                <a:ea typeface="微软雅黑" pitchFamily="34" charset="-122"/>
              </a:rPr>
              <a:t>, 'FontSize',8);</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text(</a:t>
            </a:r>
            <a:r>
              <a:rPr kumimoji="0" lang="en-US" altLang="zh-CN" sz="1800" kern="0" dirty="0" err="1">
                <a:solidFill>
                  <a:srgbClr val="000000"/>
                </a:solidFill>
                <a:latin typeface="微软雅黑" pitchFamily="34" charset="-122"/>
                <a:ea typeface="微软雅黑" pitchFamily="34" charset="-122"/>
              </a:rPr>
              <a:t>repmat</a:t>
            </a:r>
            <a:r>
              <a:rPr kumimoji="0" lang="en-US" altLang="zh-CN" sz="1800" kern="0" dirty="0">
                <a:solidFill>
                  <a:srgbClr val="000000"/>
                </a:solidFill>
                <a:latin typeface="微软雅黑" pitchFamily="34" charset="-122"/>
                <a:ea typeface="微软雅黑" pitchFamily="34" charset="-122"/>
              </a:rPr>
              <a:t>(-0.1,1,3), [.8,.48,0.12],...</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     </a:t>
            </a:r>
            <a:r>
              <a:rPr kumimoji="0" lang="en-US" altLang="zh-CN" sz="1800" kern="0" dirty="0" err="1">
                <a:solidFill>
                  <a:srgbClr val="000000"/>
                </a:solidFill>
                <a:latin typeface="微软雅黑" pitchFamily="34" charset="-122"/>
                <a:ea typeface="微软雅黑" pitchFamily="34" charset="-122"/>
              </a:rPr>
              <a:t>varname</a:t>
            </a:r>
            <a:r>
              <a:rPr kumimoji="0" lang="en-US" altLang="zh-CN" sz="1800" kern="0" dirty="0">
                <a:solidFill>
                  <a:srgbClr val="000000"/>
                </a:solidFill>
                <a:latin typeface="微软雅黑" pitchFamily="34" charset="-122"/>
                <a:ea typeface="微软雅黑" pitchFamily="34" charset="-122"/>
              </a:rPr>
              <a:t>, 'FontSize',8, 'Rotation',90);</a:t>
            </a:r>
          </a:p>
        </p:txBody>
      </p:sp>
      <p:pic>
        <p:nvPicPr>
          <p:cNvPr id="6" name="图片 5">
            <a:extLst>
              <a:ext uri="{FF2B5EF4-FFF2-40B4-BE49-F238E27FC236}">
                <a16:creationId xmlns:a16="http://schemas.microsoft.com/office/drawing/2014/main" id="{E50D20B1-1C40-4C57-99DC-EB0B8710A7A8}"/>
              </a:ext>
            </a:extLst>
          </p:cNvPr>
          <p:cNvPicPr>
            <a:picLocks noChangeAspect="1"/>
          </p:cNvPicPr>
          <p:nvPr/>
        </p:nvPicPr>
        <p:blipFill rotWithShape="1">
          <a:blip r:embed="rId2"/>
          <a:srcRect l="3241" r="6755"/>
          <a:stretch/>
        </p:blipFill>
        <p:spPr>
          <a:xfrm>
            <a:off x="4788024" y="1196752"/>
            <a:ext cx="4104456" cy="3425625"/>
          </a:xfrm>
          <a:prstGeom prst="rect">
            <a:avLst/>
          </a:prstGeom>
        </p:spPr>
      </p:pic>
      <p:sp>
        <p:nvSpPr>
          <p:cNvPr id="4" name="日期占位符 3">
            <a:extLst>
              <a:ext uri="{FF2B5EF4-FFF2-40B4-BE49-F238E27FC236}">
                <a16:creationId xmlns:a16="http://schemas.microsoft.com/office/drawing/2014/main" id="{41758106-1BDF-4B60-94C5-3E630D4CB12F}"/>
              </a:ext>
            </a:extLst>
          </p:cNvPr>
          <p:cNvSpPr>
            <a:spLocks noGrp="1"/>
          </p:cNvSpPr>
          <p:nvPr>
            <p:ph type="dt" sz="half" idx="2"/>
          </p:nvPr>
        </p:nvSpPr>
        <p:spPr/>
        <p:txBody>
          <a:bodyPr/>
          <a:lstStyle/>
          <a:p>
            <a:pPr>
              <a:defRPr/>
            </a:pPr>
            <a:fld id="{F24DFCB0-0189-4F32-8653-30B60B17DF46}"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38EC7C03-BC8D-4533-B1B6-380037175AE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362751644"/>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3B0016-9AAD-4503-92C1-8E8D7B006146}"/>
              </a:ext>
            </a:extLst>
          </p:cNvPr>
          <p:cNvPicPr>
            <a:picLocks noChangeAspect="1"/>
          </p:cNvPicPr>
          <p:nvPr/>
        </p:nvPicPr>
        <p:blipFill rotWithShape="1">
          <a:blip r:embed="rId2"/>
          <a:srcRect l="5400" r="6852"/>
          <a:stretch/>
        </p:blipFill>
        <p:spPr>
          <a:xfrm>
            <a:off x="4355976" y="2252569"/>
            <a:ext cx="4464496" cy="2616591"/>
          </a:xfrm>
          <a:prstGeom prst="rect">
            <a:avLst/>
          </a:prstGeom>
        </p:spPr>
      </p:pic>
      <p:sp>
        <p:nvSpPr>
          <p:cNvPr id="46085" name="Text Box 2"/>
          <p:cNvSpPr txBox="1">
            <a:spLocks noChangeArrowheads="1"/>
          </p:cNvSpPr>
          <p:nvPr/>
        </p:nvSpPr>
        <p:spPr bwMode="auto">
          <a:xfrm>
            <a:off x="971600" y="1052736"/>
            <a:ext cx="7600928" cy="1462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200" dirty="0">
                <a:latin typeface="微软雅黑" pitchFamily="34" charset="-122"/>
                <a:ea typeface="微软雅黑" pitchFamily="34" charset="-122"/>
                <a:cs typeface="Times New Roman" pitchFamily="18" charset="0"/>
              </a:rPr>
              <a:t>上面调用</a:t>
            </a:r>
            <a:r>
              <a:rPr lang="en-US" altLang="zh-CN" sz="2200" dirty="0" err="1">
                <a:latin typeface="微软雅黑" pitchFamily="34" charset="-122"/>
                <a:ea typeface="微软雅黑" pitchFamily="34" charset="-122"/>
                <a:cs typeface="Times New Roman" pitchFamily="18" charset="0"/>
              </a:rPr>
              <a:t>fitlm</a:t>
            </a:r>
            <a:r>
              <a:rPr lang="zh-CN" altLang="en-US" sz="2200" dirty="0">
                <a:latin typeface="微软雅黑" pitchFamily="34" charset="-122"/>
                <a:ea typeface="微软雅黑" pitchFamily="34" charset="-122"/>
                <a:cs typeface="Times New Roman" pitchFamily="18" charset="0"/>
              </a:rPr>
              <a:t>函数作了</a:t>
            </a:r>
            <a:r>
              <a:rPr lang="en-US" altLang="zh-CN" sz="2200" dirty="0">
                <a:latin typeface="微软雅黑" pitchFamily="34" charset="-122"/>
                <a:ea typeface="微软雅黑" pitchFamily="34" charset="-122"/>
                <a:cs typeface="Times New Roman" pitchFamily="18" charset="0"/>
              </a:rPr>
              <a:t>5</a:t>
            </a:r>
            <a:r>
              <a:rPr lang="zh-CN" altLang="en-US" sz="2200" dirty="0">
                <a:latin typeface="微软雅黑" pitchFamily="34" charset="-122"/>
                <a:ea typeface="微软雅黑" pitchFamily="34" charset="-122"/>
                <a:cs typeface="Times New Roman" pitchFamily="18" charset="0"/>
              </a:rPr>
              <a:t>元线性回归、</a:t>
            </a:r>
            <a:r>
              <a:rPr lang="en-US" altLang="zh-CN" sz="2200" dirty="0">
                <a:latin typeface="微软雅黑" pitchFamily="34" charset="-122"/>
                <a:ea typeface="微软雅黑" pitchFamily="34" charset="-122"/>
                <a:cs typeface="Times New Roman" pitchFamily="18" charset="0"/>
              </a:rPr>
              <a:t>3</a:t>
            </a:r>
            <a:r>
              <a:rPr lang="zh-CN" altLang="en-US" sz="2200" dirty="0">
                <a:latin typeface="微软雅黑" pitchFamily="34" charset="-122"/>
                <a:ea typeface="微软雅黑" pitchFamily="34" charset="-122"/>
                <a:cs typeface="Times New Roman" pitchFamily="18" charset="0"/>
              </a:rPr>
              <a:t>元线性回归和完全二次多项式拟合，得出了</a:t>
            </a:r>
            <a:r>
              <a:rPr lang="en-US" altLang="zh-CN" sz="2200" dirty="0">
                <a:latin typeface="微软雅黑" pitchFamily="34" charset="-122"/>
                <a:ea typeface="微软雅黑" pitchFamily="34" charset="-122"/>
                <a:cs typeface="Times New Roman" pitchFamily="18" charset="0"/>
              </a:rPr>
              <a:t>3</a:t>
            </a:r>
            <a:r>
              <a:rPr lang="zh-CN" altLang="en-US" sz="2200" dirty="0">
                <a:latin typeface="微软雅黑" pitchFamily="34" charset="-122"/>
                <a:ea typeface="微软雅黑" pitchFamily="34" charset="-122"/>
                <a:cs typeface="Times New Roman" pitchFamily="18" charset="0"/>
              </a:rPr>
              <a:t>个经验回归方程。下面作出</a:t>
            </a:r>
            <a:r>
              <a:rPr lang="en-US" altLang="zh-CN" sz="2200" dirty="0">
                <a:latin typeface="微软雅黑" pitchFamily="34" charset="-122"/>
                <a:ea typeface="微软雅黑" pitchFamily="34" charset="-122"/>
                <a:cs typeface="Times New Roman" pitchFamily="18" charset="0"/>
              </a:rPr>
              <a:t>3</a:t>
            </a:r>
            <a:r>
              <a:rPr lang="zh-CN" altLang="en-US" sz="2200" dirty="0">
                <a:latin typeface="微软雅黑" pitchFamily="34" charset="-122"/>
                <a:ea typeface="微软雅黑" pitchFamily="34" charset="-122"/>
                <a:cs typeface="Times New Roman" pitchFamily="18" charset="0"/>
              </a:rPr>
              <a:t>种拟合的拟合效果对比图</a:t>
            </a:r>
          </a:p>
        </p:txBody>
      </p:sp>
      <p:sp>
        <p:nvSpPr>
          <p:cNvPr id="9" name="Rectangle 3"/>
          <p:cNvSpPr>
            <a:spLocks noChangeArrowheads="1"/>
          </p:cNvSpPr>
          <p:nvPr/>
        </p:nvSpPr>
        <p:spPr bwMode="auto">
          <a:xfrm>
            <a:off x="571472" y="2564904"/>
            <a:ext cx="7384186" cy="349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000" dirty="0">
                <a:latin typeface="微软雅黑" pitchFamily="34" charset="-122"/>
                <a:ea typeface="微软雅黑" pitchFamily="34" charset="-122"/>
                <a:cs typeface="Times New Roman" pitchFamily="18" charset="0"/>
              </a:rPr>
              <a:t>&gt;&gt; </a:t>
            </a:r>
            <a:r>
              <a:rPr lang="es-ES" altLang="zh-CN" sz="2000" dirty="0">
                <a:latin typeface="微软雅黑" pitchFamily="34" charset="-122"/>
                <a:ea typeface="微软雅黑" pitchFamily="34" charset="-122"/>
                <a:cs typeface="Times New Roman" pitchFamily="18" charset="0"/>
              </a:rPr>
              <a:t>figure;</a:t>
            </a:r>
          </a:p>
          <a:p>
            <a:pPr>
              <a:lnSpc>
                <a:spcPct val="140000"/>
              </a:lnSpc>
            </a:pPr>
            <a:r>
              <a:rPr lang="es-ES" altLang="zh-CN" sz="2000" dirty="0">
                <a:latin typeface="微软雅黑" pitchFamily="34" charset="-122"/>
                <a:ea typeface="微软雅黑" pitchFamily="34" charset="-122"/>
                <a:cs typeface="Times New Roman" pitchFamily="18" charset="0"/>
              </a:rPr>
              <a:t>&gt;&gt; plot(y,'ko'); hold on</a:t>
            </a:r>
          </a:p>
          <a:p>
            <a:pPr>
              <a:lnSpc>
                <a:spcPct val="140000"/>
              </a:lnSpc>
            </a:pPr>
            <a:r>
              <a:rPr lang="es-ES" altLang="zh-CN" sz="2000" dirty="0">
                <a:latin typeface="微软雅黑" pitchFamily="34" charset="-122"/>
                <a:ea typeface="微软雅黑" pitchFamily="34" charset="-122"/>
                <a:cs typeface="Times New Roman" pitchFamily="18" charset="0"/>
              </a:rPr>
              <a:t>&gt;&gt; plot(mmdl1.predict(X),':');</a:t>
            </a:r>
          </a:p>
          <a:p>
            <a:pPr>
              <a:lnSpc>
                <a:spcPct val="140000"/>
              </a:lnSpc>
            </a:pPr>
            <a:r>
              <a:rPr lang="es-ES" altLang="zh-CN" sz="2000" dirty="0">
                <a:latin typeface="微软雅黑" pitchFamily="34" charset="-122"/>
                <a:ea typeface="微软雅黑" pitchFamily="34" charset="-122"/>
                <a:cs typeface="Times New Roman" pitchFamily="18" charset="0"/>
              </a:rPr>
              <a:t>&gt;&gt; plot(mmdl2.predict(X),'r-.');</a:t>
            </a:r>
          </a:p>
          <a:p>
            <a:pPr>
              <a:lnSpc>
                <a:spcPct val="140000"/>
              </a:lnSpc>
            </a:pPr>
            <a:r>
              <a:rPr lang="es-ES" altLang="zh-CN" sz="2000" dirty="0">
                <a:latin typeface="微软雅黑" pitchFamily="34" charset="-122"/>
                <a:ea typeface="微软雅黑" pitchFamily="34" charset="-122"/>
                <a:cs typeface="Times New Roman" pitchFamily="18" charset="0"/>
              </a:rPr>
              <a:t>&gt;&gt; plot(mmdl3.predict(X),'k');</a:t>
            </a:r>
          </a:p>
          <a:p>
            <a:pPr>
              <a:lnSpc>
                <a:spcPct val="140000"/>
              </a:lnSpc>
            </a:pPr>
            <a:r>
              <a:rPr lang="es-ES" altLang="zh-CN" sz="2000" dirty="0">
                <a:latin typeface="微软雅黑" pitchFamily="34" charset="-122"/>
                <a:ea typeface="微软雅黑" pitchFamily="34" charset="-122"/>
                <a:cs typeface="Times New Roman" pitchFamily="18" charset="0"/>
              </a:rPr>
              <a:t>&gt;&gt; legend('y</a:t>
            </a:r>
            <a:r>
              <a:rPr lang="zh-CN" altLang="en-US" sz="2000" dirty="0">
                <a:latin typeface="微软雅黑" pitchFamily="34" charset="-122"/>
                <a:ea typeface="微软雅黑" pitchFamily="34" charset="-122"/>
                <a:cs typeface="Times New Roman" pitchFamily="18" charset="0"/>
              </a:rPr>
              <a:t>的原始散点</a:t>
            </a:r>
            <a:r>
              <a:rPr lang="en-US" altLang="zh-CN" sz="2000" dirty="0">
                <a:latin typeface="微软雅黑" pitchFamily="34" charset="-122"/>
                <a:ea typeface="微软雅黑" pitchFamily="34" charset="-122"/>
                <a:cs typeface="Times New Roman" pitchFamily="18" charset="0"/>
              </a:rPr>
              <a:t>','5</a:t>
            </a:r>
            <a:r>
              <a:rPr lang="zh-CN" altLang="en-US" sz="2000" dirty="0">
                <a:latin typeface="微软雅黑" pitchFamily="34" charset="-122"/>
                <a:ea typeface="微软雅黑" pitchFamily="34" charset="-122"/>
                <a:cs typeface="Times New Roman" pitchFamily="18" charset="0"/>
              </a:rPr>
              <a:t>元线性回归拟合</a:t>
            </a:r>
            <a:r>
              <a:rPr lang="en-US" altLang="zh-CN" sz="2000" dirty="0">
                <a:latin typeface="微软雅黑" pitchFamily="34" charset="-122"/>
                <a:ea typeface="微软雅黑" pitchFamily="34" charset="-122"/>
                <a:cs typeface="Times New Roman" pitchFamily="18" charset="0"/>
              </a:rPr>
              <a:t>',...</a:t>
            </a:r>
          </a:p>
          <a:p>
            <a:pPr>
              <a:lnSpc>
                <a:spcPct val="140000"/>
              </a:lnSpc>
            </a:pPr>
            <a:r>
              <a:rPr lang="en-US" altLang="zh-CN" sz="2000" dirty="0">
                <a:latin typeface="微软雅黑" pitchFamily="34" charset="-122"/>
                <a:ea typeface="微软雅黑" pitchFamily="34" charset="-122"/>
                <a:cs typeface="Times New Roman" pitchFamily="18" charset="0"/>
              </a:rPr>
              <a:t>    '3</a:t>
            </a:r>
            <a:r>
              <a:rPr lang="zh-CN" altLang="en-US" sz="2000" dirty="0">
                <a:latin typeface="微软雅黑" pitchFamily="34" charset="-122"/>
                <a:ea typeface="微软雅黑" pitchFamily="34" charset="-122"/>
                <a:cs typeface="Times New Roman" pitchFamily="18" charset="0"/>
              </a:rPr>
              <a:t>元线性回归拟合</a:t>
            </a:r>
            <a:r>
              <a:rPr lang="en-US" altLang="zh-CN" sz="2000" dirty="0">
                <a:latin typeface="微软雅黑" pitchFamily="34" charset="-122"/>
                <a:ea typeface="微软雅黑" pitchFamily="34" charset="-122"/>
                <a:cs typeface="Times New Roman" pitchFamily="18" charset="0"/>
              </a:rPr>
              <a:t>','</a:t>
            </a:r>
            <a:r>
              <a:rPr lang="zh-CN" altLang="en-US" sz="2000" dirty="0">
                <a:latin typeface="微软雅黑" pitchFamily="34" charset="-122"/>
                <a:ea typeface="微软雅黑" pitchFamily="34" charset="-122"/>
                <a:cs typeface="Times New Roman" pitchFamily="18" charset="0"/>
              </a:rPr>
              <a:t>完全二次回归拟合</a:t>
            </a:r>
            <a:r>
              <a:rPr lang="en-US" altLang="zh-CN" sz="2000" dirty="0">
                <a:latin typeface="微软雅黑" pitchFamily="34" charset="-122"/>
                <a:ea typeface="微软雅黑" pitchFamily="34" charset="-122"/>
                <a:cs typeface="Times New Roman" pitchFamily="18" charset="0"/>
              </a:rPr>
              <a:t>');</a:t>
            </a:r>
          </a:p>
          <a:p>
            <a:pPr>
              <a:lnSpc>
                <a:spcPct val="140000"/>
              </a:lnSpc>
            </a:pPr>
            <a:r>
              <a:rPr lang="es-ES" altLang="zh-CN" sz="2000" dirty="0">
                <a:latin typeface="微软雅黑" pitchFamily="34" charset="-122"/>
                <a:ea typeface="微软雅黑" pitchFamily="34" charset="-122"/>
                <a:cs typeface="Times New Roman" pitchFamily="18" charset="0"/>
              </a:rPr>
              <a:t>&gt;&gt; xlabel('y</a:t>
            </a:r>
            <a:r>
              <a:rPr lang="zh-CN" altLang="en-US" sz="2000" dirty="0">
                <a:latin typeface="微软雅黑" pitchFamily="34" charset="-122"/>
                <a:ea typeface="微软雅黑" pitchFamily="34" charset="-122"/>
                <a:cs typeface="Times New Roman" pitchFamily="18" charset="0"/>
              </a:rPr>
              <a:t>的观测序号</a:t>
            </a:r>
            <a:r>
              <a:rPr lang="en-US" altLang="zh-CN" sz="2000" dirty="0">
                <a:latin typeface="微软雅黑" pitchFamily="34" charset="-122"/>
                <a:ea typeface="微软雅黑" pitchFamily="34" charset="-122"/>
                <a:cs typeface="Times New Roman" pitchFamily="18" charset="0"/>
              </a:rPr>
              <a:t>');  </a:t>
            </a:r>
            <a:r>
              <a:rPr lang="es-ES" altLang="zh-CN" sz="2000" dirty="0">
                <a:latin typeface="微软雅黑" pitchFamily="34" charset="-122"/>
                <a:ea typeface="微软雅黑" pitchFamily="34" charset="-122"/>
                <a:cs typeface="Times New Roman" pitchFamily="18" charset="0"/>
              </a:rPr>
              <a:t>ylabel('y'); </a:t>
            </a:r>
            <a:endParaRPr lang="en-US" altLang="zh-CN" sz="2000" dirty="0">
              <a:latin typeface="微软雅黑" pitchFamily="34" charset="-122"/>
              <a:ea typeface="微软雅黑" pitchFamily="34" charset="-122"/>
              <a:cs typeface="Times New Roman" pitchFamily="18" charset="0"/>
            </a:endParaRPr>
          </a:p>
        </p:txBody>
      </p:sp>
      <p:sp>
        <p:nvSpPr>
          <p:cNvPr id="6" name="Text Box 2">
            <a:extLst>
              <a:ext uri="{FF2B5EF4-FFF2-40B4-BE49-F238E27FC236}">
                <a16:creationId xmlns:a16="http://schemas.microsoft.com/office/drawing/2014/main" id="{57251286-10BF-4B06-8667-871F1E3D9332}"/>
              </a:ext>
            </a:extLst>
          </p:cNvPr>
          <p:cNvSpPr txBox="1">
            <a:spLocks noChangeArrowheads="1"/>
          </p:cNvSpPr>
          <p:nvPr/>
        </p:nvSpPr>
        <p:spPr bwMode="auto">
          <a:xfrm>
            <a:off x="467544" y="476672"/>
            <a:ext cx="803183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7</a:t>
            </a:r>
            <a:r>
              <a:rPr lang="zh-CN" altLang="en-US" sz="2400" dirty="0">
                <a:solidFill>
                  <a:srgbClr val="0000FF"/>
                </a:solidFill>
                <a:latin typeface="微软雅黑" pitchFamily="34" charset="-122"/>
                <a:ea typeface="微软雅黑" pitchFamily="34" charset="-122"/>
                <a:cs typeface="Times New Roman" pitchFamily="18" charset="0"/>
              </a:rPr>
              <a:t>）拟合效果图</a:t>
            </a:r>
          </a:p>
        </p:txBody>
      </p:sp>
      <p:sp>
        <p:nvSpPr>
          <p:cNvPr id="2" name="日期占位符 1">
            <a:extLst>
              <a:ext uri="{FF2B5EF4-FFF2-40B4-BE49-F238E27FC236}">
                <a16:creationId xmlns:a16="http://schemas.microsoft.com/office/drawing/2014/main" id="{62AE0361-95E6-406F-8653-B7B6E75C0D31}"/>
              </a:ext>
            </a:extLst>
          </p:cNvPr>
          <p:cNvSpPr>
            <a:spLocks noGrp="1"/>
          </p:cNvSpPr>
          <p:nvPr>
            <p:ph type="dt" sz="half" idx="2"/>
          </p:nvPr>
        </p:nvSpPr>
        <p:spPr/>
        <p:txBody>
          <a:bodyPr/>
          <a:lstStyle/>
          <a:p>
            <a:pPr>
              <a:defRPr/>
            </a:pPr>
            <a:fld id="{EC5FE396-02D4-4EBB-801A-53016A3F5BA6}" type="datetime1">
              <a:rPr lang="zh-CN" altLang="en-US" smtClean="0"/>
              <a:t>2022/11/23</a:t>
            </a:fld>
            <a:endParaRPr lang="zh-CN" altLang="en-US"/>
          </a:p>
        </p:txBody>
      </p:sp>
      <p:sp>
        <p:nvSpPr>
          <p:cNvPr id="4" name="页脚占位符 3">
            <a:extLst>
              <a:ext uri="{FF2B5EF4-FFF2-40B4-BE49-F238E27FC236}">
                <a16:creationId xmlns:a16="http://schemas.microsoft.com/office/drawing/2014/main" id="{77B9FEFA-9A7F-495A-8CE7-78CBAFA1A32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282589355"/>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5" name="Text Box 2"/>
          <p:cNvSpPr txBox="1">
            <a:spLocks noChangeArrowheads="1"/>
          </p:cNvSpPr>
          <p:nvPr/>
        </p:nvSpPr>
        <p:spPr bwMode="auto">
          <a:xfrm>
            <a:off x="481794" y="548680"/>
            <a:ext cx="625044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en-US" altLang="zh-CN" sz="2400" dirty="0">
                <a:solidFill>
                  <a:srgbClr val="0000FF"/>
                </a:solidFill>
                <a:latin typeface="微软雅黑" pitchFamily="34" charset="-122"/>
                <a:ea typeface="微软雅黑" pitchFamily="34" charset="-122"/>
                <a:cs typeface="Times New Roman" pitchFamily="18" charset="0"/>
              </a:rPr>
              <a:t>8</a:t>
            </a:r>
            <a:r>
              <a:rPr lang="zh-CN" altLang="en-US" sz="2400" dirty="0">
                <a:solidFill>
                  <a:srgbClr val="0000FF"/>
                </a:solidFill>
                <a:latin typeface="微软雅黑" pitchFamily="34" charset="-122"/>
                <a:ea typeface="微软雅黑" pitchFamily="34" charset="-122"/>
                <a:cs typeface="Times New Roman" pitchFamily="18" charset="0"/>
              </a:rPr>
              <a:t>）在完全二次模型基础上做逐步回归</a:t>
            </a:r>
          </a:p>
        </p:txBody>
      </p:sp>
      <p:graphicFrame>
        <p:nvGraphicFramePr>
          <p:cNvPr id="46086" name="对象 1"/>
          <p:cNvGraphicFramePr>
            <a:graphicFrameLocks noChangeAspect="1"/>
          </p:cNvGraphicFramePr>
          <p:nvPr>
            <p:extLst>
              <p:ext uri="{D42A27DB-BD31-4B8C-83A1-F6EECF244321}">
                <p14:modId xmlns:p14="http://schemas.microsoft.com/office/powerpoint/2010/main" val="3205525001"/>
              </p:ext>
            </p:extLst>
          </p:nvPr>
        </p:nvGraphicFramePr>
        <p:xfrm>
          <a:off x="1075748" y="1215502"/>
          <a:ext cx="5669363" cy="773338"/>
        </p:xfrm>
        <a:graphic>
          <a:graphicData uri="http://schemas.openxmlformats.org/presentationml/2006/ole">
            <mc:AlternateContent xmlns:mc="http://schemas.openxmlformats.org/markup-compatibility/2006">
              <mc:Choice xmlns:v="urn:schemas-microsoft-com:vml" Requires="v">
                <p:oleObj name="Equation" r:id="rId2" imgW="2438400" imgH="444500" progId="">
                  <p:embed/>
                </p:oleObj>
              </mc:Choice>
              <mc:Fallback>
                <p:oleObj name="Equation" r:id="rId2" imgW="2438400" imgH="444500" progId="">
                  <p:embed/>
                  <p:pic>
                    <p:nvPicPr>
                      <p:cNvPr id="46086"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48" y="1215502"/>
                        <a:ext cx="5669363" cy="773338"/>
                      </a:xfrm>
                      <a:prstGeom prst="rect">
                        <a:avLst/>
                      </a:prstGeom>
                      <a:noFill/>
                    </p:spPr>
                  </p:pic>
                </p:oleObj>
              </mc:Fallback>
            </mc:AlternateContent>
          </a:graphicData>
        </a:graphic>
      </p:graphicFrame>
      <p:sp>
        <p:nvSpPr>
          <p:cNvPr id="9" name="Rectangle 3"/>
          <p:cNvSpPr>
            <a:spLocks noChangeArrowheads="1"/>
          </p:cNvSpPr>
          <p:nvPr/>
        </p:nvSpPr>
        <p:spPr bwMode="auto">
          <a:xfrm>
            <a:off x="611560" y="2060848"/>
            <a:ext cx="7455054" cy="90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000" dirty="0">
                <a:latin typeface="微软雅黑" pitchFamily="34" charset="-122"/>
                <a:ea typeface="微软雅黑" pitchFamily="34" charset="-122"/>
                <a:cs typeface="Times New Roman" pitchFamily="18" charset="0"/>
              </a:rPr>
              <a:t>&gt;&gt; Model = 'poly22222';</a:t>
            </a:r>
          </a:p>
          <a:p>
            <a:pPr>
              <a:lnSpc>
                <a:spcPct val="140000"/>
              </a:lnSpc>
            </a:pPr>
            <a:r>
              <a:rPr lang="en-US" altLang="zh-CN" sz="2000" dirty="0">
                <a:latin typeface="微软雅黑" pitchFamily="34" charset="-122"/>
                <a:ea typeface="微软雅黑" pitchFamily="34" charset="-122"/>
                <a:cs typeface="Times New Roman" pitchFamily="18" charset="0"/>
              </a:rPr>
              <a:t>&gt;&gt; mmdl4 = </a:t>
            </a:r>
            <a:r>
              <a:rPr lang="en-US" altLang="zh-CN" sz="2000" dirty="0" err="1">
                <a:latin typeface="微软雅黑" pitchFamily="34" charset="-122"/>
                <a:ea typeface="微软雅黑" pitchFamily="34" charset="-122"/>
                <a:cs typeface="Times New Roman" pitchFamily="18" charset="0"/>
              </a:rPr>
              <a:t>stepwiselm</a:t>
            </a:r>
            <a:r>
              <a:rPr lang="en-US" altLang="zh-CN" sz="2000" dirty="0">
                <a:latin typeface="微软雅黑" pitchFamily="34" charset="-122"/>
                <a:ea typeface="微软雅黑" pitchFamily="34" charset="-122"/>
                <a:cs typeface="Times New Roman" pitchFamily="18" charset="0"/>
              </a:rPr>
              <a:t>(</a:t>
            </a:r>
            <a:r>
              <a:rPr lang="en-US" altLang="zh-CN" sz="2000" dirty="0" err="1">
                <a:latin typeface="微软雅黑" pitchFamily="34" charset="-122"/>
                <a:ea typeface="微软雅黑" pitchFamily="34" charset="-122"/>
                <a:cs typeface="Times New Roman" pitchFamily="18" charset="0"/>
              </a:rPr>
              <a:t>X,y,Model</a:t>
            </a:r>
            <a:r>
              <a:rPr lang="en-US" altLang="zh-CN" sz="2000" dirty="0">
                <a:latin typeface="微软雅黑" pitchFamily="34" charset="-122"/>
                <a:ea typeface="微软雅黑" pitchFamily="34" charset="-122"/>
                <a:cs typeface="Times New Roman" pitchFamily="18" charset="0"/>
              </a:rPr>
              <a:t>)</a:t>
            </a:r>
          </a:p>
        </p:txBody>
      </p:sp>
      <p:sp>
        <p:nvSpPr>
          <p:cNvPr id="10" name="Rectangle 3"/>
          <p:cNvSpPr>
            <a:spLocks noChangeArrowheads="1"/>
          </p:cNvSpPr>
          <p:nvPr/>
        </p:nvSpPr>
        <p:spPr bwMode="auto">
          <a:xfrm>
            <a:off x="642910" y="3000373"/>
            <a:ext cx="7889530" cy="349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2000" b="1" dirty="0">
                <a:solidFill>
                  <a:srgbClr val="0000FF"/>
                </a:solidFill>
                <a:cs typeface="Times New Roman" pitchFamily="18" charset="0"/>
              </a:rPr>
              <a:t>Estimated Coefficients:</a:t>
            </a:r>
          </a:p>
          <a:p>
            <a:pPr>
              <a:lnSpc>
                <a:spcPct val="140000"/>
              </a:lnSpc>
            </a:pPr>
            <a:r>
              <a:rPr lang="fr-FR" altLang="zh-CN" sz="2000" b="1" dirty="0">
                <a:cs typeface="Times New Roman" pitchFamily="18" charset="0"/>
              </a:rPr>
              <a:t>                           Estimate            SE           tStat              pValue    </a:t>
            </a:r>
          </a:p>
          <a:p>
            <a:pPr>
              <a:lnSpc>
                <a:spcPct val="140000"/>
              </a:lnSpc>
            </a:pPr>
            <a:r>
              <a:rPr lang="fr-FR" altLang="zh-CN" sz="2000" b="1" dirty="0">
                <a:cs typeface="Times New Roman" pitchFamily="18" charset="0"/>
              </a:rPr>
              <a:t>    (Intercept)        1916.6       106.48        17.999       2.2957e-08</a:t>
            </a:r>
          </a:p>
          <a:p>
            <a:pPr>
              <a:lnSpc>
                <a:spcPct val="140000"/>
              </a:lnSpc>
            </a:pPr>
            <a:r>
              <a:rPr lang="fr-FR" altLang="zh-CN" sz="2000" b="1" dirty="0">
                <a:cs typeface="Times New Roman" pitchFamily="18" charset="0"/>
              </a:rPr>
              <a:t>    x1                     -29.485       1.6156       -18.251       2.0321e-08</a:t>
            </a:r>
          </a:p>
          <a:p>
            <a:pPr>
              <a:lnSpc>
                <a:spcPct val="140000"/>
              </a:lnSpc>
            </a:pPr>
            <a:r>
              <a:rPr lang="fr-FR" altLang="zh-CN" sz="2000" b="1" dirty="0">
                <a:cs typeface="Times New Roman" pitchFamily="18" charset="0"/>
              </a:rPr>
              <a:t>    x2                     -15.841      0.92505      -17.124         3.553e-08</a:t>
            </a:r>
          </a:p>
          <a:p>
            <a:pPr>
              <a:lnSpc>
                <a:spcPct val="140000"/>
              </a:lnSpc>
            </a:pPr>
            <a:r>
              <a:rPr lang="fr-FR" altLang="zh-CN" sz="2000" b="1" dirty="0">
                <a:cs typeface="Times New Roman" pitchFamily="18" charset="0"/>
              </a:rPr>
              <a:t>    x3                      3.3267       4.4986         0.7395            0.47845</a:t>
            </a:r>
          </a:p>
          <a:p>
            <a:pPr>
              <a:lnSpc>
                <a:spcPct val="140000"/>
              </a:lnSpc>
            </a:pPr>
            <a:r>
              <a:rPr lang="fr-FR" altLang="zh-CN" sz="2000" b="1" dirty="0">
                <a:cs typeface="Times New Roman" pitchFamily="18" charset="0"/>
              </a:rPr>
              <a:t>    x4                        0.757      0.43986          1.721            0.11936</a:t>
            </a:r>
          </a:p>
          <a:p>
            <a:pPr>
              <a:lnSpc>
                <a:spcPct val="140000"/>
              </a:lnSpc>
            </a:pPr>
            <a:r>
              <a:rPr lang="en-US" altLang="zh-CN" sz="2000" b="1" dirty="0">
                <a:cs typeface="Times New Roman" pitchFamily="18" charset="0"/>
              </a:rPr>
              <a:t>……</a:t>
            </a:r>
            <a:endParaRPr lang="fr-FR" altLang="zh-CN" sz="2000" b="1" dirty="0">
              <a:cs typeface="Times New Roman" pitchFamily="18" charset="0"/>
            </a:endParaRPr>
          </a:p>
        </p:txBody>
      </p:sp>
      <p:sp>
        <p:nvSpPr>
          <p:cNvPr id="2" name="日期占位符 1">
            <a:extLst>
              <a:ext uri="{FF2B5EF4-FFF2-40B4-BE49-F238E27FC236}">
                <a16:creationId xmlns:a16="http://schemas.microsoft.com/office/drawing/2014/main" id="{9CED6130-614E-407A-B3D5-B251BAE1C55A}"/>
              </a:ext>
            </a:extLst>
          </p:cNvPr>
          <p:cNvSpPr>
            <a:spLocks noGrp="1"/>
          </p:cNvSpPr>
          <p:nvPr>
            <p:ph type="dt" sz="half" idx="2"/>
          </p:nvPr>
        </p:nvSpPr>
        <p:spPr/>
        <p:txBody>
          <a:bodyPr/>
          <a:lstStyle/>
          <a:p>
            <a:pPr>
              <a:defRPr/>
            </a:pPr>
            <a:fld id="{FF05FC96-DD26-4D66-9B2A-B4006D110600}"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3B8C9A4A-899E-4D6C-A7FC-93EB58D2973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730739260"/>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8" name="Rectangle 3"/>
          <p:cNvSpPr>
            <a:spLocks noChangeArrowheads="1"/>
          </p:cNvSpPr>
          <p:nvPr/>
        </p:nvSpPr>
        <p:spPr bwMode="auto">
          <a:xfrm>
            <a:off x="500034" y="980728"/>
            <a:ext cx="6448230" cy="3015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yfitted</a:t>
            </a:r>
            <a:r>
              <a:rPr lang="en-US" altLang="zh-CN" sz="2000" dirty="0">
                <a:latin typeface="微软雅黑" pitchFamily="34" charset="-122"/>
                <a:ea typeface="微软雅黑" pitchFamily="34" charset="-122"/>
                <a:cs typeface="Times New Roman" pitchFamily="18" charset="0"/>
              </a:rPr>
              <a:t> = mmdl4.Fitted;</a:t>
            </a:r>
          </a:p>
          <a:p>
            <a:pPr>
              <a:lnSpc>
                <a:spcPct val="120000"/>
              </a:lnSpc>
            </a:pPr>
            <a:r>
              <a:rPr lang="en-US" altLang="zh-CN" sz="2000" dirty="0">
                <a:latin typeface="微软雅黑" pitchFamily="34" charset="-122"/>
                <a:ea typeface="微软雅黑" pitchFamily="34" charset="-122"/>
                <a:cs typeface="Times New Roman" pitchFamily="18" charset="0"/>
              </a:rPr>
              <a:t>&gt;&gt; figure;</a:t>
            </a:r>
          </a:p>
          <a:p>
            <a:pPr>
              <a:lnSpc>
                <a:spcPct val="120000"/>
              </a:lnSpc>
            </a:pPr>
            <a:r>
              <a:rPr lang="en-US" altLang="zh-CN" sz="2000" dirty="0">
                <a:latin typeface="微软雅黑" pitchFamily="34" charset="-122"/>
                <a:ea typeface="微软雅黑" pitchFamily="34" charset="-122"/>
                <a:cs typeface="Times New Roman" pitchFamily="18" charset="0"/>
              </a:rPr>
              <a:t>&gt;&gt; plot(</a:t>
            </a:r>
            <a:r>
              <a:rPr lang="en-US" altLang="zh-CN" sz="2000" dirty="0" err="1">
                <a:latin typeface="微软雅黑" pitchFamily="34" charset="-122"/>
                <a:ea typeface="微软雅黑" pitchFamily="34" charset="-122"/>
                <a:cs typeface="Times New Roman" pitchFamily="18" charset="0"/>
              </a:rPr>
              <a:t>y,'ko</a:t>
            </a:r>
            <a:r>
              <a:rPr lang="en-US" altLang="zh-CN" sz="2000" dirty="0">
                <a:latin typeface="微软雅黑" pitchFamily="34" charset="-122"/>
                <a:ea typeface="微软雅黑" pitchFamily="34" charset="-122"/>
                <a:cs typeface="Times New Roman" pitchFamily="18" charset="0"/>
              </a:rPr>
              <a:t>');</a:t>
            </a:r>
          </a:p>
          <a:p>
            <a:pPr>
              <a:lnSpc>
                <a:spcPct val="120000"/>
              </a:lnSpc>
            </a:pPr>
            <a:r>
              <a:rPr lang="en-US" altLang="zh-CN" sz="2000" dirty="0">
                <a:latin typeface="微软雅黑" pitchFamily="34" charset="-122"/>
                <a:ea typeface="微软雅黑" pitchFamily="34" charset="-122"/>
                <a:cs typeface="Times New Roman" pitchFamily="18" charset="0"/>
              </a:rPr>
              <a:t>&gt;&gt; hold on</a:t>
            </a:r>
          </a:p>
          <a:p>
            <a:pPr>
              <a:lnSpc>
                <a:spcPct val="120000"/>
              </a:lnSpc>
            </a:pPr>
            <a:r>
              <a:rPr lang="en-US" altLang="zh-CN" sz="2000" dirty="0">
                <a:latin typeface="微软雅黑" pitchFamily="34" charset="-122"/>
                <a:ea typeface="微软雅黑" pitchFamily="34" charset="-122"/>
                <a:cs typeface="Times New Roman" pitchFamily="18" charset="0"/>
              </a:rPr>
              <a:t>&gt;&gt; plot(yfitted,':','linewidth',2);</a:t>
            </a:r>
          </a:p>
          <a:p>
            <a:pPr>
              <a:lnSpc>
                <a:spcPct val="120000"/>
              </a:lnSpc>
            </a:pPr>
            <a:r>
              <a:rPr lang="en-US" altLang="zh-CN" sz="2000" dirty="0">
                <a:latin typeface="微软雅黑" pitchFamily="34" charset="-122"/>
                <a:ea typeface="微软雅黑" pitchFamily="34" charset="-122"/>
                <a:cs typeface="Times New Roman" pitchFamily="18" charset="0"/>
              </a:rPr>
              <a:t>&gt;&gt; legend('y</a:t>
            </a:r>
            <a:r>
              <a:rPr lang="zh-CN" altLang="en-US" sz="2000" dirty="0">
                <a:latin typeface="微软雅黑" pitchFamily="34" charset="-122"/>
                <a:ea typeface="微软雅黑" pitchFamily="34" charset="-122"/>
                <a:cs typeface="Times New Roman" pitchFamily="18" charset="0"/>
              </a:rPr>
              <a:t>的原始散点</a:t>
            </a:r>
            <a:r>
              <a:rPr lang="en-US" altLang="zh-CN" sz="2000" dirty="0">
                <a:latin typeface="微软雅黑" pitchFamily="34" charset="-122"/>
                <a:ea typeface="微软雅黑" pitchFamily="34" charset="-122"/>
                <a:cs typeface="Times New Roman" pitchFamily="18" charset="0"/>
              </a:rPr>
              <a:t>','</a:t>
            </a:r>
            <a:r>
              <a:rPr lang="zh-CN" altLang="en-US" sz="2000" dirty="0">
                <a:latin typeface="微软雅黑" pitchFamily="34" charset="-122"/>
                <a:ea typeface="微软雅黑" pitchFamily="34" charset="-122"/>
                <a:cs typeface="Times New Roman" pitchFamily="18" charset="0"/>
              </a:rPr>
              <a:t>逐步回归拟合</a:t>
            </a:r>
            <a:r>
              <a:rPr lang="en-US" altLang="zh-CN" sz="2000" dirty="0">
                <a:latin typeface="微软雅黑" pitchFamily="34" charset="-122"/>
                <a:ea typeface="微软雅黑" pitchFamily="34" charset="-122"/>
                <a:cs typeface="Times New Roman" pitchFamily="18" charset="0"/>
              </a:rPr>
              <a:t>');</a:t>
            </a:r>
          </a:p>
          <a:p>
            <a:pPr>
              <a:lnSpc>
                <a:spcPct val="120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xlabel</a:t>
            </a:r>
            <a:r>
              <a:rPr lang="en-US" altLang="zh-CN" sz="2000" dirty="0">
                <a:latin typeface="微软雅黑" pitchFamily="34" charset="-122"/>
                <a:ea typeface="微软雅黑" pitchFamily="34" charset="-122"/>
                <a:cs typeface="Times New Roman" pitchFamily="18" charset="0"/>
              </a:rPr>
              <a:t>('y</a:t>
            </a:r>
            <a:r>
              <a:rPr lang="zh-CN" altLang="en-US" sz="2000" dirty="0">
                <a:latin typeface="微软雅黑" pitchFamily="34" charset="-122"/>
                <a:ea typeface="微软雅黑" pitchFamily="34" charset="-122"/>
                <a:cs typeface="Times New Roman" pitchFamily="18" charset="0"/>
              </a:rPr>
              <a:t>的观测序号</a:t>
            </a:r>
            <a:r>
              <a:rPr lang="en-US" altLang="zh-CN" sz="2000" dirty="0">
                <a:latin typeface="微软雅黑" pitchFamily="34" charset="-122"/>
                <a:ea typeface="微软雅黑" pitchFamily="34" charset="-122"/>
                <a:cs typeface="Times New Roman" pitchFamily="18" charset="0"/>
              </a:rPr>
              <a:t>');</a:t>
            </a:r>
          </a:p>
          <a:p>
            <a:pPr>
              <a:lnSpc>
                <a:spcPct val="120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ylabel</a:t>
            </a:r>
            <a:r>
              <a:rPr lang="en-US" altLang="zh-CN" sz="2000" dirty="0">
                <a:latin typeface="微软雅黑" pitchFamily="34" charset="-122"/>
                <a:ea typeface="微软雅黑" pitchFamily="34" charset="-122"/>
                <a:cs typeface="Times New Roman" pitchFamily="18" charset="0"/>
              </a:rPr>
              <a:t>('y');</a:t>
            </a:r>
          </a:p>
        </p:txBody>
      </p:sp>
      <p:sp>
        <p:nvSpPr>
          <p:cNvPr id="5" name="Text Box 2">
            <a:extLst>
              <a:ext uri="{FF2B5EF4-FFF2-40B4-BE49-F238E27FC236}">
                <a16:creationId xmlns:a16="http://schemas.microsoft.com/office/drawing/2014/main" id="{16188B46-287E-4CA3-970A-38A21E0700CA}"/>
              </a:ext>
            </a:extLst>
          </p:cNvPr>
          <p:cNvSpPr txBox="1">
            <a:spLocks noChangeArrowheads="1"/>
          </p:cNvSpPr>
          <p:nvPr/>
        </p:nvSpPr>
        <p:spPr bwMode="auto">
          <a:xfrm>
            <a:off x="500034" y="427371"/>
            <a:ext cx="7886282"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solidFill>
                  <a:srgbClr val="FF0000"/>
                </a:solidFill>
                <a:latin typeface="微软雅黑" pitchFamily="34" charset="-122"/>
                <a:ea typeface="微软雅黑" pitchFamily="34" charset="-122"/>
                <a:cs typeface="Times New Roman" pitchFamily="18" charset="0"/>
              </a:rPr>
              <a:t>逐步回归拟合效果图</a:t>
            </a:r>
          </a:p>
        </p:txBody>
      </p:sp>
      <p:pic>
        <p:nvPicPr>
          <p:cNvPr id="2" name="图片 1">
            <a:extLst>
              <a:ext uri="{FF2B5EF4-FFF2-40B4-BE49-F238E27FC236}">
                <a16:creationId xmlns:a16="http://schemas.microsoft.com/office/drawing/2014/main" id="{EBF7F6EA-0E0F-4949-B804-ABAEBA66D771}"/>
              </a:ext>
            </a:extLst>
          </p:cNvPr>
          <p:cNvPicPr>
            <a:picLocks noChangeAspect="1"/>
          </p:cNvPicPr>
          <p:nvPr/>
        </p:nvPicPr>
        <p:blipFill>
          <a:blip r:embed="rId2"/>
          <a:stretch>
            <a:fillRect/>
          </a:stretch>
        </p:blipFill>
        <p:spPr>
          <a:xfrm>
            <a:off x="3052316" y="3462401"/>
            <a:ext cx="5334000" cy="2905125"/>
          </a:xfrm>
          <a:prstGeom prst="rect">
            <a:avLst/>
          </a:prstGeom>
        </p:spPr>
      </p:pic>
      <p:sp>
        <p:nvSpPr>
          <p:cNvPr id="3" name="日期占位符 2">
            <a:extLst>
              <a:ext uri="{FF2B5EF4-FFF2-40B4-BE49-F238E27FC236}">
                <a16:creationId xmlns:a16="http://schemas.microsoft.com/office/drawing/2014/main" id="{0FA2159D-49A2-4D42-9F40-E8BE18A35C5C}"/>
              </a:ext>
            </a:extLst>
          </p:cNvPr>
          <p:cNvSpPr>
            <a:spLocks noGrp="1"/>
          </p:cNvSpPr>
          <p:nvPr>
            <p:ph type="dt" sz="half" idx="2"/>
          </p:nvPr>
        </p:nvSpPr>
        <p:spPr/>
        <p:txBody>
          <a:bodyPr/>
          <a:lstStyle/>
          <a:p>
            <a:pPr>
              <a:defRPr/>
            </a:pPr>
            <a:fld id="{183587B7-4DE6-4420-BA0A-34B29A6B8331}" type="datetime1">
              <a:rPr lang="zh-CN" altLang="en-US" smtClean="0"/>
              <a:t>2022/11/23</a:t>
            </a:fld>
            <a:endParaRPr lang="zh-CN" altLang="en-US"/>
          </a:p>
        </p:txBody>
      </p:sp>
      <p:sp>
        <p:nvSpPr>
          <p:cNvPr id="4" name="页脚占位符 3">
            <a:extLst>
              <a:ext uri="{FF2B5EF4-FFF2-40B4-BE49-F238E27FC236}">
                <a16:creationId xmlns:a16="http://schemas.microsoft.com/office/drawing/2014/main" id="{DB61BF26-3840-432A-9B34-E43470906653}"/>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802769656"/>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2"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3"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4"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5"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6"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Rectangle 3"/>
          <p:cNvSpPr>
            <a:spLocks noChangeArrowheads="1"/>
          </p:cNvSpPr>
          <p:nvPr/>
        </p:nvSpPr>
        <p:spPr bwMode="auto">
          <a:xfrm>
            <a:off x="500034" y="1124744"/>
            <a:ext cx="8032406"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6-4</a:t>
            </a:r>
            <a:r>
              <a:rPr lang="en-US" altLang="zh-CN" sz="2400" kern="0" dirty="0">
                <a:solidFill>
                  <a:srgbClr val="000000"/>
                </a:solidFill>
                <a:latin typeface="微软雅黑" pitchFamily="34" charset="-122"/>
                <a:ea typeface="微软雅黑" pitchFamily="34" charset="-122"/>
                <a:cs typeface="Times New Roman" pitchFamily="18" charset="0"/>
              </a:rPr>
              <a:t>】2011</a:t>
            </a:r>
            <a:r>
              <a:rPr lang="zh-CN" altLang="en-US" sz="2400" kern="0" dirty="0">
                <a:solidFill>
                  <a:srgbClr val="000000"/>
                </a:solidFill>
                <a:latin typeface="微软雅黑" pitchFamily="34" charset="-122"/>
                <a:ea typeface="微软雅黑" pitchFamily="34" charset="-122"/>
                <a:cs typeface="Times New Roman" pitchFamily="18" charset="0"/>
              </a:rPr>
              <a:t>年</a:t>
            </a:r>
            <a:r>
              <a:rPr lang="en-US" altLang="zh-CN" sz="2400" kern="0" dirty="0">
                <a:solidFill>
                  <a:srgbClr val="000000"/>
                </a:solidFill>
                <a:latin typeface="微软雅黑" pitchFamily="34" charset="-122"/>
                <a:ea typeface="微软雅黑" pitchFamily="34" charset="-122"/>
                <a:cs typeface="Times New Roman" pitchFamily="18" charset="0"/>
              </a:rPr>
              <a:t>4</a:t>
            </a:r>
            <a:r>
              <a:rPr lang="zh-CN" altLang="en-US" sz="2400" kern="0" dirty="0">
                <a:solidFill>
                  <a:srgbClr val="000000"/>
                </a:solidFill>
                <a:latin typeface="微软雅黑" pitchFamily="34" charset="-122"/>
                <a:ea typeface="微软雅黑" pitchFamily="34" charset="-122"/>
                <a:cs typeface="Times New Roman" pitchFamily="18" charset="0"/>
              </a:rPr>
              <a:t>月</a:t>
            </a:r>
            <a:r>
              <a:rPr lang="en-US" altLang="zh-CN" sz="2400" kern="0" dirty="0">
                <a:solidFill>
                  <a:srgbClr val="000000"/>
                </a:solidFill>
                <a:latin typeface="微软雅黑" pitchFamily="34" charset="-122"/>
                <a:ea typeface="微软雅黑" pitchFamily="34" charset="-122"/>
                <a:cs typeface="Times New Roman" pitchFamily="18" charset="0"/>
              </a:rPr>
              <a:t>1</a:t>
            </a:r>
            <a:r>
              <a:rPr lang="zh-CN" altLang="en-US" sz="2400" kern="0" dirty="0">
                <a:solidFill>
                  <a:srgbClr val="000000"/>
                </a:solidFill>
                <a:latin typeface="微软雅黑" pitchFamily="34" charset="-122"/>
                <a:ea typeface="微软雅黑" pitchFamily="34" charset="-122"/>
                <a:cs typeface="Times New Roman" pitchFamily="18" charset="0"/>
              </a:rPr>
              <a:t>日某时在某一地点发生了一次地震，图</a:t>
            </a:r>
            <a:r>
              <a:rPr lang="en-US" altLang="zh-CN" sz="2400" kern="0" dirty="0">
                <a:solidFill>
                  <a:srgbClr val="000000"/>
                </a:solidFill>
                <a:latin typeface="微软雅黑" pitchFamily="34" charset="-122"/>
                <a:ea typeface="微软雅黑" pitchFamily="34" charset="-122"/>
                <a:cs typeface="Times New Roman" pitchFamily="18" charset="0"/>
              </a:rPr>
              <a:t>64-1</a:t>
            </a:r>
            <a:r>
              <a:rPr lang="zh-CN" altLang="en-US" sz="2400" kern="0" dirty="0">
                <a:solidFill>
                  <a:srgbClr val="000000"/>
                </a:solidFill>
                <a:latin typeface="微软雅黑" pitchFamily="34" charset="-122"/>
                <a:ea typeface="微软雅黑" pitchFamily="34" charset="-122"/>
                <a:cs typeface="Times New Roman" pitchFamily="18" charset="0"/>
              </a:rPr>
              <a:t>中</a:t>
            </a:r>
            <a:r>
              <a:rPr lang="en-US" altLang="zh-CN" sz="2400" kern="0" dirty="0">
                <a:solidFill>
                  <a:srgbClr val="000000"/>
                </a:solidFill>
                <a:latin typeface="微软雅黑" pitchFamily="34" charset="-122"/>
                <a:ea typeface="微软雅黑" pitchFamily="34" charset="-122"/>
                <a:cs typeface="Times New Roman" pitchFamily="18" charset="0"/>
              </a:rPr>
              <a:t>10</a:t>
            </a:r>
            <a:r>
              <a:rPr lang="zh-CN" altLang="en-US" sz="2400" kern="0" dirty="0">
                <a:solidFill>
                  <a:srgbClr val="000000"/>
                </a:solidFill>
                <a:latin typeface="微软雅黑" pitchFamily="34" charset="-122"/>
                <a:ea typeface="微软雅黑" pitchFamily="34" charset="-122"/>
                <a:cs typeface="Times New Roman" pitchFamily="18" charset="0"/>
              </a:rPr>
              <a:t>个地震观测站点均接收到了地震波，观测数据如表</a:t>
            </a:r>
            <a:r>
              <a:rPr lang="en-US" altLang="zh-CN" sz="2400" kern="0" dirty="0">
                <a:solidFill>
                  <a:srgbClr val="000000"/>
                </a:solidFill>
                <a:latin typeface="微软雅黑" pitchFamily="34" charset="-122"/>
                <a:ea typeface="微软雅黑" pitchFamily="34" charset="-122"/>
                <a:cs typeface="Times New Roman" pitchFamily="18" charset="0"/>
              </a:rPr>
              <a:t>64-1</a:t>
            </a:r>
            <a:r>
              <a:rPr lang="zh-CN" altLang="en-US" sz="2400" kern="0" dirty="0">
                <a:solidFill>
                  <a:srgbClr val="000000"/>
                </a:solidFill>
                <a:latin typeface="微软雅黑" pitchFamily="34" charset="-122"/>
                <a:ea typeface="微软雅黑" pitchFamily="34" charset="-122"/>
                <a:cs typeface="Times New Roman" pitchFamily="18" charset="0"/>
              </a:rPr>
              <a:t>所列。假定地震波在各种介质和各个方向的传播速度均相等，并且在传播过程中保持不变。请根据表</a:t>
            </a:r>
            <a:r>
              <a:rPr lang="en-US" altLang="zh-CN" sz="2400" kern="0" dirty="0">
                <a:solidFill>
                  <a:srgbClr val="000000"/>
                </a:solidFill>
                <a:latin typeface="微软雅黑" pitchFamily="34" charset="-122"/>
                <a:ea typeface="微软雅黑" pitchFamily="34" charset="-122"/>
                <a:cs typeface="Times New Roman" pitchFamily="18" charset="0"/>
              </a:rPr>
              <a:t>64-1</a:t>
            </a:r>
            <a:r>
              <a:rPr lang="zh-CN" altLang="en-US" sz="2400" kern="0" dirty="0">
                <a:solidFill>
                  <a:srgbClr val="000000"/>
                </a:solidFill>
                <a:latin typeface="微软雅黑" pitchFamily="34" charset="-122"/>
                <a:ea typeface="微软雅黑" pitchFamily="34" charset="-122"/>
                <a:cs typeface="Times New Roman" pitchFamily="18" charset="0"/>
              </a:rPr>
              <a:t>中的数据确定这次地震的震中位置、震源深度以及地震发生的时间（不考虑时区因素，建议时间以分为单位）。</a:t>
            </a:r>
          </a:p>
        </p:txBody>
      </p:sp>
      <p:sp>
        <p:nvSpPr>
          <p:cNvPr id="11" name="Text Box 30">
            <a:extLst>
              <a:ext uri="{FF2B5EF4-FFF2-40B4-BE49-F238E27FC236}">
                <a16:creationId xmlns:a16="http://schemas.microsoft.com/office/drawing/2014/main" id="{92454FD1-6888-40C5-84C2-CF5E8539340F}"/>
              </a:ext>
            </a:extLst>
          </p:cNvPr>
          <p:cNvSpPr txBox="1">
            <a:spLocks noChangeArrowheads="1"/>
          </p:cNvSpPr>
          <p:nvPr/>
        </p:nvSpPr>
        <p:spPr bwMode="auto">
          <a:xfrm>
            <a:off x="395787" y="548680"/>
            <a:ext cx="6408461"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4.  </a:t>
            </a:r>
            <a:r>
              <a:rPr lang="zh-CN" altLang="en-US" sz="2400" dirty="0">
                <a:solidFill>
                  <a:srgbClr val="FF0000"/>
                </a:solidFill>
                <a:latin typeface="微软雅黑" panose="020B0503020204020204" pitchFamily="34" charset="-122"/>
                <a:ea typeface="微软雅黑" panose="020B0503020204020204" pitchFamily="34" charset="-122"/>
              </a:rPr>
              <a:t>多元非线性回归案例</a:t>
            </a:r>
          </a:p>
        </p:txBody>
      </p:sp>
      <p:sp>
        <p:nvSpPr>
          <p:cNvPr id="2" name="日期占位符 1">
            <a:extLst>
              <a:ext uri="{FF2B5EF4-FFF2-40B4-BE49-F238E27FC236}">
                <a16:creationId xmlns:a16="http://schemas.microsoft.com/office/drawing/2014/main" id="{FC90EC83-E65D-4072-A5ED-6BB3E0130E80}"/>
              </a:ext>
            </a:extLst>
          </p:cNvPr>
          <p:cNvSpPr>
            <a:spLocks noGrp="1"/>
          </p:cNvSpPr>
          <p:nvPr>
            <p:ph type="dt" sz="half" idx="2"/>
          </p:nvPr>
        </p:nvSpPr>
        <p:spPr/>
        <p:txBody>
          <a:bodyPr/>
          <a:lstStyle/>
          <a:p>
            <a:pPr>
              <a:defRPr/>
            </a:pPr>
            <a:fld id="{DBB66690-68B8-41E6-8155-EAB78584060B}"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BFAC06C6-0227-4829-9DEC-7CCCDDA2269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6645127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70A2AC-1607-4A76-9D6D-D83DE8CA78EF}"/>
              </a:ext>
            </a:extLst>
          </p:cNvPr>
          <p:cNvSpPr>
            <a:spLocks noGrp="1"/>
          </p:cNvSpPr>
          <p:nvPr>
            <p:ph type="dt" sz="half" idx="2"/>
          </p:nvPr>
        </p:nvSpPr>
        <p:spPr/>
        <p:txBody>
          <a:bodyPr/>
          <a:lstStyle/>
          <a:p>
            <a:pPr>
              <a:defRPr/>
            </a:pPr>
            <a:fld id="{A5B72CDE-CC43-4BA7-B975-E9173EDC7126}" type="datetime1">
              <a:rPr kumimoji="0" lang="zh-CN" altLang="en-US" smtClean="0">
                <a:latin typeface="Arial" charset="0"/>
              </a:rPr>
              <a:t>2022/11/23</a:t>
            </a:fld>
            <a:endParaRPr kumimoji="0" lang="en-US" altLang="zh-CN" dirty="0">
              <a:latin typeface="Arial" charset="0"/>
            </a:endParaRPr>
          </a:p>
        </p:txBody>
      </p:sp>
      <p:sp>
        <p:nvSpPr>
          <p:cNvPr id="4" name="Text Box 29">
            <a:extLst>
              <a:ext uri="{FF2B5EF4-FFF2-40B4-BE49-F238E27FC236}">
                <a16:creationId xmlns:a16="http://schemas.microsoft.com/office/drawing/2014/main" id="{42781E9E-7E8A-4216-96D9-F232D276133D}"/>
              </a:ext>
            </a:extLst>
          </p:cNvPr>
          <p:cNvSpPr txBox="1">
            <a:spLocks noChangeArrowheads="1"/>
          </p:cNvSpPr>
          <p:nvPr/>
        </p:nvSpPr>
        <p:spPr bwMode="auto">
          <a:xfrm>
            <a:off x="214282" y="1196752"/>
            <a:ext cx="71278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sz="2400" dirty="0">
                <a:latin typeface="微软雅黑" panose="020B0503020204020204" pitchFamily="34" charset="-122"/>
                <a:ea typeface="微软雅黑" panose="020B0503020204020204" pitchFamily="34" charset="-122"/>
                <a:cs typeface="Times New Roman" pitchFamily="18" charset="0"/>
              </a:rPr>
              <a:t>图</a:t>
            </a:r>
            <a:r>
              <a:rPr lang="en-US" altLang="zh-CN" sz="2400" dirty="0">
                <a:latin typeface="微软雅黑" panose="020B0503020204020204" pitchFamily="34" charset="-122"/>
                <a:ea typeface="微软雅黑" panose="020B0503020204020204" pitchFamily="34" charset="-122"/>
                <a:cs typeface="Times New Roman" pitchFamily="18" charset="0"/>
              </a:rPr>
              <a:t>64-1   </a:t>
            </a:r>
            <a:r>
              <a:rPr lang="zh-CN" altLang="en-US" sz="2400" dirty="0">
                <a:latin typeface="微软雅黑" panose="020B0503020204020204" pitchFamily="34" charset="-122"/>
                <a:ea typeface="微软雅黑" panose="020B0503020204020204" pitchFamily="34" charset="-122"/>
                <a:cs typeface="Times New Roman" pitchFamily="18" charset="0"/>
              </a:rPr>
              <a:t>地震观测站点示意图</a:t>
            </a:r>
            <a:endParaRPr kumimoji="1" lang="zh-CN" altLang="en-US" sz="2400" dirty="0">
              <a:latin typeface="微软雅黑" panose="020B0503020204020204" pitchFamily="34" charset="-122"/>
              <a:ea typeface="微软雅黑" panose="020B0503020204020204" pitchFamily="34" charset="-122"/>
              <a:cs typeface="Times New Roman" pitchFamily="18" charset="0"/>
            </a:endParaRPr>
          </a:p>
        </p:txBody>
      </p:sp>
      <p:pic>
        <p:nvPicPr>
          <p:cNvPr id="5" name="Picture 2">
            <a:extLst>
              <a:ext uri="{FF2B5EF4-FFF2-40B4-BE49-F238E27FC236}">
                <a16:creationId xmlns:a16="http://schemas.microsoft.com/office/drawing/2014/main" id="{AD071023-0CD4-43CF-8324-1F3E3B7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70" t="4857" r="6691" b="314"/>
          <a:stretch>
            <a:fillRect/>
          </a:stretch>
        </p:blipFill>
        <p:spPr bwMode="auto">
          <a:xfrm>
            <a:off x="683568" y="1892721"/>
            <a:ext cx="5864448" cy="394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页脚占位符 5">
            <a:extLst>
              <a:ext uri="{FF2B5EF4-FFF2-40B4-BE49-F238E27FC236}">
                <a16:creationId xmlns:a16="http://schemas.microsoft.com/office/drawing/2014/main" id="{1510477D-50B6-4EB2-82D4-B4FAD37E2F35}"/>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2645800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5A66773-E858-4342-B189-9338C1A104A0}"/>
              </a:ext>
            </a:extLst>
          </p:cNvPr>
          <p:cNvSpPr>
            <a:spLocks noGrp="1"/>
          </p:cNvSpPr>
          <p:nvPr>
            <p:ph type="dt" sz="half" idx="2"/>
          </p:nvPr>
        </p:nvSpPr>
        <p:spPr/>
        <p:txBody>
          <a:bodyPr/>
          <a:lstStyle/>
          <a:p>
            <a:pPr>
              <a:defRPr/>
            </a:pPr>
            <a:fld id="{795E3377-FD88-45FC-919A-73FEB98D2054}" type="datetime1">
              <a:rPr kumimoji="0" lang="zh-CN" altLang="en-US" smtClean="0">
                <a:latin typeface="Arial" charset="0"/>
              </a:rPr>
              <a:t>2022/11/23</a:t>
            </a:fld>
            <a:endParaRPr kumimoji="0" lang="en-US" altLang="zh-CN" dirty="0">
              <a:latin typeface="Arial" charset="0"/>
            </a:endParaRPr>
          </a:p>
        </p:txBody>
      </p:sp>
      <p:sp>
        <p:nvSpPr>
          <p:cNvPr id="4" name="Text Box 29">
            <a:extLst>
              <a:ext uri="{FF2B5EF4-FFF2-40B4-BE49-F238E27FC236}">
                <a16:creationId xmlns:a16="http://schemas.microsoft.com/office/drawing/2014/main" id="{7ABEB565-0837-495C-923F-96B7C0D553D9}"/>
              </a:ext>
            </a:extLst>
          </p:cNvPr>
          <p:cNvSpPr txBox="1">
            <a:spLocks noChangeArrowheads="1"/>
          </p:cNvSpPr>
          <p:nvPr/>
        </p:nvSpPr>
        <p:spPr bwMode="auto">
          <a:xfrm>
            <a:off x="539552" y="1268760"/>
            <a:ext cx="712787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sz="2400" dirty="0">
                <a:latin typeface="微软雅黑" pitchFamily="34" charset="-122"/>
                <a:ea typeface="微软雅黑" pitchFamily="34" charset="-122"/>
                <a:cs typeface="Times New Roman" pitchFamily="18" charset="0"/>
              </a:rPr>
              <a:t>表</a:t>
            </a:r>
            <a:r>
              <a:rPr lang="en-US" altLang="zh-CN" sz="2400" dirty="0">
                <a:latin typeface="微软雅黑" pitchFamily="34" charset="-122"/>
                <a:ea typeface="微软雅黑" pitchFamily="34" charset="-122"/>
                <a:cs typeface="Times New Roman" pitchFamily="18" charset="0"/>
              </a:rPr>
              <a:t>64-1   </a:t>
            </a:r>
            <a:r>
              <a:rPr lang="zh-CN" altLang="en-US" sz="2400" dirty="0">
                <a:latin typeface="微软雅黑" pitchFamily="34" charset="-122"/>
                <a:ea typeface="微软雅黑" pitchFamily="34" charset="-122"/>
                <a:cs typeface="Times New Roman" pitchFamily="18" charset="0"/>
              </a:rPr>
              <a:t>地震观测站坐标及接收地震波时间</a:t>
            </a:r>
            <a:endParaRPr kumimoji="1" lang="zh-CN" altLang="en-US" sz="2400" dirty="0">
              <a:latin typeface="微软雅黑" pitchFamily="34" charset="-122"/>
              <a:ea typeface="微软雅黑" pitchFamily="34" charset="-122"/>
              <a:cs typeface="Times New Roman" pitchFamily="18" charset="0"/>
            </a:endParaRPr>
          </a:p>
        </p:txBody>
      </p:sp>
      <p:graphicFrame>
        <p:nvGraphicFramePr>
          <p:cNvPr id="5" name="表格 4">
            <a:extLst>
              <a:ext uri="{FF2B5EF4-FFF2-40B4-BE49-F238E27FC236}">
                <a16:creationId xmlns:a16="http://schemas.microsoft.com/office/drawing/2014/main" id="{0302E075-7C17-49D6-8914-1150C7AE65B3}"/>
              </a:ext>
            </a:extLst>
          </p:cNvPr>
          <p:cNvGraphicFramePr>
            <a:graphicFrameLocks noGrp="1"/>
          </p:cNvGraphicFramePr>
          <p:nvPr/>
        </p:nvGraphicFramePr>
        <p:xfrm>
          <a:off x="611560" y="2006229"/>
          <a:ext cx="7128792" cy="4015055"/>
        </p:xfrm>
        <a:graphic>
          <a:graphicData uri="http://schemas.openxmlformats.org/drawingml/2006/table">
            <a:tbl>
              <a:tblPr firstRow="1" firstCol="1" lastRow="1" lastCol="1" bandRow="1" bandCol="1"/>
              <a:tblGrid>
                <a:gridCol w="1440933">
                  <a:extLst>
                    <a:ext uri="{9D8B030D-6E8A-4147-A177-3AD203B41FA5}">
                      <a16:colId xmlns:a16="http://schemas.microsoft.com/office/drawing/2014/main" val="20000"/>
                    </a:ext>
                  </a:extLst>
                </a:gridCol>
                <a:gridCol w="1761654">
                  <a:extLst>
                    <a:ext uri="{9D8B030D-6E8A-4147-A177-3AD203B41FA5}">
                      <a16:colId xmlns:a16="http://schemas.microsoft.com/office/drawing/2014/main" val="20001"/>
                    </a:ext>
                  </a:extLst>
                </a:gridCol>
                <a:gridCol w="1761654">
                  <a:extLst>
                    <a:ext uri="{9D8B030D-6E8A-4147-A177-3AD203B41FA5}">
                      <a16:colId xmlns:a16="http://schemas.microsoft.com/office/drawing/2014/main" val="20002"/>
                    </a:ext>
                  </a:extLst>
                </a:gridCol>
                <a:gridCol w="2164551">
                  <a:extLst>
                    <a:ext uri="{9D8B030D-6E8A-4147-A177-3AD203B41FA5}">
                      <a16:colId xmlns:a16="http://schemas.microsoft.com/office/drawing/2014/main" val="20003"/>
                    </a:ext>
                  </a:extLst>
                </a:gridCol>
              </a:tblGrid>
              <a:tr h="365005">
                <a:tc>
                  <a:txBody>
                    <a:bodyPr/>
                    <a:lstStyle/>
                    <a:p>
                      <a:pPr algn="ctr">
                        <a:lnSpc>
                          <a:spcPct val="100000"/>
                        </a:lnSpc>
                        <a:spcAft>
                          <a:spcPts val="0"/>
                        </a:spcAft>
                      </a:pPr>
                      <a:r>
                        <a:rPr lang="zh-CN" sz="1800" b="1" dirty="0">
                          <a:effectLst/>
                          <a:latin typeface="Times New Roman"/>
                          <a:ea typeface="宋体"/>
                        </a:rPr>
                        <a:t>地震观测站</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dirty="0">
                          <a:effectLst/>
                          <a:latin typeface="Times New Roman"/>
                          <a:ea typeface="宋体"/>
                        </a:rPr>
                        <a:t>横坐标</a:t>
                      </a:r>
                      <a:r>
                        <a:rPr lang="en-US" sz="1800" b="1" i="1" dirty="0">
                          <a:effectLst/>
                          <a:latin typeface="Times New Roman"/>
                          <a:ea typeface="宋体"/>
                        </a:rPr>
                        <a:t>x</a:t>
                      </a:r>
                      <a:r>
                        <a:rPr lang="zh-CN" sz="1800" b="1" dirty="0">
                          <a:effectLst/>
                          <a:latin typeface="Times New Roman"/>
                          <a:ea typeface="宋体"/>
                        </a:rPr>
                        <a:t>（千米）</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dirty="0">
                          <a:effectLst/>
                          <a:latin typeface="Times New Roman"/>
                          <a:ea typeface="宋体"/>
                        </a:rPr>
                        <a:t>纵坐标</a:t>
                      </a:r>
                      <a:r>
                        <a:rPr lang="en-US" sz="1800" b="1" i="1" dirty="0">
                          <a:effectLst/>
                          <a:latin typeface="Times New Roman"/>
                          <a:ea typeface="宋体"/>
                        </a:rPr>
                        <a:t>y</a:t>
                      </a:r>
                      <a:r>
                        <a:rPr lang="zh-CN" sz="1800" b="1" dirty="0">
                          <a:effectLst/>
                          <a:latin typeface="Times New Roman"/>
                          <a:ea typeface="宋体"/>
                        </a:rPr>
                        <a:t>（千米）</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dirty="0">
                          <a:effectLst/>
                          <a:latin typeface="Times New Roman"/>
                          <a:ea typeface="宋体"/>
                        </a:rPr>
                        <a:t>接收地震波时间</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5005">
                <a:tc>
                  <a:txBody>
                    <a:bodyPr/>
                    <a:lstStyle/>
                    <a:p>
                      <a:pPr algn="ctr">
                        <a:lnSpc>
                          <a:spcPct val="100000"/>
                        </a:lnSpc>
                        <a:spcAft>
                          <a:spcPts val="0"/>
                        </a:spcAft>
                      </a:pPr>
                      <a:r>
                        <a:rPr lang="en-US" sz="1800" dirty="0">
                          <a:effectLst/>
                          <a:latin typeface="Times New Roman"/>
                          <a:ea typeface="宋体"/>
                        </a:rPr>
                        <a:t>A</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500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3300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21</a:t>
                      </a:r>
                      <a:r>
                        <a:rPr lang="zh-CN" sz="1800" dirty="0">
                          <a:effectLst/>
                          <a:latin typeface="Times New Roman"/>
                          <a:ea typeface="宋体"/>
                        </a:rPr>
                        <a:t>分</a:t>
                      </a:r>
                      <a:r>
                        <a:rPr lang="en-US" sz="1800" dirty="0">
                          <a:effectLst/>
                          <a:latin typeface="Times New Roman"/>
                          <a:ea typeface="宋体"/>
                        </a:rPr>
                        <a:t>9</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005">
                <a:tc>
                  <a:txBody>
                    <a:bodyPr/>
                    <a:lstStyle/>
                    <a:p>
                      <a:pPr algn="ctr">
                        <a:lnSpc>
                          <a:spcPct val="100000"/>
                        </a:lnSpc>
                        <a:spcAft>
                          <a:spcPts val="0"/>
                        </a:spcAft>
                      </a:pPr>
                      <a:r>
                        <a:rPr lang="en-US" sz="1800" dirty="0">
                          <a:effectLst/>
                          <a:latin typeface="Times New Roman"/>
                          <a:ea typeface="宋体"/>
                        </a:rPr>
                        <a:t>B</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300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200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19</a:t>
                      </a:r>
                      <a:r>
                        <a:rPr lang="zh-CN" sz="1800" dirty="0">
                          <a:effectLst/>
                          <a:latin typeface="Times New Roman"/>
                          <a:ea typeface="宋体"/>
                        </a:rPr>
                        <a:t>分</a:t>
                      </a:r>
                      <a:r>
                        <a:rPr lang="en-US" sz="1800" dirty="0">
                          <a:effectLst/>
                          <a:latin typeface="Times New Roman"/>
                          <a:ea typeface="宋体"/>
                        </a:rPr>
                        <a:t>29</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5005">
                <a:tc>
                  <a:txBody>
                    <a:bodyPr/>
                    <a:lstStyle/>
                    <a:p>
                      <a:pPr algn="ctr">
                        <a:lnSpc>
                          <a:spcPct val="100000"/>
                        </a:lnSpc>
                        <a:spcAft>
                          <a:spcPts val="0"/>
                        </a:spcAft>
                      </a:pPr>
                      <a:r>
                        <a:rPr lang="en-US" sz="1800">
                          <a:effectLst/>
                          <a:latin typeface="Times New Roman"/>
                          <a:ea typeface="宋体"/>
                        </a:rPr>
                        <a:t>C</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800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1600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4</a:t>
                      </a:r>
                      <a:r>
                        <a:rPr lang="zh-CN" sz="1800">
                          <a:effectLst/>
                          <a:latin typeface="Times New Roman"/>
                          <a:ea typeface="宋体"/>
                        </a:rPr>
                        <a:t>月</a:t>
                      </a:r>
                      <a:r>
                        <a:rPr lang="en-US" sz="1800">
                          <a:effectLst/>
                          <a:latin typeface="Times New Roman"/>
                          <a:ea typeface="宋体"/>
                        </a:rPr>
                        <a:t>1</a:t>
                      </a:r>
                      <a:r>
                        <a:rPr lang="zh-CN" sz="1800">
                          <a:effectLst/>
                          <a:latin typeface="Times New Roman"/>
                          <a:ea typeface="宋体"/>
                        </a:rPr>
                        <a:t>日</a:t>
                      </a:r>
                      <a:r>
                        <a:rPr lang="en-US" sz="1800">
                          <a:effectLst/>
                          <a:latin typeface="Times New Roman"/>
                          <a:ea typeface="宋体"/>
                        </a:rPr>
                        <a:t>9</a:t>
                      </a:r>
                      <a:r>
                        <a:rPr lang="zh-CN" sz="1800">
                          <a:effectLst/>
                          <a:latin typeface="Times New Roman"/>
                          <a:ea typeface="宋体"/>
                        </a:rPr>
                        <a:t>时</a:t>
                      </a:r>
                      <a:r>
                        <a:rPr lang="en-US" sz="1800">
                          <a:effectLst/>
                          <a:latin typeface="Times New Roman"/>
                          <a:ea typeface="宋体"/>
                        </a:rPr>
                        <a:t>14</a:t>
                      </a:r>
                      <a:r>
                        <a:rPr lang="zh-CN" sz="1800">
                          <a:effectLst/>
                          <a:latin typeface="Times New Roman"/>
                          <a:ea typeface="宋体"/>
                        </a:rPr>
                        <a:t>分</a:t>
                      </a:r>
                      <a:r>
                        <a:rPr lang="en-US" sz="1800">
                          <a:effectLst/>
                          <a:latin typeface="Times New Roman"/>
                          <a:ea typeface="宋体"/>
                        </a:rPr>
                        <a:t>51</a:t>
                      </a:r>
                      <a:r>
                        <a:rPr lang="zh-CN" sz="180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5005">
                <a:tc>
                  <a:txBody>
                    <a:bodyPr/>
                    <a:lstStyle/>
                    <a:p>
                      <a:pPr algn="ctr">
                        <a:lnSpc>
                          <a:spcPct val="100000"/>
                        </a:lnSpc>
                        <a:spcAft>
                          <a:spcPts val="0"/>
                        </a:spcAft>
                      </a:pPr>
                      <a:r>
                        <a:rPr lang="en-US" sz="1800">
                          <a:effectLst/>
                          <a:latin typeface="Times New Roman"/>
                          <a:ea typeface="宋体"/>
                        </a:rPr>
                        <a:t>D</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1400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2200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4</a:t>
                      </a:r>
                      <a:r>
                        <a:rPr lang="zh-CN" sz="1800">
                          <a:effectLst/>
                          <a:latin typeface="Times New Roman"/>
                          <a:ea typeface="宋体"/>
                        </a:rPr>
                        <a:t>月</a:t>
                      </a:r>
                      <a:r>
                        <a:rPr lang="en-US" sz="1800">
                          <a:effectLst/>
                          <a:latin typeface="Times New Roman"/>
                          <a:ea typeface="宋体"/>
                        </a:rPr>
                        <a:t>1</a:t>
                      </a:r>
                      <a:r>
                        <a:rPr lang="zh-CN" sz="1800">
                          <a:effectLst/>
                          <a:latin typeface="Times New Roman"/>
                          <a:ea typeface="宋体"/>
                        </a:rPr>
                        <a:t>日</a:t>
                      </a:r>
                      <a:r>
                        <a:rPr lang="en-US" sz="1800">
                          <a:effectLst/>
                          <a:latin typeface="Times New Roman"/>
                          <a:ea typeface="宋体"/>
                        </a:rPr>
                        <a:t>9</a:t>
                      </a:r>
                      <a:r>
                        <a:rPr lang="zh-CN" sz="1800">
                          <a:effectLst/>
                          <a:latin typeface="Times New Roman"/>
                          <a:ea typeface="宋体"/>
                        </a:rPr>
                        <a:t>时</a:t>
                      </a:r>
                      <a:r>
                        <a:rPr lang="en-US" sz="1800">
                          <a:effectLst/>
                          <a:latin typeface="Times New Roman"/>
                          <a:ea typeface="宋体"/>
                        </a:rPr>
                        <a:t>13</a:t>
                      </a:r>
                      <a:r>
                        <a:rPr lang="zh-CN" sz="1800">
                          <a:effectLst/>
                          <a:latin typeface="Times New Roman"/>
                          <a:ea typeface="宋体"/>
                        </a:rPr>
                        <a:t>分</a:t>
                      </a:r>
                      <a:r>
                        <a:rPr lang="en-US" sz="1800">
                          <a:effectLst/>
                          <a:latin typeface="Times New Roman"/>
                          <a:ea typeface="宋体"/>
                        </a:rPr>
                        <a:t>17</a:t>
                      </a:r>
                      <a:r>
                        <a:rPr lang="zh-CN" sz="180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5005">
                <a:tc>
                  <a:txBody>
                    <a:bodyPr/>
                    <a:lstStyle/>
                    <a:p>
                      <a:pPr algn="ctr">
                        <a:lnSpc>
                          <a:spcPct val="100000"/>
                        </a:lnSpc>
                        <a:spcAft>
                          <a:spcPts val="0"/>
                        </a:spcAft>
                      </a:pPr>
                      <a:r>
                        <a:rPr lang="en-US" sz="1800">
                          <a:effectLst/>
                          <a:latin typeface="Times New Roman"/>
                          <a:ea typeface="宋体"/>
                        </a:rPr>
                        <a:t>E</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1700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700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4</a:t>
                      </a:r>
                      <a:r>
                        <a:rPr lang="zh-CN" sz="1800">
                          <a:effectLst/>
                          <a:latin typeface="Times New Roman"/>
                          <a:ea typeface="宋体"/>
                        </a:rPr>
                        <a:t>月</a:t>
                      </a:r>
                      <a:r>
                        <a:rPr lang="en-US" sz="1800">
                          <a:effectLst/>
                          <a:latin typeface="Times New Roman"/>
                          <a:ea typeface="宋体"/>
                        </a:rPr>
                        <a:t>1</a:t>
                      </a:r>
                      <a:r>
                        <a:rPr lang="zh-CN" sz="1800">
                          <a:effectLst/>
                          <a:latin typeface="Times New Roman"/>
                          <a:ea typeface="宋体"/>
                        </a:rPr>
                        <a:t>日</a:t>
                      </a:r>
                      <a:r>
                        <a:rPr lang="en-US" sz="1800">
                          <a:effectLst/>
                          <a:latin typeface="Times New Roman"/>
                          <a:ea typeface="宋体"/>
                        </a:rPr>
                        <a:t>9</a:t>
                      </a:r>
                      <a:r>
                        <a:rPr lang="zh-CN" sz="1800">
                          <a:effectLst/>
                          <a:latin typeface="Times New Roman"/>
                          <a:ea typeface="宋体"/>
                        </a:rPr>
                        <a:t>时</a:t>
                      </a:r>
                      <a:r>
                        <a:rPr lang="en-US" sz="1800">
                          <a:effectLst/>
                          <a:latin typeface="Times New Roman"/>
                          <a:ea typeface="宋体"/>
                        </a:rPr>
                        <a:t>11</a:t>
                      </a:r>
                      <a:r>
                        <a:rPr lang="zh-CN" sz="1800">
                          <a:effectLst/>
                          <a:latin typeface="Times New Roman"/>
                          <a:ea typeface="宋体"/>
                        </a:rPr>
                        <a:t>分</a:t>
                      </a:r>
                      <a:r>
                        <a:rPr lang="en-US" sz="1800">
                          <a:effectLst/>
                          <a:latin typeface="Times New Roman"/>
                          <a:ea typeface="宋体"/>
                        </a:rPr>
                        <a:t>46</a:t>
                      </a:r>
                      <a:r>
                        <a:rPr lang="zh-CN" sz="180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5005">
                <a:tc>
                  <a:txBody>
                    <a:bodyPr/>
                    <a:lstStyle/>
                    <a:p>
                      <a:pPr algn="ctr">
                        <a:lnSpc>
                          <a:spcPct val="100000"/>
                        </a:lnSpc>
                        <a:spcAft>
                          <a:spcPts val="0"/>
                        </a:spcAft>
                      </a:pPr>
                      <a:r>
                        <a:rPr lang="en-US" sz="1800">
                          <a:effectLst/>
                          <a:latin typeface="Times New Roman"/>
                          <a:ea typeface="宋体"/>
                        </a:rPr>
                        <a:t>F</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2300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2800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14</a:t>
                      </a:r>
                      <a:r>
                        <a:rPr lang="zh-CN" sz="1800" dirty="0">
                          <a:effectLst/>
                          <a:latin typeface="Times New Roman"/>
                          <a:ea typeface="宋体"/>
                        </a:rPr>
                        <a:t>分</a:t>
                      </a:r>
                      <a:r>
                        <a:rPr lang="en-US" sz="1800" dirty="0">
                          <a:effectLst/>
                          <a:latin typeface="Times New Roman"/>
                          <a:ea typeface="宋体"/>
                        </a:rPr>
                        <a:t>47</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5005">
                <a:tc>
                  <a:txBody>
                    <a:bodyPr/>
                    <a:lstStyle/>
                    <a:p>
                      <a:pPr algn="ctr">
                        <a:lnSpc>
                          <a:spcPct val="100000"/>
                        </a:lnSpc>
                        <a:spcAft>
                          <a:spcPts val="0"/>
                        </a:spcAft>
                      </a:pPr>
                      <a:r>
                        <a:rPr lang="en-US" sz="1800">
                          <a:effectLst/>
                          <a:latin typeface="Times New Roman"/>
                          <a:ea typeface="宋体"/>
                        </a:rPr>
                        <a:t>G</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2500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1900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10</a:t>
                      </a:r>
                      <a:r>
                        <a:rPr lang="zh-CN" sz="1800" dirty="0">
                          <a:effectLst/>
                          <a:latin typeface="Times New Roman"/>
                          <a:ea typeface="宋体"/>
                        </a:rPr>
                        <a:t>分</a:t>
                      </a:r>
                      <a:r>
                        <a:rPr lang="en-US" sz="1800" dirty="0">
                          <a:effectLst/>
                          <a:latin typeface="Times New Roman"/>
                          <a:ea typeface="宋体"/>
                        </a:rPr>
                        <a:t>14</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5005">
                <a:tc>
                  <a:txBody>
                    <a:bodyPr/>
                    <a:lstStyle/>
                    <a:p>
                      <a:pPr algn="ctr">
                        <a:lnSpc>
                          <a:spcPct val="100000"/>
                        </a:lnSpc>
                        <a:spcAft>
                          <a:spcPts val="0"/>
                        </a:spcAft>
                      </a:pPr>
                      <a:r>
                        <a:rPr lang="en-US" sz="1800">
                          <a:effectLst/>
                          <a:latin typeface="Times New Roman"/>
                          <a:ea typeface="宋体"/>
                        </a:rPr>
                        <a:t>H</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2900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900</a:t>
                      </a:r>
                      <a:endParaRPr lang="zh-CN" sz="1800" dirty="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11</a:t>
                      </a:r>
                      <a:r>
                        <a:rPr lang="zh-CN" sz="1800" dirty="0">
                          <a:effectLst/>
                          <a:latin typeface="Times New Roman"/>
                          <a:ea typeface="宋体"/>
                        </a:rPr>
                        <a:t>分</a:t>
                      </a:r>
                      <a:r>
                        <a:rPr lang="en-US" sz="1800" dirty="0">
                          <a:effectLst/>
                          <a:latin typeface="Times New Roman"/>
                          <a:ea typeface="宋体"/>
                        </a:rPr>
                        <a:t>46</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5005">
                <a:tc>
                  <a:txBody>
                    <a:bodyPr/>
                    <a:lstStyle/>
                    <a:p>
                      <a:pPr algn="ctr">
                        <a:lnSpc>
                          <a:spcPct val="100000"/>
                        </a:lnSpc>
                        <a:spcAft>
                          <a:spcPts val="0"/>
                        </a:spcAft>
                      </a:pPr>
                      <a:r>
                        <a:rPr lang="en-US" sz="1800">
                          <a:effectLst/>
                          <a:latin typeface="Times New Roman"/>
                          <a:ea typeface="宋体"/>
                        </a:rPr>
                        <a:t>I</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3200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3100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17</a:t>
                      </a:r>
                      <a:r>
                        <a:rPr lang="zh-CN" sz="1800" dirty="0">
                          <a:effectLst/>
                          <a:latin typeface="Times New Roman"/>
                          <a:ea typeface="宋体"/>
                        </a:rPr>
                        <a:t>分</a:t>
                      </a:r>
                      <a:r>
                        <a:rPr lang="en-US" sz="1800" dirty="0">
                          <a:effectLst/>
                          <a:latin typeface="Times New Roman"/>
                          <a:ea typeface="宋体"/>
                        </a:rPr>
                        <a:t>57</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65005">
                <a:tc>
                  <a:txBody>
                    <a:bodyPr/>
                    <a:lstStyle/>
                    <a:p>
                      <a:pPr algn="ctr">
                        <a:lnSpc>
                          <a:spcPct val="100000"/>
                        </a:lnSpc>
                        <a:spcAft>
                          <a:spcPts val="0"/>
                        </a:spcAft>
                      </a:pPr>
                      <a:r>
                        <a:rPr lang="en-US" sz="1800">
                          <a:effectLst/>
                          <a:latin typeface="Times New Roman"/>
                          <a:ea typeface="宋体"/>
                        </a:rPr>
                        <a:t>J</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3400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Times New Roman"/>
                          <a:ea typeface="宋体"/>
                        </a:rPr>
                        <a:t>100</a:t>
                      </a:r>
                      <a:endParaRPr lang="zh-CN" sz="1800">
                        <a:effectLst/>
                        <a:latin typeface="Times New Roman"/>
                        <a:ea typeface="宋体"/>
                      </a:endParaRP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Times New Roman"/>
                          <a:ea typeface="宋体"/>
                        </a:rPr>
                        <a:t>4</a:t>
                      </a:r>
                      <a:r>
                        <a:rPr lang="zh-CN" sz="1800" dirty="0">
                          <a:effectLst/>
                          <a:latin typeface="Times New Roman"/>
                          <a:ea typeface="宋体"/>
                        </a:rPr>
                        <a:t>月</a:t>
                      </a:r>
                      <a:r>
                        <a:rPr lang="en-US" sz="1800" dirty="0">
                          <a:effectLst/>
                          <a:latin typeface="Times New Roman"/>
                          <a:ea typeface="宋体"/>
                        </a:rPr>
                        <a:t>1</a:t>
                      </a:r>
                      <a:r>
                        <a:rPr lang="zh-CN" sz="1800" dirty="0">
                          <a:effectLst/>
                          <a:latin typeface="Times New Roman"/>
                          <a:ea typeface="宋体"/>
                        </a:rPr>
                        <a:t>日</a:t>
                      </a:r>
                      <a:r>
                        <a:rPr lang="en-US" sz="1800" dirty="0">
                          <a:effectLst/>
                          <a:latin typeface="Times New Roman"/>
                          <a:ea typeface="宋体"/>
                        </a:rPr>
                        <a:t>9</a:t>
                      </a:r>
                      <a:r>
                        <a:rPr lang="zh-CN" sz="1800" dirty="0">
                          <a:effectLst/>
                          <a:latin typeface="Times New Roman"/>
                          <a:ea typeface="宋体"/>
                        </a:rPr>
                        <a:t>时</a:t>
                      </a:r>
                      <a:r>
                        <a:rPr lang="en-US" sz="1800" dirty="0">
                          <a:effectLst/>
                          <a:latin typeface="Times New Roman"/>
                          <a:ea typeface="宋体"/>
                        </a:rPr>
                        <a:t>16</a:t>
                      </a:r>
                      <a:r>
                        <a:rPr lang="zh-CN" sz="1800" dirty="0">
                          <a:effectLst/>
                          <a:latin typeface="Times New Roman"/>
                          <a:ea typeface="宋体"/>
                        </a:rPr>
                        <a:t>分</a:t>
                      </a:r>
                      <a:r>
                        <a:rPr lang="en-US" sz="1800" dirty="0">
                          <a:effectLst/>
                          <a:latin typeface="Times New Roman"/>
                          <a:ea typeface="宋体"/>
                        </a:rPr>
                        <a:t>49</a:t>
                      </a:r>
                      <a:r>
                        <a:rPr lang="zh-CN" sz="1800" dirty="0">
                          <a:effectLst/>
                          <a:latin typeface="Times New Roman"/>
                          <a:ea typeface="宋体"/>
                        </a:rPr>
                        <a:t>秒</a:t>
                      </a:r>
                    </a:p>
                  </a:txBody>
                  <a:tcPr marL="68571" marR="685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页脚占位符 5">
            <a:extLst>
              <a:ext uri="{FF2B5EF4-FFF2-40B4-BE49-F238E27FC236}">
                <a16:creationId xmlns:a16="http://schemas.microsoft.com/office/drawing/2014/main" id="{9FC706D0-4B3C-4700-BB53-E41E260F664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3872357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9">
            <a:extLst>
              <a:ext uri="{FF2B5EF4-FFF2-40B4-BE49-F238E27FC236}">
                <a16:creationId xmlns:a16="http://schemas.microsoft.com/office/drawing/2014/main" id="{DFA3E93B-A626-46C9-841D-17E736999A48}"/>
              </a:ext>
            </a:extLst>
          </p:cNvPr>
          <p:cNvSpPr txBox="1">
            <a:spLocks noChangeArrowheads="1"/>
          </p:cNvSpPr>
          <p:nvPr/>
        </p:nvSpPr>
        <p:spPr bwMode="auto">
          <a:xfrm>
            <a:off x="395536" y="548680"/>
            <a:ext cx="547211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）模型建立</a:t>
            </a:r>
            <a:endParaRPr kumimoji="1" lang="zh-CN" altLang="en-US" sz="2400" dirty="0">
              <a:solidFill>
                <a:srgbClr val="0000FF"/>
              </a:solidFill>
              <a:latin typeface="微软雅黑" pitchFamily="34" charset="-122"/>
              <a:ea typeface="微软雅黑" pitchFamily="34" charset="-122"/>
            </a:endParaRPr>
          </a:p>
        </p:txBody>
      </p:sp>
      <p:graphicFrame>
        <p:nvGraphicFramePr>
          <p:cNvPr id="10" name="对象 2">
            <a:extLst>
              <a:ext uri="{FF2B5EF4-FFF2-40B4-BE49-F238E27FC236}">
                <a16:creationId xmlns:a16="http://schemas.microsoft.com/office/drawing/2014/main" id="{F3ACF19E-5A32-478B-989D-988136C9903F}"/>
              </a:ext>
            </a:extLst>
          </p:cNvPr>
          <p:cNvGraphicFramePr>
            <a:graphicFrameLocks noChangeAspect="1"/>
          </p:cNvGraphicFramePr>
          <p:nvPr>
            <p:extLst>
              <p:ext uri="{D42A27DB-BD31-4B8C-83A1-F6EECF244321}">
                <p14:modId xmlns:p14="http://schemas.microsoft.com/office/powerpoint/2010/main" val="1659710668"/>
              </p:ext>
            </p:extLst>
          </p:nvPr>
        </p:nvGraphicFramePr>
        <p:xfrm>
          <a:off x="1373188" y="4668838"/>
          <a:ext cx="6600825" cy="847725"/>
        </p:xfrm>
        <a:graphic>
          <a:graphicData uri="http://schemas.openxmlformats.org/presentationml/2006/ole">
            <mc:AlternateContent xmlns:mc="http://schemas.openxmlformats.org/markup-compatibility/2006">
              <mc:Choice xmlns:v="urn:schemas-microsoft-com:vml" Requires="v">
                <p:oleObj name="Equation" r:id="rId2" imgW="3403440" imgH="495000" progId="Equation.DSMT4">
                  <p:embed/>
                </p:oleObj>
              </mc:Choice>
              <mc:Fallback>
                <p:oleObj name="Equation" r:id="rId2" imgW="3403440" imgH="495000" progId="Equation.DSMT4">
                  <p:embed/>
                  <p:pic>
                    <p:nvPicPr>
                      <p:cNvPr id="5" name="对象 2">
                        <a:extLst>
                          <a:ext uri="{FF2B5EF4-FFF2-40B4-BE49-F238E27FC236}">
                            <a16:creationId xmlns:a16="http://schemas.microsoft.com/office/drawing/2014/main" id="{F8A8AF91-6CD5-4ECE-9085-8CCE486B22B6}"/>
                          </a:ext>
                        </a:extLst>
                      </p:cNvPr>
                      <p:cNvPicPr>
                        <a:picLocks noChangeAspect="1" noChangeArrowheads="1"/>
                      </p:cNvPicPr>
                      <p:nvPr/>
                    </p:nvPicPr>
                    <p:blipFill>
                      <a:blip r:embed="rId3"/>
                      <a:srcRect/>
                      <a:stretch>
                        <a:fillRect/>
                      </a:stretch>
                    </p:blipFill>
                    <p:spPr bwMode="auto">
                      <a:xfrm>
                        <a:off x="1373188" y="4668838"/>
                        <a:ext cx="6600825" cy="847725"/>
                      </a:xfrm>
                      <a:prstGeom prst="rect">
                        <a:avLst/>
                      </a:prstGeom>
                      <a:noFill/>
                    </p:spPr>
                  </p:pic>
                </p:oleObj>
              </mc:Fallback>
            </mc:AlternateContent>
          </a:graphicData>
        </a:graphic>
      </p:graphicFrame>
      <p:grpSp>
        <p:nvGrpSpPr>
          <p:cNvPr id="11" name="组合 9">
            <a:extLst>
              <a:ext uri="{FF2B5EF4-FFF2-40B4-BE49-F238E27FC236}">
                <a16:creationId xmlns:a16="http://schemas.microsoft.com/office/drawing/2014/main" id="{7F9C3140-24B1-46F0-ADFD-D69A5D2E2A69}"/>
              </a:ext>
            </a:extLst>
          </p:cNvPr>
          <p:cNvGrpSpPr>
            <a:grpSpLocks/>
          </p:cNvGrpSpPr>
          <p:nvPr/>
        </p:nvGrpSpPr>
        <p:grpSpPr bwMode="auto">
          <a:xfrm>
            <a:off x="755576" y="5662409"/>
            <a:ext cx="6230991" cy="430887"/>
            <a:chOff x="685180" y="5991671"/>
            <a:chExt cx="6370519" cy="574147"/>
          </a:xfrm>
        </p:grpSpPr>
        <p:sp>
          <p:nvSpPr>
            <p:cNvPr id="12" name="Text Box 29">
              <a:extLst>
                <a:ext uri="{FF2B5EF4-FFF2-40B4-BE49-F238E27FC236}">
                  <a16:creationId xmlns:a16="http://schemas.microsoft.com/office/drawing/2014/main" id="{379A517A-C12F-4C56-ACAB-9F1FEF095FC4}"/>
                </a:ext>
              </a:extLst>
            </p:cNvPr>
            <p:cNvSpPr txBox="1">
              <a:spLocks noChangeArrowheads="1"/>
            </p:cNvSpPr>
            <p:nvPr/>
          </p:nvSpPr>
          <p:spPr bwMode="auto">
            <a:xfrm>
              <a:off x="685180" y="5991671"/>
              <a:ext cx="6370519" cy="57414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200" dirty="0">
                  <a:latin typeface="微软雅黑" pitchFamily="34" charset="-122"/>
                  <a:ea typeface="微软雅黑" pitchFamily="34" charset="-122"/>
                  <a:cs typeface="Times New Roman" pitchFamily="18" charset="0"/>
                </a:rPr>
                <a:t>其中                               为模型参数。</a:t>
              </a:r>
            </a:p>
          </p:txBody>
        </p:sp>
        <p:graphicFrame>
          <p:nvGraphicFramePr>
            <p:cNvPr id="13" name="对象 6">
              <a:extLst>
                <a:ext uri="{FF2B5EF4-FFF2-40B4-BE49-F238E27FC236}">
                  <a16:creationId xmlns:a16="http://schemas.microsoft.com/office/drawing/2014/main" id="{83BA0714-779D-474E-A2AD-EECF6A36558B}"/>
                </a:ext>
              </a:extLst>
            </p:cNvPr>
            <p:cNvGraphicFramePr>
              <a:graphicFrameLocks noChangeAspect="1"/>
            </p:cNvGraphicFramePr>
            <p:nvPr>
              <p:extLst>
                <p:ext uri="{D42A27DB-BD31-4B8C-83A1-F6EECF244321}">
                  <p14:modId xmlns:p14="http://schemas.microsoft.com/office/powerpoint/2010/main" val="1558260161"/>
                </p:ext>
              </p:extLst>
            </p:nvPr>
          </p:nvGraphicFramePr>
          <p:xfrm>
            <a:off x="1363840" y="5991671"/>
            <a:ext cx="2583659" cy="574147"/>
          </p:xfrm>
          <a:graphic>
            <a:graphicData uri="http://schemas.openxmlformats.org/presentationml/2006/ole">
              <mc:AlternateContent xmlns:mc="http://schemas.openxmlformats.org/markup-compatibility/2006">
                <mc:Choice xmlns:v="urn:schemas-microsoft-com:vml" Requires="v">
                  <p:oleObj name="Equation" r:id="rId4" imgW="1028700" imgH="228600" progId="">
                    <p:embed/>
                  </p:oleObj>
                </mc:Choice>
                <mc:Fallback>
                  <p:oleObj name="Equation" r:id="rId4" imgW="1028700" imgH="228600" progId="">
                    <p:embed/>
                    <p:pic>
                      <p:nvPicPr>
                        <p:cNvPr id="9" name="对象 6">
                          <a:extLst>
                            <a:ext uri="{FF2B5EF4-FFF2-40B4-BE49-F238E27FC236}">
                              <a16:creationId xmlns:a16="http://schemas.microsoft.com/office/drawing/2014/main" id="{3265027C-273D-42CE-98FE-C6F9C1E26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840" y="5991671"/>
                          <a:ext cx="2583659" cy="574147"/>
                        </a:xfrm>
                        <a:prstGeom prst="rect">
                          <a:avLst/>
                        </a:prstGeom>
                        <a:noFill/>
                      </p:spPr>
                    </p:pic>
                  </p:oleObj>
                </mc:Fallback>
              </mc:AlternateContent>
            </a:graphicData>
          </a:graphic>
        </p:graphicFrame>
      </p:grpSp>
      <p:grpSp>
        <p:nvGrpSpPr>
          <p:cNvPr id="14" name="组合 13">
            <a:extLst>
              <a:ext uri="{FF2B5EF4-FFF2-40B4-BE49-F238E27FC236}">
                <a16:creationId xmlns:a16="http://schemas.microsoft.com/office/drawing/2014/main" id="{2D376F24-6447-421E-8BA6-C219DC14D5D6}"/>
              </a:ext>
            </a:extLst>
          </p:cNvPr>
          <p:cNvGrpSpPr/>
          <p:nvPr/>
        </p:nvGrpSpPr>
        <p:grpSpPr>
          <a:xfrm>
            <a:off x="755576" y="1146361"/>
            <a:ext cx="8064896" cy="3587329"/>
            <a:chOff x="755576" y="1476784"/>
            <a:chExt cx="8064896" cy="3587329"/>
          </a:xfrm>
        </p:grpSpPr>
        <p:sp>
          <p:nvSpPr>
            <p:cNvPr id="15" name="Text Box 29">
              <a:extLst>
                <a:ext uri="{FF2B5EF4-FFF2-40B4-BE49-F238E27FC236}">
                  <a16:creationId xmlns:a16="http://schemas.microsoft.com/office/drawing/2014/main" id="{E8C2ED80-74AB-4FA7-88C6-6939748C46F3}"/>
                </a:ext>
              </a:extLst>
            </p:cNvPr>
            <p:cNvSpPr txBox="1">
              <a:spLocks noChangeArrowheads="1"/>
            </p:cNvSpPr>
            <p:nvPr/>
          </p:nvSpPr>
          <p:spPr bwMode="auto">
            <a:xfrm>
              <a:off x="755576" y="1476784"/>
              <a:ext cx="8064896" cy="358732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r>
                <a:rPr lang="zh-CN" altLang="en-US" sz="2200" dirty="0">
                  <a:latin typeface="微软雅黑" pitchFamily="34" charset="-122"/>
                  <a:ea typeface="微软雅黑" pitchFamily="34" charset="-122"/>
                  <a:cs typeface="Times New Roman" pitchFamily="18" charset="0"/>
                </a:rPr>
                <a:t>假设震源三维坐标为               ，这里的    取正值，设地震发生的时间为</a:t>
              </a:r>
              <a:r>
                <a:rPr lang="en-US" altLang="zh-CN" sz="2200" dirty="0">
                  <a:latin typeface="微软雅黑" pitchFamily="34" charset="-122"/>
                  <a:ea typeface="微软雅黑" pitchFamily="34" charset="-122"/>
                  <a:cs typeface="Times New Roman" pitchFamily="18" charset="0"/>
                </a:rPr>
                <a:t>4</a:t>
              </a:r>
              <a:r>
                <a:rPr lang="zh-CN" altLang="en-US" sz="2200" dirty="0">
                  <a:latin typeface="微软雅黑" pitchFamily="34" charset="-122"/>
                  <a:ea typeface="微软雅黑" pitchFamily="34" charset="-122"/>
                  <a:cs typeface="Times New Roman" pitchFamily="18" charset="0"/>
                </a:rPr>
                <a:t>月</a:t>
              </a:r>
              <a:r>
                <a:rPr lang="en-US" altLang="zh-CN" sz="2200" dirty="0">
                  <a:latin typeface="微软雅黑" pitchFamily="34" charset="-122"/>
                  <a:ea typeface="微软雅黑" pitchFamily="34" charset="-122"/>
                  <a:cs typeface="Times New Roman" pitchFamily="18" charset="0"/>
                </a:rPr>
                <a:t>1</a:t>
              </a:r>
              <a:r>
                <a:rPr lang="zh-CN" altLang="en-US" sz="2200" dirty="0">
                  <a:latin typeface="微软雅黑" pitchFamily="34" charset="-122"/>
                  <a:ea typeface="微软雅黑" pitchFamily="34" charset="-122"/>
                  <a:cs typeface="Times New Roman" pitchFamily="18" charset="0"/>
                </a:rPr>
                <a:t>日</a:t>
              </a:r>
              <a:r>
                <a:rPr lang="en-US" altLang="zh-CN" sz="2200" dirty="0">
                  <a:latin typeface="微软雅黑" pitchFamily="34" charset="-122"/>
                  <a:ea typeface="微软雅黑" pitchFamily="34" charset="-122"/>
                  <a:cs typeface="Times New Roman" pitchFamily="18" charset="0"/>
                </a:rPr>
                <a:t>9</a:t>
              </a:r>
              <a:r>
                <a:rPr lang="zh-CN" altLang="en-US" sz="2200" dirty="0">
                  <a:latin typeface="微软雅黑" pitchFamily="34" charset="-122"/>
                  <a:ea typeface="微软雅黑" pitchFamily="34" charset="-122"/>
                  <a:cs typeface="Times New Roman" pitchFamily="18" charset="0"/>
                </a:rPr>
                <a:t>时    分，地震波传播速度为  （单位：</a:t>
              </a:r>
              <a:r>
                <a:rPr lang="en-US" altLang="zh-CN" sz="2200" dirty="0">
                  <a:latin typeface="微软雅黑" pitchFamily="34" charset="-122"/>
                  <a:ea typeface="微软雅黑" pitchFamily="34" charset="-122"/>
                  <a:cs typeface="Times New Roman" pitchFamily="18" charset="0"/>
                </a:rPr>
                <a:t>km/s</a:t>
              </a:r>
              <a:r>
                <a:rPr lang="zh-CN" altLang="en-US" sz="2200" dirty="0">
                  <a:latin typeface="微软雅黑" pitchFamily="34" charset="-122"/>
                  <a:ea typeface="微软雅黑" pitchFamily="34" charset="-122"/>
                  <a:cs typeface="Times New Roman" pitchFamily="18" charset="0"/>
                </a:rPr>
                <a:t>）。用                                        分别表示地震观测站点</a:t>
              </a:r>
              <a:r>
                <a:rPr lang="en-US" altLang="zh-CN" sz="2200" dirty="0">
                  <a:latin typeface="微软雅黑" pitchFamily="34" charset="-122"/>
                  <a:ea typeface="微软雅黑" pitchFamily="34" charset="-122"/>
                  <a:cs typeface="Times New Roman" pitchFamily="18" charset="0"/>
                </a:rPr>
                <a:t>A—J</a:t>
              </a:r>
              <a:r>
                <a:rPr lang="zh-CN" altLang="en-US" sz="2200" dirty="0">
                  <a:latin typeface="微软雅黑" pitchFamily="34" charset="-122"/>
                  <a:ea typeface="微软雅黑" pitchFamily="34" charset="-122"/>
                  <a:cs typeface="Times New Roman" pitchFamily="18" charset="0"/>
                </a:rPr>
                <a:t>的三维坐标，用                            分别表示地震观测站点</a:t>
              </a:r>
              <a:r>
                <a:rPr lang="en-US" altLang="zh-CN" sz="2200" dirty="0">
                  <a:latin typeface="微软雅黑" pitchFamily="34" charset="-122"/>
                  <a:ea typeface="微软雅黑" pitchFamily="34" charset="-122"/>
                  <a:cs typeface="Times New Roman" pitchFamily="18" charset="0"/>
                </a:rPr>
                <a:t>A—J</a:t>
              </a:r>
              <a:r>
                <a:rPr lang="zh-CN" altLang="en-US" sz="2200" dirty="0">
                  <a:latin typeface="微软雅黑" pitchFamily="34" charset="-122"/>
                  <a:ea typeface="微软雅黑" pitchFamily="34" charset="-122"/>
                  <a:cs typeface="Times New Roman" pitchFamily="18" charset="0"/>
                </a:rPr>
                <a:t>接收到地震波的时刻，这里的     表示</a:t>
              </a:r>
              <a:r>
                <a:rPr lang="en-US" altLang="zh-CN" sz="2200" dirty="0">
                  <a:latin typeface="微软雅黑" pitchFamily="34" charset="-122"/>
                  <a:ea typeface="微软雅黑" pitchFamily="34" charset="-122"/>
                  <a:cs typeface="Times New Roman" pitchFamily="18" charset="0"/>
                </a:rPr>
                <a:t>9</a:t>
              </a:r>
              <a:r>
                <a:rPr lang="zh-CN" altLang="en-US" sz="2200" dirty="0">
                  <a:latin typeface="微软雅黑" pitchFamily="34" charset="-122"/>
                  <a:ea typeface="微软雅黑" pitchFamily="34" charset="-122"/>
                  <a:cs typeface="Times New Roman" pitchFamily="18" charset="0"/>
                </a:rPr>
                <a:t>时    分接收到地震波。根据题设条件和以上假设建立变量     关于         的二元非线性回归模型如下：</a:t>
              </a:r>
              <a:endParaRPr kumimoji="1" lang="zh-CN" altLang="en-US" sz="2200" dirty="0">
                <a:latin typeface="微软雅黑" pitchFamily="34" charset="-122"/>
                <a:ea typeface="微软雅黑" pitchFamily="34" charset="-122"/>
                <a:cs typeface="Times New Roman" pitchFamily="18" charset="0"/>
              </a:endParaRPr>
            </a:p>
          </p:txBody>
        </p:sp>
        <p:graphicFrame>
          <p:nvGraphicFramePr>
            <p:cNvPr id="16" name="对象 2">
              <a:extLst>
                <a:ext uri="{FF2B5EF4-FFF2-40B4-BE49-F238E27FC236}">
                  <a16:creationId xmlns:a16="http://schemas.microsoft.com/office/drawing/2014/main" id="{321EAD0D-D7DE-4509-AF40-C913A24B8467}"/>
                </a:ext>
              </a:extLst>
            </p:cNvPr>
            <p:cNvGraphicFramePr>
              <a:graphicFrameLocks noChangeAspect="1"/>
            </p:cNvGraphicFramePr>
            <p:nvPr>
              <p:extLst>
                <p:ext uri="{D42A27DB-BD31-4B8C-83A1-F6EECF244321}">
                  <p14:modId xmlns:p14="http://schemas.microsoft.com/office/powerpoint/2010/main" val="4106419475"/>
                </p:ext>
              </p:extLst>
            </p:nvPr>
          </p:nvGraphicFramePr>
          <p:xfrm>
            <a:off x="3347864" y="1596122"/>
            <a:ext cx="1296806" cy="361290"/>
          </p:xfrm>
          <a:graphic>
            <a:graphicData uri="http://schemas.openxmlformats.org/presentationml/2006/ole">
              <mc:AlternateContent xmlns:mc="http://schemas.openxmlformats.org/markup-compatibility/2006">
                <mc:Choice xmlns:v="urn:schemas-microsoft-com:vml" Requires="v">
                  <p:oleObj name="Equation" r:id="rId6" imgW="723600" imgH="228600" progId="Equation.DSMT4">
                    <p:embed/>
                  </p:oleObj>
                </mc:Choice>
                <mc:Fallback>
                  <p:oleObj name="Equation" r:id="rId6" imgW="723600" imgH="228600" progId="Equation.DSMT4">
                    <p:embed/>
                    <p:pic>
                      <p:nvPicPr>
                        <p:cNvPr id="11" name="对象 2">
                          <a:extLst>
                            <a:ext uri="{FF2B5EF4-FFF2-40B4-BE49-F238E27FC236}">
                              <a16:creationId xmlns:a16="http://schemas.microsoft.com/office/drawing/2014/main" id="{813AB177-81EA-4A55-BB9D-17CB3F130D52}"/>
                            </a:ext>
                          </a:extLst>
                        </p:cNvPr>
                        <p:cNvPicPr>
                          <a:picLocks noChangeAspect="1" noChangeArrowheads="1"/>
                        </p:cNvPicPr>
                        <p:nvPr/>
                      </p:nvPicPr>
                      <p:blipFill>
                        <a:blip r:embed="rId7"/>
                        <a:srcRect/>
                        <a:stretch>
                          <a:fillRect/>
                        </a:stretch>
                      </p:blipFill>
                      <p:spPr bwMode="auto">
                        <a:xfrm>
                          <a:off x="3347864" y="1596122"/>
                          <a:ext cx="1296806" cy="361290"/>
                        </a:xfrm>
                        <a:prstGeom prst="rect">
                          <a:avLst/>
                        </a:prstGeom>
                        <a:noFill/>
                      </p:spPr>
                    </p:pic>
                  </p:oleObj>
                </mc:Fallback>
              </mc:AlternateContent>
            </a:graphicData>
          </a:graphic>
        </p:graphicFrame>
        <p:graphicFrame>
          <p:nvGraphicFramePr>
            <p:cNvPr id="17" name="对象 2">
              <a:extLst>
                <a:ext uri="{FF2B5EF4-FFF2-40B4-BE49-F238E27FC236}">
                  <a16:creationId xmlns:a16="http://schemas.microsoft.com/office/drawing/2014/main" id="{30A77AD9-EB5E-47EF-9984-B277D349B37C}"/>
                </a:ext>
              </a:extLst>
            </p:cNvPr>
            <p:cNvGraphicFramePr>
              <a:graphicFrameLocks noChangeAspect="1"/>
            </p:cNvGraphicFramePr>
            <p:nvPr>
              <p:extLst>
                <p:ext uri="{D42A27DB-BD31-4B8C-83A1-F6EECF244321}">
                  <p14:modId xmlns:p14="http://schemas.microsoft.com/office/powerpoint/2010/main" val="2659233259"/>
                </p:ext>
              </p:extLst>
            </p:nvPr>
          </p:nvGraphicFramePr>
          <p:xfrm>
            <a:off x="5669782" y="1524540"/>
            <a:ext cx="414386" cy="507013"/>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12" name="对象 2">
                          <a:extLst>
                            <a:ext uri="{FF2B5EF4-FFF2-40B4-BE49-F238E27FC236}">
                              <a16:creationId xmlns:a16="http://schemas.microsoft.com/office/drawing/2014/main" id="{368EBBE3-82A5-43DC-A6C5-F6342AF8113A}"/>
                            </a:ext>
                          </a:extLst>
                        </p:cNvPr>
                        <p:cNvPicPr>
                          <a:picLocks noChangeAspect="1" noChangeArrowheads="1"/>
                        </p:cNvPicPr>
                        <p:nvPr/>
                      </p:nvPicPr>
                      <p:blipFill>
                        <a:blip r:embed="rId9"/>
                        <a:srcRect/>
                        <a:stretch>
                          <a:fillRect/>
                        </a:stretch>
                      </p:blipFill>
                      <p:spPr bwMode="auto">
                        <a:xfrm>
                          <a:off x="5669782" y="1524540"/>
                          <a:ext cx="414386" cy="507013"/>
                        </a:xfrm>
                        <a:prstGeom prst="rect">
                          <a:avLst/>
                        </a:prstGeom>
                        <a:noFill/>
                      </p:spPr>
                    </p:pic>
                  </p:oleObj>
                </mc:Fallback>
              </mc:AlternateContent>
            </a:graphicData>
          </a:graphic>
        </p:graphicFrame>
        <p:graphicFrame>
          <p:nvGraphicFramePr>
            <p:cNvPr id="18" name="对象 2">
              <a:extLst>
                <a:ext uri="{FF2B5EF4-FFF2-40B4-BE49-F238E27FC236}">
                  <a16:creationId xmlns:a16="http://schemas.microsoft.com/office/drawing/2014/main" id="{0A3B552D-3C46-4D6A-BA8B-0B50DFCDA0D8}"/>
                </a:ext>
              </a:extLst>
            </p:cNvPr>
            <p:cNvGraphicFramePr>
              <a:graphicFrameLocks noChangeAspect="1"/>
            </p:cNvGraphicFramePr>
            <p:nvPr>
              <p:extLst>
                <p:ext uri="{D42A27DB-BD31-4B8C-83A1-F6EECF244321}">
                  <p14:modId xmlns:p14="http://schemas.microsoft.com/office/powerpoint/2010/main" val="2866940807"/>
                </p:ext>
              </p:extLst>
            </p:nvPr>
          </p:nvGraphicFramePr>
          <p:xfrm>
            <a:off x="3285058" y="2032000"/>
            <a:ext cx="350838" cy="506413"/>
          </p:xfrm>
          <a:graphic>
            <a:graphicData uri="http://schemas.openxmlformats.org/presentationml/2006/ole">
              <mc:AlternateContent xmlns:mc="http://schemas.openxmlformats.org/markup-compatibility/2006">
                <mc:Choice xmlns:v="urn:schemas-microsoft-com:vml" Requires="v">
                  <p:oleObj name="Equation" r:id="rId10" imgW="139680" imgH="228600" progId="Equation.DSMT4">
                    <p:embed/>
                  </p:oleObj>
                </mc:Choice>
                <mc:Fallback>
                  <p:oleObj name="Equation" r:id="rId10" imgW="139680" imgH="228600" progId="Equation.DSMT4">
                    <p:embed/>
                    <p:pic>
                      <p:nvPicPr>
                        <p:cNvPr id="13" name="对象 2">
                          <a:extLst>
                            <a:ext uri="{FF2B5EF4-FFF2-40B4-BE49-F238E27FC236}">
                              <a16:creationId xmlns:a16="http://schemas.microsoft.com/office/drawing/2014/main" id="{3D4825AB-9815-434F-9FD4-0401B8FB67CA}"/>
                            </a:ext>
                          </a:extLst>
                        </p:cNvPr>
                        <p:cNvPicPr>
                          <a:picLocks noChangeAspect="1" noChangeArrowheads="1"/>
                        </p:cNvPicPr>
                        <p:nvPr/>
                      </p:nvPicPr>
                      <p:blipFill>
                        <a:blip r:embed="rId11"/>
                        <a:srcRect/>
                        <a:stretch>
                          <a:fillRect/>
                        </a:stretch>
                      </p:blipFill>
                      <p:spPr bwMode="auto">
                        <a:xfrm>
                          <a:off x="3285058" y="2032000"/>
                          <a:ext cx="350838" cy="506413"/>
                        </a:xfrm>
                        <a:prstGeom prst="rect">
                          <a:avLst/>
                        </a:prstGeom>
                        <a:noFill/>
                      </p:spPr>
                    </p:pic>
                  </p:oleObj>
                </mc:Fallback>
              </mc:AlternateContent>
            </a:graphicData>
          </a:graphic>
        </p:graphicFrame>
        <p:graphicFrame>
          <p:nvGraphicFramePr>
            <p:cNvPr id="19" name="对象 2">
              <a:extLst>
                <a:ext uri="{FF2B5EF4-FFF2-40B4-BE49-F238E27FC236}">
                  <a16:creationId xmlns:a16="http://schemas.microsoft.com/office/drawing/2014/main" id="{A4B86A1D-2B00-4EBC-BDC0-631621963FCB}"/>
                </a:ext>
              </a:extLst>
            </p:cNvPr>
            <p:cNvGraphicFramePr>
              <a:graphicFrameLocks noChangeAspect="1"/>
            </p:cNvGraphicFramePr>
            <p:nvPr>
              <p:extLst>
                <p:ext uri="{D42A27DB-BD31-4B8C-83A1-F6EECF244321}">
                  <p14:modId xmlns:p14="http://schemas.microsoft.com/office/powerpoint/2010/main" val="2890292896"/>
                </p:ext>
              </p:extLst>
            </p:nvPr>
          </p:nvGraphicFramePr>
          <p:xfrm>
            <a:off x="6427788" y="2032000"/>
            <a:ext cx="382587" cy="506413"/>
          </p:xfrm>
          <a:graphic>
            <a:graphicData uri="http://schemas.openxmlformats.org/presentationml/2006/ole">
              <mc:AlternateContent xmlns:mc="http://schemas.openxmlformats.org/markup-compatibility/2006">
                <mc:Choice xmlns:v="urn:schemas-microsoft-com:vml" Requires="v">
                  <p:oleObj name="Equation" r:id="rId12" imgW="152280" imgH="228600" progId="Equation.DSMT4">
                    <p:embed/>
                  </p:oleObj>
                </mc:Choice>
                <mc:Fallback>
                  <p:oleObj name="Equation" r:id="rId12" imgW="152280" imgH="228600" progId="Equation.DSMT4">
                    <p:embed/>
                    <p:pic>
                      <p:nvPicPr>
                        <p:cNvPr id="14" name="对象 2">
                          <a:extLst>
                            <a:ext uri="{FF2B5EF4-FFF2-40B4-BE49-F238E27FC236}">
                              <a16:creationId xmlns:a16="http://schemas.microsoft.com/office/drawing/2014/main" id="{8069A603-FEBE-42A0-8E0B-EBCDFED948B3}"/>
                            </a:ext>
                          </a:extLst>
                        </p:cNvPr>
                        <p:cNvPicPr>
                          <a:picLocks noChangeAspect="1" noChangeArrowheads="1"/>
                        </p:cNvPicPr>
                        <p:nvPr/>
                      </p:nvPicPr>
                      <p:blipFill>
                        <a:blip r:embed="rId13"/>
                        <a:srcRect/>
                        <a:stretch>
                          <a:fillRect/>
                        </a:stretch>
                      </p:blipFill>
                      <p:spPr bwMode="auto">
                        <a:xfrm>
                          <a:off x="6427788" y="2032000"/>
                          <a:ext cx="382587" cy="506413"/>
                        </a:xfrm>
                        <a:prstGeom prst="rect">
                          <a:avLst/>
                        </a:prstGeom>
                        <a:noFill/>
                      </p:spPr>
                    </p:pic>
                  </p:oleObj>
                </mc:Fallback>
              </mc:AlternateContent>
            </a:graphicData>
          </a:graphic>
        </p:graphicFrame>
        <p:graphicFrame>
          <p:nvGraphicFramePr>
            <p:cNvPr id="20" name="对象 2">
              <a:extLst>
                <a:ext uri="{FF2B5EF4-FFF2-40B4-BE49-F238E27FC236}">
                  <a16:creationId xmlns:a16="http://schemas.microsoft.com/office/drawing/2014/main" id="{EDC001CE-9713-4498-B26E-4A6D21BF2B1C}"/>
                </a:ext>
              </a:extLst>
            </p:cNvPr>
            <p:cNvGraphicFramePr>
              <a:graphicFrameLocks noChangeAspect="1"/>
            </p:cNvGraphicFramePr>
            <p:nvPr>
              <p:extLst>
                <p:ext uri="{D42A27DB-BD31-4B8C-83A1-F6EECF244321}">
                  <p14:modId xmlns:p14="http://schemas.microsoft.com/office/powerpoint/2010/main" val="72685460"/>
                </p:ext>
              </p:extLst>
            </p:nvPr>
          </p:nvGraphicFramePr>
          <p:xfrm>
            <a:off x="1147391" y="2604660"/>
            <a:ext cx="3265803" cy="423863"/>
          </p:xfrm>
          <a:graphic>
            <a:graphicData uri="http://schemas.openxmlformats.org/presentationml/2006/ole">
              <mc:AlternateContent xmlns:mc="http://schemas.openxmlformats.org/markup-compatibility/2006">
                <mc:Choice xmlns:v="urn:schemas-microsoft-com:vml" Requires="v">
                  <p:oleObj name="Equation" r:id="rId14" imgW="1549080" imgH="228600" progId="Equation.DSMT4">
                    <p:embed/>
                  </p:oleObj>
                </mc:Choice>
                <mc:Fallback>
                  <p:oleObj name="Equation" r:id="rId14" imgW="1549080" imgH="228600" progId="Equation.DSMT4">
                    <p:embed/>
                    <p:pic>
                      <p:nvPicPr>
                        <p:cNvPr id="15" name="对象 2">
                          <a:extLst>
                            <a:ext uri="{FF2B5EF4-FFF2-40B4-BE49-F238E27FC236}">
                              <a16:creationId xmlns:a16="http://schemas.microsoft.com/office/drawing/2014/main" id="{6926366C-B53A-4B60-90C5-37654BC6A5F0}"/>
                            </a:ext>
                          </a:extLst>
                        </p:cNvPr>
                        <p:cNvPicPr>
                          <a:picLocks noChangeAspect="1" noChangeArrowheads="1"/>
                        </p:cNvPicPr>
                        <p:nvPr/>
                      </p:nvPicPr>
                      <p:blipFill>
                        <a:blip r:embed="rId15"/>
                        <a:srcRect/>
                        <a:stretch>
                          <a:fillRect/>
                        </a:stretch>
                      </p:blipFill>
                      <p:spPr bwMode="auto">
                        <a:xfrm>
                          <a:off x="1147391" y="2604660"/>
                          <a:ext cx="3265803" cy="423863"/>
                        </a:xfrm>
                        <a:prstGeom prst="rect">
                          <a:avLst/>
                        </a:prstGeom>
                        <a:noFill/>
                      </p:spPr>
                    </p:pic>
                  </p:oleObj>
                </mc:Fallback>
              </mc:AlternateContent>
            </a:graphicData>
          </a:graphic>
        </p:graphicFrame>
        <p:graphicFrame>
          <p:nvGraphicFramePr>
            <p:cNvPr id="21" name="对象 2">
              <a:extLst>
                <a:ext uri="{FF2B5EF4-FFF2-40B4-BE49-F238E27FC236}">
                  <a16:creationId xmlns:a16="http://schemas.microsoft.com/office/drawing/2014/main" id="{36B3C807-29E1-4E3B-9861-3B5FB712313A}"/>
                </a:ext>
              </a:extLst>
            </p:cNvPr>
            <p:cNvGraphicFramePr>
              <a:graphicFrameLocks noChangeAspect="1"/>
            </p:cNvGraphicFramePr>
            <p:nvPr>
              <p:extLst>
                <p:ext uri="{D42A27DB-BD31-4B8C-83A1-F6EECF244321}">
                  <p14:modId xmlns:p14="http://schemas.microsoft.com/office/powerpoint/2010/main" val="2055101715"/>
                </p:ext>
              </p:extLst>
            </p:nvPr>
          </p:nvGraphicFramePr>
          <p:xfrm>
            <a:off x="1996058" y="3108436"/>
            <a:ext cx="2215902" cy="423785"/>
          </p:xfrm>
          <a:graphic>
            <a:graphicData uri="http://schemas.openxmlformats.org/presentationml/2006/ole">
              <mc:AlternateContent xmlns:mc="http://schemas.openxmlformats.org/markup-compatibility/2006">
                <mc:Choice xmlns:v="urn:schemas-microsoft-com:vml" Requires="v">
                  <p:oleObj name="Equation" r:id="rId16" imgW="1054080" imgH="228600" progId="Equation.DSMT4">
                    <p:embed/>
                  </p:oleObj>
                </mc:Choice>
                <mc:Fallback>
                  <p:oleObj name="Equation" r:id="rId16" imgW="1054080" imgH="228600" progId="Equation.DSMT4">
                    <p:embed/>
                    <p:pic>
                      <p:nvPicPr>
                        <p:cNvPr id="16" name="对象 2">
                          <a:extLst>
                            <a:ext uri="{FF2B5EF4-FFF2-40B4-BE49-F238E27FC236}">
                              <a16:creationId xmlns:a16="http://schemas.microsoft.com/office/drawing/2014/main" id="{7AF892C4-94AC-48D0-99F4-81A2A373F038}"/>
                            </a:ext>
                          </a:extLst>
                        </p:cNvPr>
                        <p:cNvPicPr>
                          <a:picLocks noChangeAspect="1" noChangeArrowheads="1"/>
                        </p:cNvPicPr>
                        <p:nvPr/>
                      </p:nvPicPr>
                      <p:blipFill>
                        <a:blip r:embed="rId17"/>
                        <a:srcRect/>
                        <a:stretch>
                          <a:fillRect/>
                        </a:stretch>
                      </p:blipFill>
                      <p:spPr bwMode="auto">
                        <a:xfrm>
                          <a:off x="1996058" y="3108436"/>
                          <a:ext cx="2215902" cy="423785"/>
                        </a:xfrm>
                        <a:prstGeom prst="rect">
                          <a:avLst/>
                        </a:prstGeom>
                        <a:noFill/>
                      </p:spPr>
                    </p:pic>
                  </p:oleObj>
                </mc:Fallback>
              </mc:AlternateContent>
            </a:graphicData>
          </a:graphic>
        </p:graphicFrame>
        <p:graphicFrame>
          <p:nvGraphicFramePr>
            <p:cNvPr id="22" name="对象 2">
              <a:extLst>
                <a:ext uri="{FF2B5EF4-FFF2-40B4-BE49-F238E27FC236}">
                  <a16:creationId xmlns:a16="http://schemas.microsoft.com/office/drawing/2014/main" id="{EB4A19E0-0B59-4F99-8828-5857C96E4FD4}"/>
                </a:ext>
              </a:extLst>
            </p:cNvPr>
            <p:cNvGraphicFramePr>
              <a:graphicFrameLocks noChangeAspect="1"/>
            </p:cNvGraphicFramePr>
            <p:nvPr>
              <p:extLst>
                <p:ext uri="{D42A27DB-BD31-4B8C-83A1-F6EECF244321}">
                  <p14:modId xmlns:p14="http://schemas.microsoft.com/office/powerpoint/2010/main" val="2623119229"/>
                </p:ext>
              </p:extLst>
            </p:nvPr>
          </p:nvGraphicFramePr>
          <p:xfrm>
            <a:off x="3721156" y="3613453"/>
            <a:ext cx="293688" cy="423863"/>
          </p:xfrm>
          <a:graphic>
            <a:graphicData uri="http://schemas.openxmlformats.org/presentationml/2006/ole">
              <mc:AlternateContent xmlns:mc="http://schemas.openxmlformats.org/markup-compatibility/2006">
                <mc:Choice xmlns:v="urn:schemas-microsoft-com:vml" Requires="v">
                  <p:oleObj name="Equation" r:id="rId18" imgW="139680" imgH="228600" progId="Equation.DSMT4">
                    <p:embed/>
                  </p:oleObj>
                </mc:Choice>
                <mc:Fallback>
                  <p:oleObj name="Equation" r:id="rId18" imgW="139680" imgH="228600" progId="Equation.DSMT4">
                    <p:embed/>
                    <p:pic>
                      <p:nvPicPr>
                        <p:cNvPr id="17" name="对象 2">
                          <a:extLst>
                            <a:ext uri="{FF2B5EF4-FFF2-40B4-BE49-F238E27FC236}">
                              <a16:creationId xmlns:a16="http://schemas.microsoft.com/office/drawing/2014/main" id="{A5DCC768-6271-461F-A1C0-74DDD83CDAD4}"/>
                            </a:ext>
                          </a:extLst>
                        </p:cNvPr>
                        <p:cNvPicPr>
                          <a:picLocks noChangeAspect="1" noChangeArrowheads="1"/>
                        </p:cNvPicPr>
                        <p:nvPr/>
                      </p:nvPicPr>
                      <p:blipFill>
                        <a:blip r:embed="rId19"/>
                        <a:srcRect/>
                        <a:stretch>
                          <a:fillRect/>
                        </a:stretch>
                      </p:blipFill>
                      <p:spPr bwMode="auto">
                        <a:xfrm>
                          <a:off x="3721156" y="3613453"/>
                          <a:ext cx="293688" cy="423863"/>
                        </a:xfrm>
                        <a:prstGeom prst="rect">
                          <a:avLst/>
                        </a:prstGeom>
                        <a:noFill/>
                      </p:spPr>
                    </p:pic>
                  </p:oleObj>
                </mc:Fallback>
              </mc:AlternateContent>
            </a:graphicData>
          </a:graphic>
        </p:graphicFrame>
        <p:graphicFrame>
          <p:nvGraphicFramePr>
            <p:cNvPr id="23" name="对象 2">
              <a:extLst>
                <a:ext uri="{FF2B5EF4-FFF2-40B4-BE49-F238E27FC236}">
                  <a16:creationId xmlns:a16="http://schemas.microsoft.com/office/drawing/2014/main" id="{3A87C1C2-5B1F-4909-95B9-8F162D57597F}"/>
                </a:ext>
              </a:extLst>
            </p:cNvPr>
            <p:cNvGraphicFramePr>
              <a:graphicFrameLocks noChangeAspect="1"/>
            </p:cNvGraphicFramePr>
            <p:nvPr>
              <p:extLst>
                <p:ext uri="{D42A27DB-BD31-4B8C-83A1-F6EECF244321}">
                  <p14:modId xmlns:p14="http://schemas.microsoft.com/office/powerpoint/2010/main" val="3669875316"/>
                </p:ext>
              </p:extLst>
            </p:nvPr>
          </p:nvGraphicFramePr>
          <p:xfrm>
            <a:off x="5070400" y="3612772"/>
            <a:ext cx="293688" cy="423863"/>
          </p:xfrm>
          <a:graphic>
            <a:graphicData uri="http://schemas.openxmlformats.org/presentationml/2006/ole">
              <mc:AlternateContent xmlns:mc="http://schemas.openxmlformats.org/markup-compatibility/2006">
                <mc:Choice xmlns:v="urn:schemas-microsoft-com:vml" Requires="v">
                  <p:oleObj name="Equation" r:id="rId20" imgW="139680" imgH="228600" progId="Equation.DSMT4">
                    <p:embed/>
                  </p:oleObj>
                </mc:Choice>
                <mc:Fallback>
                  <p:oleObj name="Equation" r:id="rId20" imgW="139680" imgH="228600" progId="Equation.DSMT4">
                    <p:embed/>
                    <p:pic>
                      <p:nvPicPr>
                        <p:cNvPr id="18" name="对象 2">
                          <a:extLst>
                            <a:ext uri="{FF2B5EF4-FFF2-40B4-BE49-F238E27FC236}">
                              <a16:creationId xmlns:a16="http://schemas.microsoft.com/office/drawing/2014/main" id="{5B5CB025-2C69-4548-9C1D-9605C0944C59}"/>
                            </a:ext>
                          </a:extLst>
                        </p:cNvPr>
                        <p:cNvPicPr>
                          <a:picLocks noChangeAspect="1" noChangeArrowheads="1"/>
                        </p:cNvPicPr>
                        <p:nvPr/>
                      </p:nvPicPr>
                      <p:blipFill>
                        <a:blip r:embed="rId21"/>
                        <a:srcRect/>
                        <a:stretch>
                          <a:fillRect/>
                        </a:stretch>
                      </p:blipFill>
                      <p:spPr bwMode="auto">
                        <a:xfrm>
                          <a:off x="5070400" y="3612772"/>
                          <a:ext cx="293688" cy="423863"/>
                        </a:xfrm>
                        <a:prstGeom prst="rect">
                          <a:avLst/>
                        </a:prstGeom>
                        <a:noFill/>
                      </p:spPr>
                    </p:pic>
                  </p:oleObj>
                </mc:Fallback>
              </mc:AlternateContent>
            </a:graphicData>
          </a:graphic>
        </p:graphicFrame>
        <p:graphicFrame>
          <p:nvGraphicFramePr>
            <p:cNvPr id="24" name="对象 2">
              <a:extLst>
                <a:ext uri="{FF2B5EF4-FFF2-40B4-BE49-F238E27FC236}">
                  <a16:creationId xmlns:a16="http://schemas.microsoft.com/office/drawing/2014/main" id="{75E03D30-E3E5-476E-8508-5F45E4B4854B}"/>
                </a:ext>
              </a:extLst>
            </p:cNvPr>
            <p:cNvGraphicFramePr>
              <a:graphicFrameLocks noChangeAspect="1"/>
            </p:cNvGraphicFramePr>
            <p:nvPr>
              <p:extLst>
                <p:ext uri="{D42A27DB-BD31-4B8C-83A1-F6EECF244321}">
                  <p14:modId xmlns:p14="http://schemas.microsoft.com/office/powerpoint/2010/main" val="3482211307"/>
                </p:ext>
              </p:extLst>
            </p:nvPr>
          </p:nvGraphicFramePr>
          <p:xfrm>
            <a:off x="4278312" y="4117509"/>
            <a:ext cx="293688" cy="423863"/>
          </p:xfrm>
          <a:graphic>
            <a:graphicData uri="http://schemas.openxmlformats.org/presentationml/2006/ole">
              <mc:AlternateContent xmlns:mc="http://schemas.openxmlformats.org/markup-compatibility/2006">
                <mc:Choice xmlns:v="urn:schemas-microsoft-com:vml" Requires="v">
                  <p:oleObj name="Equation" r:id="rId22" imgW="139680" imgH="228600" progId="Equation.DSMT4">
                    <p:embed/>
                  </p:oleObj>
                </mc:Choice>
                <mc:Fallback>
                  <p:oleObj name="Equation" r:id="rId22" imgW="139680" imgH="228600" progId="Equation.DSMT4">
                    <p:embed/>
                    <p:pic>
                      <p:nvPicPr>
                        <p:cNvPr id="19" name="对象 2">
                          <a:extLst>
                            <a:ext uri="{FF2B5EF4-FFF2-40B4-BE49-F238E27FC236}">
                              <a16:creationId xmlns:a16="http://schemas.microsoft.com/office/drawing/2014/main" id="{FD791522-CFDE-4074-87AC-3E7CC9291D11}"/>
                            </a:ext>
                          </a:extLst>
                        </p:cNvPr>
                        <p:cNvPicPr>
                          <a:picLocks noChangeAspect="1" noChangeArrowheads="1"/>
                        </p:cNvPicPr>
                        <p:nvPr/>
                      </p:nvPicPr>
                      <p:blipFill>
                        <a:blip r:embed="rId21"/>
                        <a:srcRect/>
                        <a:stretch>
                          <a:fillRect/>
                        </a:stretch>
                      </p:blipFill>
                      <p:spPr bwMode="auto">
                        <a:xfrm>
                          <a:off x="4278312" y="4117509"/>
                          <a:ext cx="293688" cy="423863"/>
                        </a:xfrm>
                        <a:prstGeom prst="rect">
                          <a:avLst/>
                        </a:prstGeom>
                        <a:noFill/>
                      </p:spPr>
                    </p:pic>
                  </p:oleObj>
                </mc:Fallback>
              </mc:AlternateContent>
            </a:graphicData>
          </a:graphic>
        </p:graphicFrame>
        <p:graphicFrame>
          <p:nvGraphicFramePr>
            <p:cNvPr id="25" name="对象 2">
              <a:extLst>
                <a:ext uri="{FF2B5EF4-FFF2-40B4-BE49-F238E27FC236}">
                  <a16:creationId xmlns:a16="http://schemas.microsoft.com/office/drawing/2014/main" id="{43585430-FB74-48B4-B519-7ACA78EA5967}"/>
                </a:ext>
              </a:extLst>
            </p:cNvPr>
            <p:cNvGraphicFramePr>
              <a:graphicFrameLocks noChangeAspect="1"/>
            </p:cNvGraphicFramePr>
            <p:nvPr>
              <p:extLst>
                <p:ext uri="{D42A27DB-BD31-4B8C-83A1-F6EECF244321}">
                  <p14:modId xmlns:p14="http://schemas.microsoft.com/office/powerpoint/2010/main" val="1360255862"/>
                </p:ext>
              </p:extLst>
            </p:nvPr>
          </p:nvGraphicFramePr>
          <p:xfrm>
            <a:off x="5174407" y="4084638"/>
            <a:ext cx="693737" cy="423862"/>
          </p:xfrm>
          <a:graphic>
            <a:graphicData uri="http://schemas.openxmlformats.org/presentationml/2006/ole">
              <mc:AlternateContent xmlns:mc="http://schemas.openxmlformats.org/markup-compatibility/2006">
                <mc:Choice xmlns:v="urn:schemas-microsoft-com:vml" Requires="v">
                  <p:oleObj name="Equation" r:id="rId23" imgW="330120" imgH="228600" progId="Equation.DSMT4">
                    <p:embed/>
                  </p:oleObj>
                </mc:Choice>
                <mc:Fallback>
                  <p:oleObj name="Equation" r:id="rId23" imgW="330120" imgH="228600" progId="Equation.DSMT4">
                    <p:embed/>
                    <p:pic>
                      <p:nvPicPr>
                        <p:cNvPr id="20" name="对象 2">
                          <a:extLst>
                            <a:ext uri="{FF2B5EF4-FFF2-40B4-BE49-F238E27FC236}">
                              <a16:creationId xmlns:a16="http://schemas.microsoft.com/office/drawing/2014/main" id="{52024F4B-2675-4368-997B-8CF09D7E0169}"/>
                            </a:ext>
                          </a:extLst>
                        </p:cNvPr>
                        <p:cNvPicPr>
                          <a:picLocks noChangeAspect="1" noChangeArrowheads="1"/>
                        </p:cNvPicPr>
                        <p:nvPr/>
                      </p:nvPicPr>
                      <p:blipFill>
                        <a:blip r:embed="rId24"/>
                        <a:srcRect/>
                        <a:stretch>
                          <a:fillRect/>
                        </a:stretch>
                      </p:blipFill>
                      <p:spPr bwMode="auto">
                        <a:xfrm>
                          <a:off x="5174407" y="4084638"/>
                          <a:ext cx="693737" cy="423862"/>
                        </a:xfrm>
                        <a:prstGeom prst="rect">
                          <a:avLst/>
                        </a:prstGeom>
                        <a:noFill/>
                      </p:spPr>
                    </p:pic>
                  </p:oleObj>
                </mc:Fallback>
              </mc:AlternateContent>
            </a:graphicData>
          </a:graphic>
        </p:graphicFrame>
      </p:grpSp>
      <p:sp>
        <p:nvSpPr>
          <p:cNvPr id="2" name="日期占位符 1">
            <a:extLst>
              <a:ext uri="{FF2B5EF4-FFF2-40B4-BE49-F238E27FC236}">
                <a16:creationId xmlns:a16="http://schemas.microsoft.com/office/drawing/2014/main" id="{1088FC4E-8F6C-4E2E-95F2-A72953EC2A5F}"/>
              </a:ext>
            </a:extLst>
          </p:cNvPr>
          <p:cNvSpPr>
            <a:spLocks noGrp="1"/>
          </p:cNvSpPr>
          <p:nvPr>
            <p:ph type="dt" sz="half" idx="2"/>
          </p:nvPr>
        </p:nvSpPr>
        <p:spPr/>
        <p:txBody>
          <a:bodyPr/>
          <a:lstStyle/>
          <a:p>
            <a:pPr>
              <a:defRPr/>
            </a:pPr>
            <a:fld id="{717E8E7A-B695-4BDC-B144-D716B811BC15}"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980A24CA-019A-4354-8620-75337D6DCFE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74295370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3"/>
          <p:cNvSpPr>
            <a:spLocks noChangeArrowheads="1"/>
          </p:cNvSpPr>
          <p:nvPr/>
        </p:nvSpPr>
        <p:spPr bwMode="auto">
          <a:xfrm>
            <a:off x="539552" y="2254674"/>
            <a:ext cx="8496944" cy="340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en-US" altLang="zh-CN" sz="1600" dirty="0">
                <a:latin typeface="微软雅黑" pitchFamily="34" charset="-122"/>
                <a:ea typeface="微软雅黑" pitchFamily="34" charset="-122"/>
                <a:cs typeface="Times New Roman" pitchFamily="18" charset="0"/>
              </a:rPr>
              <a:t>&gt;&gt; modelfun = @(</a:t>
            </a:r>
            <a:r>
              <a:rPr lang="en-US" altLang="zh-CN" sz="1600" dirty="0" err="1">
                <a:latin typeface="微软雅黑" pitchFamily="34" charset="-122"/>
                <a:ea typeface="微软雅黑" pitchFamily="34" charset="-122"/>
                <a:cs typeface="Times New Roman" pitchFamily="18" charset="0"/>
              </a:rPr>
              <a:t>b,x</a:t>
            </a:r>
            <a:r>
              <a:rPr lang="en-US" altLang="zh-CN" sz="1600" dirty="0">
                <a:latin typeface="微软雅黑" pitchFamily="34" charset="-122"/>
                <a:ea typeface="微软雅黑" pitchFamily="34" charset="-122"/>
                <a:cs typeface="Times New Roman" pitchFamily="18" charset="0"/>
              </a:rPr>
              <a:t>) sqrt((x(:,1)-b(1)).^2+(x(:,2)-b(2)).^2+b(3).^2)/(60*b(4))+b(5);</a:t>
            </a:r>
          </a:p>
          <a:p>
            <a:pPr>
              <a:lnSpc>
                <a:spcPct val="140000"/>
              </a:lnSpc>
            </a:pPr>
            <a:r>
              <a:rPr lang="en-US" altLang="zh-CN" sz="2000" dirty="0">
                <a:latin typeface="微软雅黑" pitchFamily="34" charset="-122"/>
                <a:ea typeface="微软雅黑" pitchFamily="34" charset="-122"/>
                <a:cs typeface="Times New Roman" pitchFamily="18" charset="0"/>
              </a:rPr>
              <a:t>&gt;&gt; data = </a:t>
            </a:r>
            <a:r>
              <a:rPr lang="en-US" altLang="zh-CN" sz="2000" dirty="0" err="1">
                <a:latin typeface="微软雅黑" pitchFamily="34" charset="-122"/>
                <a:ea typeface="微软雅黑" pitchFamily="34" charset="-122"/>
                <a:cs typeface="Times New Roman" pitchFamily="18" charset="0"/>
              </a:rPr>
              <a:t>xlsread</a:t>
            </a:r>
            <a:r>
              <a:rPr lang="en-US" altLang="zh-CN" sz="2000" dirty="0">
                <a:latin typeface="微软雅黑" pitchFamily="34" charset="-122"/>
                <a:ea typeface="微软雅黑" pitchFamily="34" charset="-122"/>
                <a:cs typeface="Times New Roman" pitchFamily="18" charset="0"/>
              </a:rPr>
              <a:t>('</a:t>
            </a:r>
            <a:r>
              <a:rPr lang="zh-CN" altLang="en-US" sz="2000" dirty="0">
                <a:latin typeface="微软雅黑" pitchFamily="34" charset="-122"/>
                <a:ea typeface="微软雅黑" pitchFamily="34" charset="-122"/>
                <a:cs typeface="Times New Roman" pitchFamily="18" charset="0"/>
              </a:rPr>
              <a:t>地震</a:t>
            </a:r>
            <a:r>
              <a:rPr lang="en-US" altLang="zh-CN" sz="2000" dirty="0">
                <a:latin typeface="微软雅黑" pitchFamily="34" charset="-122"/>
                <a:ea typeface="微软雅黑" pitchFamily="34" charset="-122"/>
                <a:cs typeface="Times New Roman" pitchFamily="18" charset="0"/>
              </a:rPr>
              <a:t>.xlsx');</a:t>
            </a:r>
          </a:p>
          <a:p>
            <a:pPr>
              <a:lnSpc>
                <a:spcPct val="140000"/>
              </a:lnSpc>
            </a:pPr>
            <a:r>
              <a:rPr lang="en-US" altLang="zh-CN" sz="2000" dirty="0">
                <a:latin typeface="微软雅黑" pitchFamily="34" charset="-122"/>
                <a:ea typeface="微软雅黑" pitchFamily="34" charset="-122"/>
                <a:cs typeface="Times New Roman" pitchFamily="18" charset="0"/>
              </a:rPr>
              <a:t>&gt;&gt; X = data(:,1:2); </a:t>
            </a:r>
          </a:p>
          <a:p>
            <a:pPr>
              <a:lnSpc>
                <a:spcPct val="140000"/>
              </a:lnSpc>
            </a:pPr>
            <a:r>
              <a:rPr lang="en-US" altLang="zh-CN" sz="2000" dirty="0">
                <a:latin typeface="微软雅黑" pitchFamily="34" charset="-122"/>
                <a:ea typeface="微软雅黑" pitchFamily="34" charset="-122"/>
                <a:cs typeface="Times New Roman" pitchFamily="18" charset="0"/>
              </a:rPr>
              <a:t>&gt;&gt; Minutes = data(:,3);</a:t>
            </a:r>
          </a:p>
          <a:p>
            <a:pPr>
              <a:lnSpc>
                <a:spcPct val="140000"/>
              </a:lnSpc>
            </a:pPr>
            <a:r>
              <a:rPr lang="en-US" altLang="zh-CN" sz="2000" dirty="0">
                <a:latin typeface="微软雅黑" pitchFamily="34" charset="-122"/>
                <a:ea typeface="微软雅黑" pitchFamily="34" charset="-122"/>
                <a:cs typeface="Times New Roman" pitchFamily="18" charset="0"/>
              </a:rPr>
              <a:t>&gt;&gt; Seconds = data(:,4);</a:t>
            </a:r>
          </a:p>
          <a:p>
            <a:pPr>
              <a:lnSpc>
                <a:spcPct val="140000"/>
              </a:lnSpc>
            </a:pPr>
            <a:r>
              <a:rPr lang="en-US" altLang="zh-CN" sz="2000" dirty="0">
                <a:latin typeface="微软雅黑" pitchFamily="34" charset="-122"/>
                <a:ea typeface="微软雅黑" pitchFamily="34" charset="-122"/>
                <a:cs typeface="Times New Roman" pitchFamily="18" charset="0"/>
              </a:rPr>
              <a:t>&gt;&gt; T = Minutes + Seconds/60;</a:t>
            </a:r>
          </a:p>
          <a:p>
            <a:pPr>
              <a:lnSpc>
                <a:spcPct val="140000"/>
              </a:lnSpc>
            </a:pPr>
            <a:r>
              <a:rPr lang="en-US" altLang="zh-CN" sz="2000" dirty="0">
                <a:latin typeface="微软雅黑" pitchFamily="34" charset="-122"/>
                <a:ea typeface="微软雅黑" pitchFamily="34" charset="-122"/>
                <a:cs typeface="Times New Roman" pitchFamily="18" charset="0"/>
              </a:rPr>
              <a:t>&gt;&gt; b0 = [1000 100 1 1 1];</a:t>
            </a:r>
          </a:p>
          <a:p>
            <a:pPr>
              <a:lnSpc>
                <a:spcPct val="140000"/>
              </a:lnSpc>
            </a:pPr>
            <a:r>
              <a:rPr lang="en-US" altLang="zh-CN" sz="2000" dirty="0">
                <a:latin typeface="微软雅黑" pitchFamily="34" charset="-122"/>
                <a:ea typeface="微软雅黑" pitchFamily="34" charset="-122"/>
                <a:cs typeface="Times New Roman" pitchFamily="18" charset="0"/>
              </a:rPr>
              <a:t>&gt;&gt; </a:t>
            </a:r>
            <a:r>
              <a:rPr lang="en-US" altLang="zh-CN" sz="2000" dirty="0" err="1">
                <a:latin typeface="微软雅黑" pitchFamily="34" charset="-122"/>
                <a:ea typeface="微软雅黑" pitchFamily="34" charset="-122"/>
                <a:cs typeface="Times New Roman" pitchFamily="18" charset="0"/>
              </a:rPr>
              <a:t>mnlm</a:t>
            </a:r>
            <a:r>
              <a:rPr lang="en-US" altLang="zh-CN" sz="2000" dirty="0">
                <a:latin typeface="微软雅黑" pitchFamily="34" charset="-122"/>
                <a:ea typeface="微软雅黑" pitchFamily="34" charset="-122"/>
                <a:cs typeface="Times New Roman" pitchFamily="18" charset="0"/>
              </a:rPr>
              <a:t> = </a:t>
            </a:r>
            <a:r>
              <a:rPr lang="en-US" altLang="zh-CN" sz="2000" dirty="0" err="1">
                <a:latin typeface="微软雅黑" pitchFamily="34" charset="-122"/>
                <a:ea typeface="微软雅黑" pitchFamily="34" charset="-122"/>
                <a:cs typeface="Times New Roman" pitchFamily="18" charset="0"/>
              </a:rPr>
              <a:t>fitnlm</a:t>
            </a:r>
            <a:r>
              <a:rPr lang="en-US" altLang="zh-CN" sz="2000" dirty="0">
                <a:latin typeface="微软雅黑" pitchFamily="34" charset="-122"/>
                <a:ea typeface="微软雅黑" pitchFamily="34" charset="-122"/>
                <a:cs typeface="Times New Roman" pitchFamily="18" charset="0"/>
              </a:rPr>
              <a:t> (X,T,modelfun,b0)</a:t>
            </a:r>
          </a:p>
        </p:txBody>
      </p:sp>
      <p:graphicFrame>
        <p:nvGraphicFramePr>
          <p:cNvPr id="7" name="对象 2">
            <a:extLst>
              <a:ext uri="{FF2B5EF4-FFF2-40B4-BE49-F238E27FC236}">
                <a16:creationId xmlns:a16="http://schemas.microsoft.com/office/drawing/2014/main" id="{E43758AD-223D-48E0-892A-B541697CB331}"/>
              </a:ext>
            </a:extLst>
          </p:cNvPr>
          <p:cNvGraphicFramePr>
            <a:graphicFrameLocks noChangeAspect="1"/>
          </p:cNvGraphicFramePr>
          <p:nvPr>
            <p:extLst>
              <p:ext uri="{D42A27DB-BD31-4B8C-83A1-F6EECF244321}">
                <p14:modId xmlns:p14="http://schemas.microsoft.com/office/powerpoint/2010/main" val="2398053241"/>
              </p:ext>
            </p:extLst>
          </p:nvPr>
        </p:nvGraphicFramePr>
        <p:xfrm>
          <a:off x="2051720" y="1165377"/>
          <a:ext cx="4135657" cy="823463"/>
        </p:xfrm>
        <a:graphic>
          <a:graphicData uri="http://schemas.openxmlformats.org/presentationml/2006/ole">
            <mc:AlternateContent xmlns:mc="http://schemas.openxmlformats.org/markup-compatibility/2006">
              <mc:Choice xmlns:v="urn:schemas-microsoft-com:vml" Requires="v">
                <p:oleObj name="Equation" r:id="rId2" imgW="2197080" imgH="495000" progId="Equation.DSMT4">
                  <p:embed/>
                </p:oleObj>
              </mc:Choice>
              <mc:Fallback>
                <p:oleObj name="Equation" r:id="rId2" imgW="2197080" imgH="495000" progId="Equation.DSMT4">
                  <p:embed/>
                  <p:pic>
                    <p:nvPicPr>
                      <p:cNvPr id="7" name="对象 2">
                        <a:extLst>
                          <a:ext uri="{FF2B5EF4-FFF2-40B4-BE49-F238E27FC236}">
                            <a16:creationId xmlns:a16="http://schemas.microsoft.com/office/drawing/2014/main" id="{E43758AD-223D-48E0-892A-B541697CB331}"/>
                          </a:ext>
                        </a:extLst>
                      </p:cNvPr>
                      <p:cNvPicPr>
                        <a:picLocks noChangeAspect="1" noChangeArrowheads="1"/>
                      </p:cNvPicPr>
                      <p:nvPr/>
                    </p:nvPicPr>
                    <p:blipFill>
                      <a:blip r:embed="rId3"/>
                      <a:srcRect/>
                      <a:stretch>
                        <a:fillRect/>
                      </a:stretch>
                    </p:blipFill>
                    <p:spPr bwMode="auto">
                      <a:xfrm>
                        <a:off x="2051720" y="1165377"/>
                        <a:ext cx="4135657" cy="823463"/>
                      </a:xfrm>
                      <a:prstGeom prst="rect">
                        <a:avLst/>
                      </a:prstGeom>
                      <a:noFill/>
                      <a:ln w="25400">
                        <a:solidFill>
                          <a:srgbClr val="FF0000"/>
                        </a:solidFill>
                      </a:ln>
                    </p:spPr>
                  </p:pic>
                </p:oleObj>
              </mc:Fallback>
            </mc:AlternateContent>
          </a:graphicData>
        </a:graphic>
      </p:graphicFrame>
      <p:sp>
        <p:nvSpPr>
          <p:cNvPr id="6" name="Text Box 29">
            <a:extLst>
              <a:ext uri="{FF2B5EF4-FFF2-40B4-BE49-F238E27FC236}">
                <a16:creationId xmlns:a16="http://schemas.microsoft.com/office/drawing/2014/main" id="{DD4081E0-63A6-474A-AF6C-7EC11B61D1BB}"/>
              </a:ext>
            </a:extLst>
          </p:cNvPr>
          <p:cNvSpPr txBox="1">
            <a:spLocks noChangeArrowheads="1"/>
          </p:cNvSpPr>
          <p:nvPr/>
        </p:nvSpPr>
        <p:spPr bwMode="auto">
          <a:xfrm>
            <a:off x="395536" y="548680"/>
            <a:ext cx="547211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）模型求解</a:t>
            </a:r>
            <a:endParaRPr kumimoji="1" lang="zh-CN" altLang="en-US" sz="2400" dirty="0">
              <a:solidFill>
                <a:srgbClr val="0000FF"/>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4B7ED069-D429-448B-AB44-924110268B2C}"/>
              </a:ext>
            </a:extLst>
          </p:cNvPr>
          <p:cNvSpPr>
            <a:spLocks noGrp="1"/>
          </p:cNvSpPr>
          <p:nvPr>
            <p:ph type="dt" sz="half" idx="2"/>
          </p:nvPr>
        </p:nvSpPr>
        <p:spPr/>
        <p:txBody>
          <a:bodyPr/>
          <a:lstStyle/>
          <a:p>
            <a:pPr>
              <a:defRPr/>
            </a:pPr>
            <a:fld id="{991660E7-DA2F-4A76-81B0-2D60A8826C41}"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F7EDAC46-C620-4200-910F-D62E8B4F5B25}"/>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998603390"/>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Text Box 2"/>
          <p:cNvSpPr txBox="1">
            <a:spLocks noChangeArrowheads="1"/>
          </p:cNvSpPr>
          <p:nvPr/>
        </p:nvSpPr>
        <p:spPr bwMode="auto">
          <a:xfrm>
            <a:off x="511709" y="476672"/>
            <a:ext cx="5932499"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dirty="0">
                <a:solidFill>
                  <a:srgbClr val="FF0000"/>
                </a:solidFill>
                <a:latin typeface="微软雅黑" pitchFamily="34" charset="-122"/>
                <a:ea typeface="微软雅黑" pitchFamily="34" charset="-122"/>
                <a:cs typeface="Times New Roman" pitchFamily="18" charset="0"/>
              </a:rPr>
              <a:t>拟合结果</a:t>
            </a:r>
          </a:p>
        </p:txBody>
      </p:sp>
      <p:sp>
        <p:nvSpPr>
          <p:cNvPr id="9" name="Rectangle 2"/>
          <p:cNvSpPr>
            <a:spLocks noChangeArrowheads="1"/>
          </p:cNvSpPr>
          <p:nvPr/>
        </p:nvSpPr>
        <p:spPr bwMode="auto">
          <a:xfrm>
            <a:off x="526323" y="1052736"/>
            <a:ext cx="7848550" cy="331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dirty="0">
                <a:latin typeface="微软雅黑" pitchFamily="34" charset="-122"/>
                <a:ea typeface="微软雅黑" pitchFamily="34" charset="-122"/>
                <a:cs typeface="Times New Roman" pitchFamily="18" charset="0"/>
              </a:rPr>
              <a:t>Nonlinear regression model:</a:t>
            </a:r>
          </a:p>
          <a:p>
            <a:pPr>
              <a:lnSpc>
                <a:spcPct val="120000"/>
              </a:lnSpc>
            </a:pPr>
            <a:r>
              <a:rPr lang="en-US" altLang="zh-CN" sz="1600" dirty="0">
                <a:latin typeface="微软雅黑" pitchFamily="34" charset="-122"/>
                <a:ea typeface="微软雅黑" pitchFamily="34" charset="-122"/>
                <a:cs typeface="Times New Roman" pitchFamily="18" charset="0"/>
              </a:rPr>
              <a:t>    y ~ </a:t>
            </a:r>
            <a:r>
              <a:rPr lang="en-US" altLang="zh-CN" sz="1600" dirty="0" err="1">
                <a:latin typeface="微软雅黑" pitchFamily="34" charset="-122"/>
                <a:ea typeface="微软雅黑" pitchFamily="34" charset="-122"/>
                <a:cs typeface="Times New Roman" pitchFamily="18" charset="0"/>
              </a:rPr>
              <a:t>sqrt</a:t>
            </a:r>
            <a:r>
              <a:rPr lang="en-US" altLang="zh-CN" sz="1600" dirty="0">
                <a:latin typeface="微软雅黑" pitchFamily="34" charset="-122"/>
                <a:ea typeface="微软雅黑" pitchFamily="34" charset="-122"/>
                <a:cs typeface="Times New Roman" pitchFamily="18" charset="0"/>
              </a:rPr>
              <a:t>((x1 - b1)^2 + (x2 - b2)^2 + b3^2)/(60*b4) + b5</a:t>
            </a:r>
          </a:p>
          <a:p>
            <a:pPr>
              <a:lnSpc>
                <a:spcPct val="120000"/>
              </a:lnSpc>
            </a:pPr>
            <a:endParaRPr lang="en-US" altLang="zh-CN" sz="1600" dirty="0">
              <a:latin typeface="微软雅黑" pitchFamily="34" charset="-122"/>
              <a:ea typeface="微软雅黑" pitchFamily="34" charset="-122"/>
              <a:cs typeface="Times New Roman" pitchFamily="18" charset="0"/>
            </a:endParaRPr>
          </a:p>
          <a:p>
            <a:pPr>
              <a:lnSpc>
                <a:spcPct val="120000"/>
              </a:lnSpc>
            </a:pPr>
            <a:r>
              <a:rPr lang="en-US" altLang="zh-CN" sz="1600" dirty="0">
                <a:solidFill>
                  <a:srgbClr val="0000FF"/>
                </a:solidFill>
                <a:latin typeface="微软雅黑" pitchFamily="34" charset="-122"/>
                <a:ea typeface="微软雅黑" pitchFamily="34" charset="-122"/>
                <a:cs typeface="Times New Roman" pitchFamily="18" charset="0"/>
              </a:rPr>
              <a:t>Estimated Coefficients:</a:t>
            </a:r>
          </a:p>
          <a:p>
            <a:pPr>
              <a:lnSpc>
                <a:spcPct val="120000"/>
              </a:lnSpc>
            </a:pPr>
            <a:r>
              <a:rPr lang="en-US" altLang="zh-CN" sz="1600" dirty="0">
                <a:latin typeface="微软雅黑" pitchFamily="34" charset="-122"/>
                <a:ea typeface="微软雅黑" pitchFamily="34" charset="-122"/>
                <a:cs typeface="Times New Roman" pitchFamily="18" charset="0"/>
              </a:rPr>
              <a:t>          Estimate    SE           </a:t>
            </a:r>
            <a:r>
              <a:rPr lang="en-US" altLang="zh-CN" sz="1600" dirty="0" err="1">
                <a:latin typeface="微软雅黑" pitchFamily="34" charset="-122"/>
                <a:ea typeface="微软雅黑" pitchFamily="34" charset="-122"/>
                <a:cs typeface="Times New Roman" pitchFamily="18" charset="0"/>
              </a:rPr>
              <a:t>tStat</a:t>
            </a:r>
            <a:r>
              <a:rPr lang="en-US" altLang="zh-CN" sz="1600" dirty="0">
                <a:latin typeface="微软雅黑" pitchFamily="34" charset="-122"/>
                <a:ea typeface="微软雅黑" pitchFamily="34" charset="-122"/>
                <a:cs typeface="Times New Roman" pitchFamily="18" charset="0"/>
              </a:rPr>
              <a:t>      </a:t>
            </a:r>
            <a:r>
              <a:rPr lang="en-US" altLang="zh-CN" sz="1600" dirty="0" err="1">
                <a:latin typeface="微软雅黑" pitchFamily="34" charset="-122"/>
                <a:ea typeface="微软雅黑" pitchFamily="34" charset="-122"/>
                <a:cs typeface="Times New Roman" pitchFamily="18" charset="0"/>
              </a:rPr>
              <a:t>pValue</a:t>
            </a:r>
            <a:r>
              <a:rPr lang="en-US" altLang="zh-CN" sz="1600" dirty="0">
                <a:latin typeface="微软雅黑" pitchFamily="34" charset="-122"/>
                <a:ea typeface="微软雅黑" pitchFamily="34" charset="-122"/>
                <a:cs typeface="Times New Roman" pitchFamily="18" charset="0"/>
              </a:rPr>
              <a:t>    </a:t>
            </a:r>
          </a:p>
          <a:p>
            <a:pPr>
              <a:lnSpc>
                <a:spcPct val="120000"/>
              </a:lnSpc>
            </a:pPr>
            <a:r>
              <a:rPr lang="en-US" altLang="zh-CN" sz="1600" dirty="0">
                <a:latin typeface="微软雅黑" pitchFamily="34" charset="-122"/>
                <a:ea typeface="微软雅黑" pitchFamily="34" charset="-122"/>
                <a:cs typeface="Times New Roman" pitchFamily="18" charset="0"/>
              </a:rPr>
              <a:t>    b1    2200.5        0.53366     4123.5    1.5922e-17</a:t>
            </a:r>
          </a:p>
          <a:p>
            <a:pPr>
              <a:lnSpc>
                <a:spcPct val="120000"/>
              </a:lnSpc>
            </a:pPr>
            <a:r>
              <a:rPr lang="en-US" altLang="zh-CN" sz="1600" dirty="0">
                <a:latin typeface="微软雅黑" pitchFamily="34" charset="-122"/>
                <a:ea typeface="微软雅黑" pitchFamily="34" charset="-122"/>
                <a:cs typeface="Times New Roman" pitchFamily="18" charset="0"/>
              </a:rPr>
              <a:t>    b2    1399.9        0.48183     2905.4     9.168e-17</a:t>
            </a:r>
          </a:p>
          <a:p>
            <a:pPr>
              <a:lnSpc>
                <a:spcPct val="120000"/>
              </a:lnSpc>
            </a:pPr>
            <a:r>
              <a:rPr lang="en-US" altLang="zh-CN" sz="1600" dirty="0">
                <a:latin typeface="微软雅黑" pitchFamily="34" charset="-122"/>
                <a:ea typeface="微软雅黑" pitchFamily="34" charset="-122"/>
                <a:cs typeface="Times New Roman" pitchFamily="18" charset="0"/>
              </a:rPr>
              <a:t>    b3    35.144         61.893    0.56782        0.5947</a:t>
            </a:r>
          </a:p>
          <a:p>
            <a:pPr>
              <a:lnSpc>
                <a:spcPct val="120000"/>
              </a:lnSpc>
            </a:pPr>
            <a:r>
              <a:rPr lang="en-US" altLang="zh-CN" sz="1600" dirty="0">
                <a:latin typeface="微软雅黑" pitchFamily="34" charset="-122"/>
                <a:ea typeface="微软雅黑" pitchFamily="34" charset="-122"/>
                <a:cs typeface="Times New Roman" pitchFamily="18" charset="0"/>
              </a:rPr>
              <a:t>    b4    2.9994      0.0041439     723.82    9.5533e-14</a:t>
            </a:r>
          </a:p>
          <a:p>
            <a:pPr>
              <a:lnSpc>
                <a:spcPct val="120000"/>
              </a:lnSpc>
            </a:pPr>
            <a:r>
              <a:rPr lang="en-US" altLang="zh-CN" sz="1600" dirty="0">
                <a:latin typeface="微软雅黑" pitchFamily="34" charset="-122"/>
                <a:ea typeface="微软雅黑" pitchFamily="34" charset="-122"/>
                <a:cs typeface="Times New Roman" pitchFamily="18" charset="0"/>
              </a:rPr>
              <a:t>    b5    6.9863        0.02087     334.75     4.515e-12</a:t>
            </a:r>
          </a:p>
          <a:p>
            <a:pPr>
              <a:lnSpc>
                <a:spcPct val="120000"/>
              </a:lnSpc>
            </a:pPr>
            <a:r>
              <a:rPr lang="en-US" altLang="zh-CN" sz="1600" dirty="0">
                <a:latin typeface="微软雅黑" pitchFamily="34" charset="-122"/>
                <a:ea typeface="微软雅黑" pitchFamily="34" charset="-122"/>
                <a:cs typeface="Times New Roman" pitchFamily="18" charset="0"/>
              </a:rPr>
              <a:t>……</a:t>
            </a:r>
          </a:p>
        </p:txBody>
      </p:sp>
      <p:sp>
        <p:nvSpPr>
          <p:cNvPr id="11" name="Rectangle 3">
            <a:extLst>
              <a:ext uri="{FF2B5EF4-FFF2-40B4-BE49-F238E27FC236}">
                <a16:creationId xmlns:a16="http://schemas.microsoft.com/office/drawing/2014/main" id="{0A2409C3-0586-431C-93EF-ED9C2F6DBBF9}"/>
              </a:ext>
            </a:extLst>
          </p:cNvPr>
          <p:cNvSpPr>
            <a:spLocks noChangeArrowheads="1"/>
          </p:cNvSpPr>
          <p:nvPr/>
        </p:nvSpPr>
        <p:spPr bwMode="auto">
          <a:xfrm>
            <a:off x="501744" y="4509121"/>
            <a:ext cx="8318728"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400" dirty="0">
                <a:latin typeface="微软雅黑" pitchFamily="34" charset="-122"/>
                <a:ea typeface="微软雅黑" pitchFamily="34" charset="-122"/>
                <a:cs typeface="Times New Roman" panose="02020603050405020304" pitchFamily="18" charset="0"/>
              </a:rPr>
              <a:t>也就是说地震发生的时间为</a:t>
            </a:r>
            <a:r>
              <a:rPr lang="en-US" altLang="zh-CN" sz="2400" dirty="0">
                <a:latin typeface="微软雅黑" pitchFamily="34" charset="-122"/>
                <a:ea typeface="微软雅黑" pitchFamily="34" charset="-122"/>
                <a:cs typeface="Times New Roman" panose="02020603050405020304" pitchFamily="18" charset="0"/>
              </a:rPr>
              <a:t>2011</a:t>
            </a:r>
            <a:r>
              <a:rPr lang="zh-CN" altLang="en-US" sz="2400" dirty="0">
                <a:latin typeface="微软雅黑" pitchFamily="34" charset="-122"/>
                <a:ea typeface="微软雅黑" pitchFamily="34" charset="-122"/>
                <a:cs typeface="Times New Roman" panose="02020603050405020304" pitchFamily="18" charset="0"/>
              </a:rPr>
              <a:t>年</a:t>
            </a:r>
            <a:r>
              <a:rPr lang="en-US" altLang="zh-CN" sz="2400" dirty="0">
                <a:latin typeface="微软雅黑" pitchFamily="34" charset="-122"/>
                <a:ea typeface="微软雅黑" pitchFamily="34" charset="-122"/>
                <a:cs typeface="Times New Roman" panose="02020603050405020304" pitchFamily="18" charset="0"/>
              </a:rPr>
              <a:t>4</a:t>
            </a:r>
            <a:r>
              <a:rPr lang="zh-CN" altLang="en-US" sz="2400" dirty="0">
                <a:latin typeface="微软雅黑" pitchFamily="34" charset="-122"/>
                <a:ea typeface="微软雅黑" pitchFamily="34" charset="-122"/>
                <a:cs typeface="Times New Roman" panose="02020603050405020304" pitchFamily="18" charset="0"/>
              </a:rPr>
              <a:t>月</a:t>
            </a:r>
            <a:r>
              <a:rPr lang="en-US" altLang="zh-CN" sz="2400" dirty="0">
                <a:latin typeface="微软雅黑" pitchFamily="34" charset="-122"/>
                <a:ea typeface="微软雅黑" pitchFamily="34" charset="-122"/>
                <a:cs typeface="Times New Roman" panose="02020603050405020304" pitchFamily="18" charset="0"/>
              </a:rPr>
              <a:t>1</a:t>
            </a:r>
            <a:r>
              <a:rPr lang="zh-CN" altLang="en-US" sz="2400" dirty="0">
                <a:latin typeface="微软雅黑" pitchFamily="34" charset="-122"/>
                <a:ea typeface="微软雅黑" pitchFamily="34" charset="-122"/>
                <a:cs typeface="Times New Roman" panose="02020603050405020304" pitchFamily="18" charset="0"/>
              </a:rPr>
              <a:t>日</a:t>
            </a:r>
            <a:r>
              <a:rPr lang="en-US" altLang="zh-CN" sz="2400" dirty="0">
                <a:latin typeface="微软雅黑" pitchFamily="34" charset="-122"/>
                <a:ea typeface="微软雅黑" pitchFamily="34" charset="-122"/>
                <a:cs typeface="Times New Roman" panose="02020603050405020304" pitchFamily="18" charset="0"/>
              </a:rPr>
              <a:t>09</a:t>
            </a:r>
            <a:r>
              <a:rPr lang="zh-CN" altLang="en-US" sz="2400" dirty="0">
                <a:latin typeface="微软雅黑" pitchFamily="34" charset="-122"/>
                <a:ea typeface="微软雅黑" pitchFamily="34" charset="-122"/>
                <a:cs typeface="Times New Roman" panose="02020603050405020304" pitchFamily="18" charset="0"/>
              </a:rPr>
              <a:t>时</a:t>
            </a:r>
            <a:r>
              <a:rPr lang="en-US" altLang="zh-CN" sz="2400" dirty="0">
                <a:latin typeface="微软雅黑" pitchFamily="34" charset="-122"/>
                <a:ea typeface="微软雅黑" pitchFamily="34" charset="-122"/>
                <a:cs typeface="Times New Roman" panose="02020603050405020304" pitchFamily="18" charset="0"/>
              </a:rPr>
              <a:t>07</a:t>
            </a:r>
            <a:r>
              <a:rPr lang="zh-CN" altLang="en-US" sz="2400" dirty="0">
                <a:latin typeface="微软雅黑" pitchFamily="34" charset="-122"/>
                <a:ea typeface="微软雅黑" pitchFamily="34" charset="-122"/>
                <a:cs typeface="Times New Roman" panose="02020603050405020304" pitchFamily="18" charset="0"/>
              </a:rPr>
              <a:t>分，震中位于 </a:t>
            </a:r>
            <a:r>
              <a:rPr lang="en-US" altLang="zh-CN" sz="2400" dirty="0">
                <a:latin typeface="微软雅黑" pitchFamily="34" charset="-122"/>
                <a:ea typeface="微软雅黑" pitchFamily="34" charset="-122"/>
                <a:cs typeface="Times New Roman" panose="02020603050405020304" pitchFamily="18" charset="0"/>
              </a:rPr>
              <a:t>x</a:t>
            </a:r>
            <a:r>
              <a:rPr lang="en-US" altLang="zh-CN" sz="2400" baseline="-25000" dirty="0">
                <a:latin typeface="微软雅黑" pitchFamily="34" charset="-122"/>
                <a:ea typeface="微软雅黑" pitchFamily="34" charset="-122"/>
                <a:cs typeface="Times New Roman" panose="02020603050405020304" pitchFamily="18" charset="0"/>
              </a:rPr>
              <a:t>0</a:t>
            </a:r>
            <a:r>
              <a:rPr lang="en-US" altLang="zh-CN" sz="2400" dirty="0">
                <a:latin typeface="微软雅黑" pitchFamily="34" charset="-122"/>
                <a:ea typeface="微软雅黑" pitchFamily="34" charset="-122"/>
                <a:cs typeface="Times New Roman" panose="02020603050405020304" pitchFamily="18" charset="0"/>
              </a:rPr>
              <a:t> = 2200.5, y</a:t>
            </a:r>
            <a:r>
              <a:rPr lang="en-US" altLang="zh-CN" sz="2400" baseline="-25000" dirty="0">
                <a:latin typeface="微软雅黑" pitchFamily="34" charset="-122"/>
                <a:ea typeface="微软雅黑" pitchFamily="34" charset="-122"/>
                <a:cs typeface="Times New Roman" panose="02020603050405020304" pitchFamily="18" charset="0"/>
              </a:rPr>
              <a:t>0</a:t>
            </a:r>
            <a:r>
              <a:rPr lang="en-US" altLang="zh-CN" sz="2400" dirty="0">
                <a:latin typeface="微软雅黑" pitchFamily="34" charset="-122"/>
                <a:ea typeface="微软雅黑" pitchFamily="34" charset="-122"/>
                <a:cs typeface="Times New Roman" panose="02020603050405020304" pitchFamily="18" charset="0"/>
              </a:rPr>
              <a:t> = 1399.9</a:t>
            </a:r>
            <a:r>
              <a:rPr lang="zh-CN" altLang="en-US" sz="2400" dirty="0">
                <a:latin typeface="微软雅黑" pitchFamily="34" charset="-122"/>
                <a:ea typeface="微软雅黑" pitchFamily="34" charset="-122"/>
                <a:cs typeface="Times New Roman" panose="02020603050405020304" pitchFamily="18" charset="0"/>
              </a:rPr>
              <a:t>处，震源深度</a:t>
            </a:r>
            <a:r>
              <a:rPr lang="en-US" altLang="zh-CN" sz="2400" dirty="0">
                <a:latin typeface="微软雅黑" pitchFamily="34" charset="-122"/>
                <a:ea typeface="微软雅黑" pitchFamily="34" charset="-122"/>
                <a:cs typeface="Times New Roman" panose="02020603050405020304" pitchFamily="18" charset="0"/>
              </a:rPr>
              <a:t>35.1</a:t>
            </a:r>
            <a:r>
              <a:rPr lang="zh-CN" altLang="en-US" sz="2400" dirty="0">
                <a:latin typeface="微软雅黑" pitchFamily="34" charset="-122"/>
                <a:ea typeface="微软雅黑" pitchFamily="34" charset="-122"/>
                <a:cs typeface="Times New Roman" panose="02020603050405020304" pitchFamily="18" charset="0"/>
              </a:rPr>
              <a:t>公里。</a:t>
            </a:r>
            <a:endParaRPr lang="en-US" altLang="zh-CN" sz="2400" dirty="0">
              <a:latin typeface="微软雅黑" pitchFamily="34" charset="-122"/>
              <a:ea typeface="微软雅黑" pitchFamily="34" charset="-122"/>
              <a:cs typeface="Times New Roman" panose="02020603050405020304" pitchFamily="18" charset="0"/>
            </a:endParaRPr>
          </a:p>
        </p:txBody>
      </p:sp>
      <p:graphicFrame>
        <p:nvGraphicFramePr>
          <p:cNvPr id="13" name="对象 7">
            <a:extLst>
              <a:ext uri="{FF2B5EF4-FFF2-40B4-BE49-F238E27FC236}">
                <a16:creationId xmlns:a16="http://schemas.microsoft.com/office/drawing/2014/main" id="{3ECBEB42-2744-4329-8781-1D560AFBFAE5}"/>
              </a:ext>
            </a:extLst>
          </p:cNvPr>
          <p:cNvGraphicFramePr>
            <a:graphicFrameLocks noChangeAspect="1"/>
          </p:cNvGraphicFramePr>
          <p:nvPr>
            <p:extLst>
              <p:ext uri="{D42A27DB-BD31-4B8C-83A1-F6EECF244321}">
                <p14:modId xmlns:p14="http://schemas.microsoft.com/office/powerpoint/2010/main" val="486556574"/>
              </p:ext>
            </p:extLst>
          </p:nvPr>
        </p:nvGraphicFramePr>
        <p:xfrm>
          <a:off x="6165089" y="2348880"/>
          <a:ext cx="2189162" cy="1813322"/>
        </p:xfrm>
        <a:graphic>
          <a:graphicData uri="http://schemas.openxmlformats.org/presentationml/2006/ole">
            <mc:AlternateContent xmlns:mc="http://schemas.openxmlformats.org/markup-compatibility/2006">
              <mc:Choice xmlns:v="urn:schemas-microsoft-com:vml" Requires="v">
                <p:oleObj name="Equation" r:id="rId2" imgW="1054100" imgH="1168400" progId="Equation.DSMT4">
                  <p:embed/>
                </p:oleObj>
              </mc:Choice>
              <mc:Fallback>
                <p:oleObj name="Equation" r:id="rId2" imgW="1054100" imgH="1168400" progId="Equation.DSMT4">
                  <p:embed/>
                  <p:pic>
                    <p:nvPicPr>
                      <p:cNvPr id="13" name="对象 7">
                        <a:extLst>
                          <a:ext uri="{FF2B5EF4-FFF2-40B4-BE49-F238E27FC236}">
                            <a16:creationId xmlns:a16="http://schemas.microsoft.com/office/drawing/2014/main" id="{3ECBEB42-2744-4329-8781-1D560AFBF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089" y="2348880"/>
                        <a:ext cx="2189162" cy="1813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日期占位符 1">
            <a:extLst>
              <a:ext uri="{FF2B5EF4-FFF2-40B4-BE49-F238E27FC236}">
                <a16:creationId xmlns:a16="http://schemas.microsoft.com/office/drawing/2014/main" id="{930457DB-7518-4DED-8B5B-9845100E0C37}"/>
              </a:ext>
            </a:extLst>
          </p:cNvPr>
          <p:cNvSpPr>
            <a:spLocks noGrp="1"/>
          </p:cNvSpPr>
          <p:nvPr>
            <p:ph type="dt" sz="half" idx="2"/>
          </p:nvPr>
        </p:nvSpPr>
        <p:spPr/>
        <p:txBody>
          <a:bodyPr/>
          <a:lstStyle/>
          <a:p>
            <a:pPr>
              <a:defRPr/>
            </a:pPr>
            <a:fld id="{36196964-C66A-4F6C-B119-75BAF2D141FF}"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50A10C7E-8373-43B2-B6BF-CC2045781E9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6407799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80" name="Text Box 12"/>
          <p:cNvSpPr txBox="1">
            <a:spLocks noChangeArrowheads="1"/>
          </p:cNvSpPr>
          <p:nvPr/>
        </p:nvSpPr>
        <p:spPr bwMode="auto">
          <a:xfrm>
            <a:off x="428596" y="1124744"/>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ts val="0"/>
              </a:spcBef>
              <a:buFontTx/>
              <a:buNone/>
            </a:pPr>
            <a:r>
              <a:rPr lang="zh-CN" altLang="en-US" sz="2400" b="1" dirty="0">
                <a:latin typeface="微软雅黑" pitchFamily="34" charset="-122"/>
                <a:ea typeface="微软雅黑" pitchFamily="34" charset="-122"/>
              </a:rPr>
              <a:t>一、距离和相似系数</a:t>
            </a:r>
          </a:p>
        </p:txBody>
      </p:sp>
      <p:sp>
        <p:nvSpPr>
          <p:cNvPr id="15" name="Text Box 12"/>
          <p:cNvSpPr txBox="1">
            <a:spLocks noChangeArrowheads="1"/>
          </p:cNvSpPr>
          <p:nvPr/>
        </p:nvSpPr>
        <p:spPr bwMode="auto">
          <a:xfrm>
            <a:off x="428597" y="548680"/>
            <a:ext cx="810384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第七节  聚类分析</a:t>
            </a: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49629B70-88D1-4C9F-B7ED-AAB86B8E0CB0}" type="datetime1">
              <a:rPr lang="zh-CN" altLang="en-US" smtClean="0"/>
              <a:t>2022/11/23</a:t>
            </a:fld>
            <a:endParaRPr lang="zh-CN" altLang="en-US"/>
          </a:p>
        </p:txBody>
      </p:sp>
      <p:sp>
        <p:nvSpPr>
          <p:cNvPr id="29" name="Rectangle 5">
            <a:extLst>
              <a:ext uri="{FF2B5EF4-FFF2-40B4-BE49-F238E27FC236}">
                <a16:creationId xmlns:a16="http://schemas.microsoft.com/office/drawing/2014/main" id="{DAF531AE-A16B-41AA-8523-6FEF93DD4784}"/>
              </a:ext>
            </a:extLst>
          </p:cNvPr>
          <p:cNvSpPr>
            <a:spLocks noChangeArrowheads="1"/>
          </p:cNvSpPr>
          <p:nvPr/>
        </p:nvSpPr>
        <p:spPr bwMode="auto">
          <a:xfrm>
            <a:off x="827089" y="2229262"/>
            <a:ext cx="7705352" cy="335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nSpc>
                <a:spcPct val="150000"/>
              </a:lnSpc>
              <a:spcBef>
                <a:spcPts val="0"/>
              </a:spcBef>
            </a:pPr>
            <a:r>
              <a:rPr lang="en-US" altLang="zh-CN" sz="2400" dirty="0">
                <a:solidFill>
                  <a:srgbClr val="000000"/>
                </a:solidFill>
                <a:ea typeface="微软雅黑" panose="020B0503020204020204" pitchFamily="34" charset="-122"/>
                <a:cs typeface="Times New Roman" panose="02020603050405020304" pitchFamily="18" charset="0"/>
              </a:rPr>
              <a:t>1</a:t>
            </a:r>
            <a:r>
              <a:rPr lang="zh-CN" altLang="en-US" sz="2400" dirty="0">
                <a:solidFill>
                  <a:srgbClr val="000000"/>
                </a:solidFill>
                <a:ea typeface="微软雅黑" panose="020B0503020204020204" pitchFamily="34" charset="-122"/>
                <a:cs typeface="Times New Roman" panose="02020603050405020304" pitchFamily="18" charset="0"/>
              </a:rPr>
              <a:t>）</a:t>
            </a:r>
            <a:r>
              <a:rPr lang="zh-CN" altLang="en-US" sz="2400" dirty="0">
                <a:solidFill>
                  <a:srgbClr val="0000FF"/>
                </a:solidFill>
                <a:ea typeface="微软雅黑" panose="020B0503020204020204" pitchFamily="34" charset="-122"/>
                <a:cs typeface="Times New Roman" panose="02020603050405020304" pitchFamily="18" charset="0"/>
              </a:rPr>
              <a:t>间隔尺度变量：</a:t>
            </a:r>
            <a:r>
              <a:rPr lang="zh-CN" altLang="en-US" sz="2400" dirty="0">
                <a:solidFill>
                  <a:srgbClr val="000000"/>
                </a:solidFill>
                <a:ea typeface="微软雅黑" panose="020B0503020204020204" pitchFamily="34" charset="-122"/>
                <a:cs typeface="Times New Roman" panose="02020603050405020304" pitchFamily="18" charset="0"/>
              </a:rPr>
              <a:t>变量用连续的量来表示，如长度、重量、速度、温度等。</a:t>
            </a:r>
          </a:p>
          <a:p>
            <a:pPr lvl="0">
              <a:lnSpc>
                <a:spcPct val="150000"/>
              </a:lnSpc>
              <a:spcBef>
                <a:spcPts val="0"/>
              </a:spcBef>
            </a:pPr>
            <a:r>
              <a:rPr lang="en-US" altLang="zh-CN" sz="2400" dirty="0">
                <a:solidFill>
                  <a:srgbClr val="000000"/>
                </a:solidFill>
                <a:ea typeface="微软雅黑" panose="020B0503020204020204" pitchFamily="34" charset="-122"/>
                <a:cs typeface="Times New Roman" panose="02020603050405020304" pitchFamily="18" charset="0"/>
              </a:rPr>
              <a:t>2</a:t>
            </a:r>
            <a:r>
              <a:rPr lang="zh-CN" altLang="en-US" sz="2400" dirty="0">
                <a:solidFill>
                  <a:srgbClr val="000000"/>
                </a:solidFill>
                <a:ea typeface="微软雅黑" panose="020B0503020204020204" pitchFamily="34" charset="-122"/>
                <a:cs typeface="Times New Roman" panose="02020603050405020304" pitchFamily="18" charset="0"/>
              </a:rPr>
              <a:t>）</a:t>
            </a:r>
            <a:r>
              <a:rPr lang="zh-CN" altLang="en-US" sz="2400" dirty="0">
                <a:solidFill>
                  <a:srgbClr val="0000FF"/>
                </a:solidFill>
                <a:ea typeface="微软雅黑" panose="020B0503020204020204" pitchFamily="34" charset="-122"/>
                <a:cs typeface="Times New Roman" panose="02020603050405020304" pitchFamily="18" charset="0"/>
              </a:rPr>
              <a:t>有序尺度变量：</a:t>
            </a:r>
            <a:r>
              <a:rPr lang="zh-CN" altLang="en-US" sz="2400" dirty="0">
                <a:solidFill>
                  <a:srgbClr val="000000"/>
                </a:solidFill>
                <a:ea typeface="微软雅黑" panose="020B0503020204020204" pitchFamily="34" charset="-122"/>
                <a:cs typeface="Times New Roman" panose="02020603050405020304" pitchFamily="18" charset="0"/>
              </a:rPr>
              <a:t>变量度量时不用明确的数量表示，而是用等级来表示，如产品的等级、比赛的名次等。</a:t>
            </a:r>
          </a:p>
          <a:p>
            <a:pPr lvl="0">
              <a:lnSpc>
                <a:spcPct val="150000"/>
              </a:lnSpc>
              <a:spcBef>
                <a:spcPts val="0"/>
              </a:spcBef>
            </a:pPr>
            <a:r>
              <a:rPr lang="en-US" altLang="zh-CN" sz="2400" dirty="0">
                <a:solidFill>
                  <a:srgbClr val="000000"/>
                </a:solidFill>
                <a:ea typeface="微软雅黑" panose="020B0503020204020204" pitchFamily="34" charset="-122"/>
                <a:cs typeface="Times New Roman" panose="02020603050405020304" pitchFamily="18" charset="0"/>
              </a:rPr>
              <a:t>3</a:t>
            </a:r>
            <a:r>
              <a:rPr lang="zh-CN" altLang="en-US" sz="2400" dirty="0">
                <a:solidFill>
                  <a:srgbClr val="000000"/>
                </a:solidFill>
                <a:ea typeface="微软雅黑" panose="020B0503020204020204" pitchFamily="34" charset="-122"/>
                <a:cs typeface="Times New Roman" panose="02020603050405020304" pitchFamily="18" charset="0"/>
              </a:rPr>
              <a:t>）</a:t>
            </a:r>
            <a:r>
              <a:rPr lang="zh-CN" altLang="en-US" sz="2400" dirty="0">
                <a:solidFill>
                  <a:srgbClr val="0000FF"/>
                </a:solidFill>
                <a:ea typeface="微软雅黑" panose="020B0503020204020204" pitchFamily="34" charset="-122"/>
                <a:cs typeface="Times New Roman" panose="02020603050405020304" pitchFamily="18" charset="0"/>
              </a:rPr>
              <a:t>名义尺度变量：</a:t>
            </a:r>
            <a:r>
              <a:rPr lang="zh-CN" altLang="en-US" sz="2400" dirty="0">
                <a:solidFill>
                  <a:srgbClr val="000000"/>
                </a:solidFill>
                <a:ea typeface="微软雅黑" panose="020B0503020204020204" pitchFamily="34" charset="-122"/>
                <a:cs typeface="Times New Roman" panose="02020603050405020304" pitchFamily="18" charset="0"/>
              </a:rPr>
              <a:t>变量用一些类表示，这些类之间既无等级关系，也无数量关系，如性别、职业、产品的型号。</a:t>
            </a:r>
          </a:p>
        </p:txBody>
      </p:sp>
      <p:sp>
        <p:nvSpPr>
          <p:cNvPr id="37" name="Rectangle 14">
            <a:extLst>
              <a:ext uri="{FF2B5EF4-FFF2-40B4-BE49-F238E27FC236}">
                <a16:creationId xmlns:a16="http://schemas.microsoft.com/office/drawing/2014/main" id="{6179528D-E508-46F3-9603-3FC020EB1685}"/>
              </a:ext>
            </a:extLst>
          </p:cNvPr>
          <p:cNvSpPr>
            <a:spLocks noChangeArrowheads="1"/>
          </p:cNvSpPr>
          <p:nvPr/>
        </p:nvSpPr>
        <p:spPr bwMode="auto">
          <a:xfrm>
            <a:off x="525463" y="1743199"/>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变量类型</a:t>
            </a:r>
          </a:p>
        </p:txBody>
      </p:sp>
      <p:sp>
        <p:nvSpPr>
          <p:cNvPr id="2" name="页脚占位符 1">
            <a:extLst>
              <a:ext uri="{FF2B5EF4-FFF2-40B4-BE49-F238E27FC236}">
                <a16:creationId xmlns:a16="http://schemas.microsoft.com/office/drawing/2014/main" id="{450DBD98-0E04-4261-A5DF-E0BFC202798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96930026"/>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5" name="Text Box 9"/>
          <p:cNvSpPr txBox="1">
            <a:spLocks noChangeArrowheads="1"/>
          </p:cNvSpPr>
          <p:nvPr/>
        </p:nvSpPr>
        <p:spPr bwMode="auto">
          <a:xfrm>
            <a:off x="428596" y="476672"/>
            <a:ext cx="7908508" cy="52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buClr>
                <a:srgbClr val="FF0000"/>
              </a:buClr>
              <a:defRPr/>
            </a:pPr>
            <a:r>
              <a:rPr lang="en-US" altLang="zh-CN" dirty="0">
                <a:solidFill>
                  <a:srgbClr val="FF0000"/>
                </a:solidFill>
                <a:latin typeface="微软雅黑" pitchFamily="34" charset="-122"/>
                <a:ea typeface="微软雅黑" pitchFamily="34" charset="-122"/>
                <a:cs typeface="Times New Roman" panose="02020603050405020304" pitchFamily="18" charset="0"/>
              </a:rPr>
              <a:t>6.</a:t>
            </a:r>
            <a:r>
              <a:rPr lang="zh-CN" altLang="en-US" dirty="0">
                <a:solidFill>
                  <a:srgbClr val="FF0000"/>
                </a:solidFill>
                <a:latin typeface="微软雅黑" pitchFamily="34" charset="-122"/>
                <a:ea typeface="微软雅黑" pitchFamily="34" charset="-122"/>
                <a:cs typeface="Times New Roman" panose="02020603050405020304" pitchFamily="18" charset="0"/>
              </a:rPr>
              <a:t>  绘制三维饼图</a:t>
            </a:r>
          </a:p>
        </p:txBody>
      </p:sp>
      <p:sp>
        <p:nvSpPr>
          <p:cNvPr id="5" name="Rectangle 2"/>
          <p:cNvSpPr>
            <a:spLocks noChangeArrowheads="1"/>
          </p:cNvSpPr>
          <p:nvPr/>
        </p:nvSpPr>
        <p:spPr bwMode="auto">
          <a:xfrm>
            <a:off x="571472" y="1014257"/>
            <a:ext cx="7817002" cy="295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a:t>
            </a:r>
            <a:r>
              <a:rPr kumimoji="0" lang="en-US" altLang="zh-CN" sz="1800" kern="0" dirty="0" err="1">
                <a:solidFill>
                  <a:srgbClr val="000000"/>
                </a:solidFill>
                <a:latin typeface="微软雅黑" pitchFamily="34" charset="-122"/>
                <a:ea typeface="微软雅黑" pitchFamily="34" charset="-122"/>
              </a:rPr>
              <a:t>RankStr</a:t>
            </a:r>
            <a:r>
              <a:rPr kumimoji="0" lang="en-US" altLang="zh-CN" sz="1800" kern="0" dirty="0">
                <a:solidFill>
                  <a:srgbClr val="000000"/>
                </a:solidFill>
                <a:latin typeface="微软雅黑" pitchFamily="34" charset="-122"/>
                <a:ea typeface="微软雅黑" pitchFamily="34" charset="-122"/>
              </a:rPr>
              <a:t> = </a:t>
            </a:r>
            <a:r>
              <a:rPr kumimoji="0" lang="en-US" altLang="zh-CN" sz="1800" kern="0" dirty="0" err="1">
                <a:solidFill>
                  <a:srgbClr val="000000"/>
                </a:solidFill>
                <a:latin typeface="微软雅黑" pitchFamily="34" charset="-122"/>
                <a:ea typeface="微软雅黑" pitchFamily="34" charset="-122"/>
              </a:rPr>
              <a:t>T.Rank</a:t>
            </a:r>
            <a:r>
              <a:rPr kumimoji="0" lang="en-US" altLang="zh-CN" sz="1800" kern="0" dirty="0">
                <a:solidFill>
                  <a:srgbClr val="000000"/>
                </a:solidFill>
                <a:latin typeface="微软雅黑" pitchFamily="34" charset="-122"/>
                <a:ea typeface="微软雅黑" pitchFamily="34" charset="-122"/>
              </a:rPr>
              <a:t>;</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tab = tabulate(</a:t>
            </a:r>
            <a:r>
              <a:rPr kumimoji="0" lang="en-US" altLang="zh-CN" sz="1800" kern="0" dirty="0" err="1">
                <a:solidFill>
                  <a:srgbClr val="000000"/>
                </a:solidFill>
                <a:latin typeface="微软雅黑" pitchFamily="34" charset="-122"/>
                <a:ea typeface="微软雅黑" pitchFamily="34" charset="-122"/>
              </a:rPr>
              <a:t>RankStr</a:t>
            </a:r>
            <a:r>
              <a:rPr kumimoji="0" lang="en-US" altLang="zh-CN" sz="1800" kern="0" dirty="0">
                <a:solidFill>
                  <a:srgbClr val="000000"/>
                </a:solidFill>
                <a:latin typeface="微软雅黑" pitchFamily="34" charset="-122"/>
                <a:ea typeface="微软雅黑" pitchFamily="34" charset="-122"/>
              </a:rPr>
              <a:t>);</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x = cell2mat(tab(:,3));</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explode = [0,0,1,0,0];</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labels = tab(:,1);</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figure;</a:t>
            </a:r>
          </a:p>
          <a:p>
            <a:pPr fontAlgn="auto">
              <a:lnSpc>
                <a:spcPct val="150000"/>
              </a:lnSpc>
              <a:spcBef>
                <a:spcPts val="0"/>
              </a:spcBef>
              <a:spcAft>
                <a:spcPts val="0"/>
              </a:spcAft>
              <a:defRPr/>
            </a:pPr>
            <a:r>
              <a:rPr kumimoji="0" lang="en-US" altLang="zh-CN" sz="1800" kern="0" dirty="0">
                <a:solidFill>
                  <a:srgbClr val="000000"/>
                </a:solidFill>
                <a:latin typeface="微软雅黑" pitchFamily="34" charset="-122"/>
                <a:ea typeface="微软雅黑" pitchFamily="34" charset="-122"/>
              </a:rPr>
              <a:t>&gt;&gt; pie3(</a:t>
            </a:r>
            <a:r>
              <a:rPr kumimoji="0" lang="en-US" altLang="zh-CN" sz="1800" kern="0" dirty="0" err="1">
                <a:solidFill>
                  <a:srgbClr val="000000"/>
                </a:solidFill>
                <a:latin typeface="微软雅黑" pitchFamily="34" charset="-122"/>
                <a:ea typeface="微软雅黑" pitchFamily="34" charset="-122"/>
              </a:rPr>
              <a:t>x,explode,labels</a:t>
            </a:r>
            <a:r>
              <a:rPr kumimoji="0" lang="en-US" altLang="zh-CN" sz="1800" kern="0" dirty="0">
                <a:solidFill>
                  <a:srgbClr val="000000"/>
                </a:solidFill>
                <a:latin typeface="微软雅黑" pitchFamily="34" charset="-122"/>
                <a:ea typeface="微软雅黑" pitchFamily="34" charset="-122"/>
              </a:rPr>
              <a:t>);</a:t>
            </a:r>
            <a:endParaRPr kumimoji="0" lang="zh-CN" altLang="en-US" sz="1800" kern="0" dirty="0">
              <a:solidFill>
                <a:srgbClr val="000000"/>
              </a:solidFill>
              <a:latin typeface="微软雅黑" pitchFamily="34" charset="-122"/>
              <a:ea typeface="微软雅黑" pitchFamily="34" charset="-122"/>
            </a:endParaRPr>
          </a:p>
        </p:txBody>
      </p:sp>
      <p:sp>
        <p:nvSpPr>
          <p:cNvPr id="6" name="日期占位符 5">
            <a:extLst>
              <a:ext uri="{FF2B5EF4-FFF2-40B4-BE49-F238E27FC236}">
                <a16:creationId xmlns:a16="http://schemas.microsoft.com/office/drawing/2014/main" id="{A0A277D1-8487-41E1-A13B-8B340992346F}"/>
              </a:ext>
            </a:extLst>
          </p:cNvPr>
          <p:cNvSpPr>
            <a:spLocks noGrp="1"/>
          </p:cNvSpPr>
          <p:nvPr>
            <p:ph type="dt" sz="half" idx="2"/>
          </p:nvPr>
        </p:nvSpPr>
        <p:spPr/>
        <p:txBody>
          <a:bodyPr/>
          <a:lstStyle/>
          <a:p>
            <a:pPr>
              <a:defRPr/>
            </a:pPr>
            <a:fld id="{227D3071-0C7D-4264-80A6-F11F5E739710}" type="datetime1">
              <a:rPr lang="zh-CN" altLang="en-US" smtClean="0"/>
              <a:t>2022/11/23</a:t>
            </a:fld>
            <a:endParaRPr lang="zh-CN" altLang="en-US"/>
          </a:p>
        </p:txBody>
      </p:sp>
      <p:pic>
        <p:nvPicPr>
          <p:cNvPr id="45058" name="Picture 2">
            <a:extLst>
              <a:ext uri="{FF2B5EF4-FFF2-40B4-BE49-F238E27FC236}">
                <a16:creationId xmlns:a16="http://schemas.microsoft.com/office/drawing/2014/main" id="{A881F755-9215-4EA4-8503-118E082DA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484" t="17686" r="9491" b="20103"/>
          <a:stretch>
            <a:fillRect/>
          </a:stretch>
        </p:blipFill>
        <p:spPr bwMode="auto">
          <a:xfrm>
            <a:off x="4211960" y="1712649"/>
            <a:ext cx="3802526" cy="225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13056C3D-7712-4078-8235-D3F64458B34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183330512"/>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451146FC-19F2-4241-A93D-D29781D1B341}" type="datetime1">
              <a:rPr lang="zh-CN" altLang="en-US" smtClean="0"/>
              <a:t>2022/11/23</a:t>
            </a:fld>
            <a:endParaRPr lang="zh-CN" altLang="en-US"/>
          </a:p>
        </p:txBody>
      </p:sp>
      <p:sp>
        <p:nvSpPr>
          <p:cNvPr id="29" name="Rectangle 5">
            <a:extLst>
              <a:ext uri="{FF2B5EF4-FFF2-40B4-BE49-F238E27FC236}">
                <a16:creationId xmlns:a16="http://schemas.microsoft.com/office/drawing/2014/main" id="{DAF531AE-A16B-41AA-8523-6FEF93DD4784}"/>
              </a:ext>
            </a:extLst>
          </p:cNvPr>
          <p:cNvSpPr>
            <a:spLocks noChangeArrowheads="1"/>
          </p:cNvSpPr>
          <p:nvPr/>
        </p:nvSpPr>
        <p:spPr bwMode="auto">
          <a:xfrm>
            <a:off x="827089" y="980728"/>
            <a:ext cx="7705352"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nSpc>
                <a:spcPct val="150000"/>
              </a:lnSpc>
              <a:spcBef>
                <a:spcPts val="0"/>
              </a:spcBef>
            </a:pPr>
            <a:r>
              <a:rPr lang="zh-CN" altLang="en-US" sz="2400" dirty="0">
                <a:solidFill>
                  <a:srgbClr val="000000"/>
                </a:solidFill>
                <a:ea typeface="微软雅黑" panose="020B0503020204020204" pitchFamily="34" charset="-122"/>
                <a:cs typeface="Times New Roman" panose="02020603050405020304" pitchFamily="18" charset="0"/>
              </a:rPr>
              <a:t>设                     为取自 </a:t>
            </a:r>
            <a:r>
              <a:rPr lang="en-US" altLang="zh-CN" sz="2400" i="1" dirty="0">
                <a:solidFill>
                  <a:srgbClr val="000000"/>
                </a:solidFill>
                <a:ea typeface="微软雅黑" panose="020B0503020204020204" pitchFamily="34" charset="-122"/>
                <a:cs typeface="Times New Roman" panose="02020603050405020304" pitchFamily="18" charset="0"/>
              </a:rPr>
              <a:t>p</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元总体的样本，记第 </a:t>
            </a:r>
            <a:r>
              <a:rPr lang="en-US" altLang="zh-CN" sz="2400" i="1" dirty="0" err="1">
                <a:solidFill>
                  <a:srgbClr val="000000"/>
                </a:solidFill>
                <a:ea typeface="微软雅黑" panose="020B0503020204020204" pitchFamily="34" charset="-122"/>
                <a:cs typeface="Times New Roman" panose="02020603050405020304" pitchFamily="18" charset="0"/>
              </a:rPr>
              <a:t>i</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个样品 。</a:t>
            </a:r>
          </a:p>
        </p:txBody>
      </p:sp>
      <p:sp>
        <p:nvSpPr>
          <p:cNvPr id="37" name="Rectangle 14">
            <a:extLst>
              <a:ext uri="{FF2B5EF4-FFF2-40B4-BE49-F238E27FC236}">
                <a16:creationId xmlns:a16="http://schemas.microsoft.com/office/drawing/2014/main" id="{6179528D-E508-46F3-9603-3FC020EB1685}"/>
              </a:ext>
            </a:extLst>
          </p:cNvPr>
          <p:cNvSpPr>
            <a:spLocks noChangeArrowheads="1"/>
          </p:cNvSpPr>
          <p:nvPr/>
        </p:nvSpPr>
        <p:spPr bwMode="auto">
          <a:xfrm>
            <a:off x="525463" y="548680"/>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距离</a:t>
            </a:r>
          </a:p>
        </p:txBody>
      </p:sp>
      <p:graphicFrame>
        <p:nvGraphicFramePr>
          <p:cNvPr id="17" name="对象 2">
            <a:extLst>
              <a:ext uri="{FF2B5EF4-FFF2-40B4-BE49-F238E27FC236}">
                <a16:creationId xmlns:a16="http://schemas.microsoft.com/office/drawing/2014/main" id="{D1FE9AD0-AE07-4E86-9604-D0827F2CAD16}"/>
              </a:ext>
            </a:extLst>
          </p:cNvPr>
          <p:cNvGraphicFramePr>
            <a:graphicFrameLocks noChangeAspect="1"/>
          </p:cNvGraphicFramePr>
          <p:nvPr>
            <p:extLst>
              <p:ext uri="{D42A27DB-BD31-4B8C-83A1-F6EECF244321}">
                <p14:modId xmlns:p14="http://schemas.microsoft.com/office/powerpoint/2010/main" val="2170226211"/>
              </p:ext>
            </p:extLst>
          </p:nvPr>
        </p:nvGraphicFramePr>
        <p:xfrm>
          <a:off x="1259632" y="1151248"/>
          <a:ext cx="1577975" cy="379413"/>
        </p:xfrm>
        <a:graphic>
          <a:graphicData uri="http://schemas.openxmlformats.org/presentationml/2006/ole">
            <mc:AlternateContent xmlns:mc="http://schemas.openxmlformats.org/markup-compatibility/2006">
              <mc:Choice xmlns:v="urn:schemas-microsoft-com:vml" Requires="v">
                <p:oleObj name="Equation" r:id="rId2" imgW="838080" imgH="228600" progId="Equation.DSMT4">
                  <p:embed/>
                </p:oleObj>
              </mc:Choice>
              <mc:Fallback>
                <p:oleObj name="Equation" r:id="rId2" imgW="838080" imgH="228600" progId="Equation.DSMT4">
                  <p:embed/>
                  <p:pic>
                    <p:nvPicPr>
                      <p:cNvPr id="7" name="对象 2">
                        <a:extLst>
                          <a:ext uri="{FF2B5EF4-FFF2-40B4-BE49-F238E27FC236}">
                            <a16:creationId xmlns:a16="http://schemas.microsoft.com/office/drawing/2014/main" id="{E43758AD-223D-48E0-892A-B541697CB331}"/>
                          </a:ext>
                        </a:extLst>
                      </p:cNvPr>
                      <p:cNvPicPr>
                        <a:picLocks noChangeAspect="1" noChangeArrowheads="1"/>
                      </p:cNvPicPr>
                      <p:nvPr/>
                    </p:nvPicPr>
                    <p:blipFill>
                      <a:blip r:embed="rId3"/>
                      <a:srcRect/>
                      <a:stretch>
                        <a:fillRect/>
                      </a:stretch>
                    </p:blipFill>
                    <p:spPr bwMode="auto">
                      <a:xfrm>
                        <a:off x="1259632" y="1151248"/>
                        <a:ext cx="1577975" cy="379413"/>
                      </a:xfrm>
                      <a:prstGeom prst="rect">
                        <a:avLst/>
                      </a:prstGeom>
                      <a:noFill/>
                      <a:ln w="25400">
                        <a:noFill/>
                      </a:ln>
                    </p:spPr>
                  </p:pic>
                </p:oleObj>
              </mc:Fallback>
            </mc:AlternateContent>
          </a:graphicData>
        </a:graphic>
      </p:graphicFrame>
      <p:graphicFrame>
        <p:nvGraphicFramePr>
          <p:cNvPr id="18" name="对象 2">
            <a:extLst>
              <a:ext uri="{FF2B5EF4-FFF2-40B4-BE49-F238E27FC236}">
                <a16:creationId xmlns:a16="http://schemas.microsoft.com/office/drawing/2014/main" id="{6B2676DE-72E4-48BC-B4CC-1BFDD5E8A9A5}"/>
              </a:ext>
            </a:extLst>
          </p:cNvPr>
          <p:cNvGraphicFramePr>
            <a:graphicFrameLocks noChangeAspect="1"/>
          </p:cNvGraphicFramePr>
          <p:nvPr>
            <p:extLst>
              <p:ext uri="{D42A27DB-BD31-4B8C-83A1-F6EECF244321}">
                <p14:modId xmlns:p14="http://schemas.microsoft.com/office/powerpoint/2010/main" val="4173310620"/>
              </p:ext>
            </p:extLst>
          </p:nvPr>
        </p:nvGraphicFramePr>
        <p:xfrm>
          <a:off x="2339752" y="1628800"/>
          <a:ext cx="3871913" cy="463550"/>
        </p:xfrm>
        <a:graphic>
          <a:graphicData uri="http://schemas.openxmlformats.org/presentationml/2006/ole">
            <mc:AlternateContent xmlns:mc="http://schemas.openxmlformats.org/markup-compatibility/2006">
              <mc:Choice xmlns:v="urn:schemas-microsoft-com:vml" Requires="v">
                <p:oleObj name="Equation" r:id="rId4" imgW="2057400" imgH="279360" progId="Equation.DSMT4">
                  <p:embed/>
                </p:oleObj>
              </mc:Choice>
              <mc:Fallback>
                <p:oleObj name="Equation" r:id="rId4" imgW="2057400" imgH="279360" progId="Equation.DSMT4">
                  <p:embed/>
                  <p:pic>
                    <p:nvPicPr>
                      <p:cNvPr id="17" name="对象 2">
                        <a:extLst>
                          <a:ext uri="{FF2B5EF4-FFF2-40B4-BE49-F238E27FC236}">
                            <a16:creationId xmlns:a16="http://schemas.microsoft.com/office/drawing/2014/main" id="{D1FE9AD0-AE07-4E86-9604-D0827F2CAD16}"/>
                          </a:ext>
                        </a:extLst>
                      </p:cNvPr>
                      <p:cNvPicPr>
                        <a:picLocks noChangeAspect="1" noChangeArrowheads="1"/>
                      </p:cNvPicPr>
                      <p:nvPr/>
                    </p:nvPicPr>
                    <p:blipFill>
                      <a:blip r:embed="rId5"/>
                      <a:srcRect/>
                      <a:stretch>
                        <a:fillRect/>
                      </a:stretch>
                    </p:blipFill>
                    <p:spPr bwMode="auto">
                      <a:xfrm>
                        <a:off x="2339752" y="1628800"/>
                        <a:ext cx="3871913" cy="463550"/>
                      </a:xfrm>
                      <a:prstGeom prst="rect">
                        <a:avLst/>
                      </a:prstGeom>
                      <a:noFill/>
                      <a:ln w="25400">
                        <a:noFill/>
                      </a:ln>
                    </p:spPr>
                  </p:pic>
                </p:oleObj>
              </mc:Fallback>
            </mc:AlternateContent>
          </a:graphicData>
        </a:graphic>
      </p:graphicFrame>
      <p:sp>
        <p:nvSpPr>
          <p:cNvPr id="19" name="Rectangle 3">
            <a:extLst>
              <a:ext uri="{FF2B5EF4-FFF2-40B4-BE49-F238E27FC236}">
                <a16:creationId xmlns:a16="http://schemas.microsoft.com/office/drawing/2014/main" id="{93034F2E-4696-46D6-A030-A4C585FEF192}"/>
              </a:ext>
            </a:extLst>
          </p:cNvPr>
          <p:cNvSpPr>
            <a:spLocks noChangeArrowheads="1"/>
          </p:cNvSpPr>
          <p:nvPr/>
        </p:nvSpPr>
        <p:spPr bwMode="auto">
          <a:xfrm>
            <a:off x="539179" y="2060848"/>
            <a:ext cx="66976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buFontTx/>
              <a:buNone/>
            </a:pPr>
            <a:r>
              <a:rPr kumimoji="0" lang="en-US" altLang="zh-CN" sz="2400" dirty="0">
                <a:solidFill>
                  <a:srgbClr val="0000FF"/>
                </a:solidFill>
                <a:latin typeface="微软雅黑" panose="020B0503020204020204" pitchFamily="34" charset="-122"/>
                <a:ea typeface="微软雅黑" panose="020B0503020204020204" pitchFamily="34" charset="-122"/>
              </a:rPr>
              <a:t>1</a:t>
            </a:r>
            <a:r>
              <a:rPr kumimoji="0" lang="zh-CN" altLang="en-US" sz="2400" dirty="0">
                <a:solidFill>
                  <a:srgbClr val="0000FF"/>
                </a:solidFill>
                <a:latin typeface="微软雅黑" panose="020B0503020204020204" pitchFamily="34" charset="-122"/>
                <a:ea typeface="微软雅黑" panose="020B0503020204020204" pitchFamily="34" charset="-122"/>
              </a:rPr>
              <a:t>）闵可夫斯基距离（ </a:t>
            </a:r>
            <a:r>
              <a:rPr kumimoji="0" lang="en-US" altLang="zh-CN" sz="2400" dirty="0" err="1">
                <a:solidFill>
                  <a:srgbClr val="0000FF"/>
                </a:solidFill>
                <a:latin typeface="微软雅黑" panose="020B0503020204020204" pitchFamily="34" charset="-122"/>
                <a:ea typeface="微软雅黑" panose="020B0503020204020204" pitchFamily="34" charset="-122"/>
              </a:rPr>
              <a:t>Minkowski</a:t>
            </a:r>
            <a:r>
              <a:rPr kumimoji="0" lang="en-US" altLang="zh-CN" sz="2400" dirty="0">
                <a:solidFill>
                  <a:srgbClr val="0000FF"/>
                </a:solidFill>
                <a:latin typeface="微软雅黑" panose="020B0503020204020204" pitchFamily="34" charset="-122"/>
                <a:ea typeface="微软雅黑" panose="020B0503020204020204" pitchFamily="34" charset="-122"/>
              </a:rPr>
              <a:t> distance </a:t>
            </a:r>
            <a:r>
              <a:rPr kumimoji="0" lang="zh-CN" altLang="en-US" sz="2400" dirty="0">
                <a:solidFill>
                  <a:srgbClr val="0000FF"/>
                </a:solidFill>
                <a:latin typeface="微软雅黑" panose="020B0503020204020204" pitchFamily="34" charset="-122"/>
                <a:ea typeface="微软雅黑" panose="020B0503020204020204" pitchFamily="34" charset="-122"/>
              </a:rPr>
              <a:t>）</a:t>
            </a:r>
          </a:p>
        </p:txBody>
      </p:sp>
      <p:graphicFrame>
        <p:nvGraphicFramePr>
          <p:cNvPr id="21" name="Object 10">
            <a:extLst>
              <a:ext uri="{FF2B5EF4-FFF2-40B4-BE49-F238E27FC236}">
                <a16:creationId xmlns:a16="http://schemas.microsoft.com/office/drawing/2014/main" id="{E413930B-4D3F-4753-979E-AB6274A0CDBD}"/>
              </a:ext>
            </a:extLst>
          </p:cNvPr>
          <p:cNvGraphicFramePr>
            <a:graphicFrameLocks noChangeAspect="1"/>
          </p:cNvGraphicFramePr>
          <p:nvPr>
            <p:extLst>
              <p:ext uri="{D42A27DB-BD31-4B8C-83A1-F6EECF244321}">
                <p14:modId xmlns:p14="http://schemas.microsoft.com/office/powerpoint/2010/main" val="3324614830"/>
              </p:ext>
            </p:extLst>
          </p:nvPr>
        </p:nvGraphicFramePr>
        <p:xfrm>
          <a:off x="2318249" y="3068960"/>
          <a:ext cx="3261863" cy="1106185"/>
        </p:xfrm>
        <a:graphic>
          <a:graphicData uri="http://schemas.openxmlformats.org/presentationml/2006/ole">
            <mc:AlternateContent xmlns:mc="http://schemas.openxmlformats.org/markup-compatibility/2006">
              <mc:Choice xmlns:v="urn:schemas-microsoft-com:vml" Requires="v">
                <p:oleObj name="Equation" r:id="rId6" imgW="1536480" imgH="520560" progId="Equation.DSMT4">
                  <p:embed/>
                </p:oleObj>
              </mc:Choice>
              <mc:Fallback>
                <p:oleObj name="Equation" r:id="rId6" imgW="1536480" imgH="520560" progId="Equation.DSMT4">
                  <p:embed/>
                  <p:pic>
                    <p:nvPicPr>
                      <p:cNvPr id="112650" name="Object 10">
                        <a:extLst>
                          <a:ext uri="{FF2B5EF4-FFF2-40B4-BE49-F238E27FC236}">
                            <a16:creationId xmlns:a16="http://schemas.microsoft.com/office/drawing/2014/main" id="{97730859-4B51-498D-BFFE-D9CE57E801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8249" y="3068960"/>
                        <a:ext cx="3261863" cy="1106185"/>
                      </a:xfrm>
                      <a:prstGeom prst="rect">
                        <a:avLst/>
                      </a:prstGeom>
                      <a:noFill/>
                      <a:ln>
                        <a:noFill/>
                      </a:ln>
                    </p:spPr>
                  </p:pic>
                </p:oleObj>
              </mc:Fallback>
            </mc:AlternateContent>
          </a:graphicData>
        </a:graphic>
      </p:graphicFrame>
      <p:grpSp>
        <p:nvGrpSpPr>
          <p:cNvPr id="2" name="组合 1">
            <a:extLst>
              <a:ext uri="{FF2B5EF4-FFF2-40B4-BE49-F238E27FC236}">
                <a16:creationId xmlns:a16="http://schemas.microsoft.com/office/drawing/2014/main" id="{5066E909-4592-4FC3-B1A5-CDD11A8B8E69}"/>
              </a:ext>
            </a:extLst>
          </p:cNvPr>
          <p:cNvGrpSpPr/>
          <p:nvPr/>
        </p:nvGrpSpPr>
        <p:grpSpPr>
          <a:xfrm>
            <a:off x="827286" y="4057905"/>
            <a:ext cx="5199094" cy="811255"/>
            <a:chOff x="827286" y="4057905"/>
            <a:chExt cx="5199094" cy="811255"/>
          </a:xfrm>
        </p:grpSpPr>
        <p:graphicFrame>
          <p:nvGraphicFramePr>
            <p:cNvPr id="20" name="Object 9">
              <a:extLst>
                <a:ext uri="{FF2B5EF4-FFF2-40B4-BE49-F238E27FC236}">
                  <a16:creationId xmlns:a16="http://schemas.microsoft.com/office/drawing/2014/main" id="{397A801A-BEAB-41A3-983F-CFC553E45EF1}"/>
                </a:ext>
              </a:extLst>
            </p:cNvPr>
            <p:cNvGraphicFramePr>
              <a:graphicFrameLocks noChangeAspect="1"/>
            </p:cNvGraphicFramePr>
            <p:nvPr>
              <p:extLst>
                <p:ext uri="{D42A27DB-BD31-4B8C-83A1-F6EECF244321}">
                  <p14:modId xmlns:p14="http://schemas.microsoft.com/office/powerpoint/2010/main" val="1363213131"/>
                </p:ext>
              </p:extLst>
            </p:nvPr>
          </p:nvGraphicFramePr>
          <p:xfrm>
            <a:off x="3915462" y="4057905"/>
            <a:ext cx="2110918" cy="811255"/>
          </p:xfrm>
          <a:graphic>
            <a:graphicData uri="http://schemas.openxmlformats.org/presentationml/2006/ole">
              <mc:AlternateContent xmlns:mc="http://schemas.openxmlformats.org/markup-compatibility/2006">
                <mc:Choice xmlns:v="urn:schemas-microsoft-com:vml" Requires="v">
                  <p:oleObj name="Equation" r:id="rId8" imgW="1257120" imgH="431640" progId="Equation.DSMT4">
                    <p:embed/>
                  </p:oleObj>
                </mc:Choice>
                <mc:Fallback>
                  <p:oleObj name="Equation" r:id="rId8" imgW="1257120" imgH="431640" progId="Equation.DSMT4">
                    <p:embed/>
                    <p:pic>
                      <p:nvPicPr>
                        <p:cNvPr id="112649" name="Object 9">
                          <a:extLst>
                            <a:ext uri="{FF2B5EF4-FFF2-40B4-BE49-F238E27FC236}">
                              <a16:creationId xmlns:a16="http://schemas.microsoft.com/office/drawing/2014/main" id="{831681AE-064D-4BDA-8E5F-500242F708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5462" y="4057905"/>
                          <a:ext cx="2110918" cy="811255"/>
                        </a:xfrm>
                        <a:prstGeom prst="rect">
                          <a:avLst/>
                        </a:prstGeom>
                        <a:noFill/>
                        <a:ln>
                          <a:noFill/>
                        </a:ln>
                      </p:spPr>
                    </p:pic>
                  </p:oleObj>
                </mc:Fallback>
              </mc:AlternateContent>
            </a:graphicData>
          </a:graphic>
        </p:graphicFrame>
        <p:sp>
          <p:nvSpPr>
            <p:cNvPr id="23" name="Rectangle 15">
              <a:extLst>
                <a:ext uri="{FF2B5EF4-FFF2-40B4-BE49-F238E27FC236}">
                  <a16:creationId xmlns:a16="http://schemas.microsoft.com/office/drawing/2014/main" id="{431D9FC0-6F91-478C-83A2-61806AD5F0C2}"/>
                </a:ext>
              </a:extLst>
            </p:cNvPr>
            <p:cNvSpPr>
              <a:spLocks noChangeArrowheads="1"/>
            </p:cNvSpPr>
            <p:nvPr/>
          </p:nvSpPr>
          <p:spPr bwMode="auto">
            <a:xfrm>
              <a:off x="827286" y="4111352"/>
              <a:ext cx="31686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rgbClr val="000000"/>
                  </a:solidFill>
                  <a:latin typeface="微软雅黑" panose="020B0503020204020204" pitchFamily="34" charset="-122"/>
                  <a:ea typeface="微软雅黑" panose="020B0503020204020204" pitchFamily="34" charset="-122"/>
                </a:rPr>
                <a:t>特别地，</a:t>
              </a:r>
              <a:r>
                <a:rPr lang="zh-CN" altLang="en-US" sz="2400" dirty="0">
                  <a:solidFill>
                    <a:srgbClr val="0000FF"/>
                  </a:solidFill>
                  <a:latin typeface="微软雅黑" panose="020B0503020204020204" pitchFamily="34" charset="-122"/>
                  <a:ea typeface="微软雅黑" panose="020B0503020204020204" pitchFamily="34" charset="-122"/>
                </a:rPr>
                <a:t>绝对值距离：</a:t>
              </a:r>
            </a:p>
          </p:txBody>
        </p:sp>
      </p:grpSp>
      <p:grpSp>
        <p:nvGrpSpPr>
          <p:cNvPr id="3" name="组合 2">
            <a:extLst>
              <a:ext uri="{FF2B5EF4-FFF2-40B4-BE49-F238E27FC236}">
                <a16:creationId xmlns:a16="http://schemas.microsoft.com/office/drawing/2014/main" id="{85D9FC59-1DAB-42DA-9A7E-4C44E710A293}"/>
              </a:ext>
            </a:extLst>
          </p:cNvPr>
          <p:cNvGrpSpPr/>
          <p:nvPr/>
        </p:nvGrpSpPr>
        <p:grpSpPr>
          <a:xfrm>
            <a:off x="2279849" y="4869160"/>
            <a:ext cx="4186711" cy="859975"/>
            <a:chOff x="2279849" y="4821487"/>
            <a:chExt cx="4186711" cy="859975"/>
          </a:xfrm>
        </p:grpSpPr>
        <p:graphicFrame>
          <p:nvGraphicFramePr>
            <p:cNvPr id="22" name="Object 11">
              <a:extLst>
                <a:ext uri="{FF2B5EF4-FFF2-40B4-BE49-F238E27FC236}">
                  <a16:creationId xmlns:a16="http://schemas.microsoft.com/office/drawing/2014/main" id="{E4D641BB-D0B7-42F4-9C4B-F4D17C4E75C6}"/>
                </a:ext>
              </a:extLst>
            </p:cNvPr>
            <p:cNvGraphicFramePr>
              <a:graphicFrameLocks noChangeAspect="1"/>
            </p:cNvGraphicFramePr>
            <p:nvPr>
              <p:extLst>
                <p:ext uri="{D42A27DB-BD31-4B8C-83A1-F6EECF244321}">
                  <p14:modId xmlns:p14="http://schemas.microsoft.com/office/powerpoint/2010/main" val="1786034485"/>
                </p:ext>
              </p:extLst>
            </p:nvPr>
          </p:nvGraphicFramePr>
          <p:xfrm>
            <a:off x="3852291" y="4821487"/>
            <a:ext cx="2614269" cy="859975"/>
          </p:xfrm>
          <a:graphic>
            <a:graphicData uri="http://schemas.openxmlformats.org/presentationml/2006/ole">
              <mc:AlternateContent xmlns:mc="http://schemas.openxmlformats.org/markup-compatibility/2006">
                <mc:Choice xmlns:v="urn:schemas-microsoft-com:vml" Requires="v">
                  <p:oleObj name="Equation" r:id="rId10" imgW="1473120" imgH="482400" progId="Equation.DSMT4">
                    <p:embed/>
                  </p:oleObj>
                </mc:Choice>
                <mc:Fallback>
                  <p:oleObj name="Equation" r:id="rId10" imgW="1473120" imgH="482400" progId="Equation.DSMT4">
                    <p:embed/>
                    <p:pic>
                      <p:nvPicPr>
                        <p:cNvPr id="112651" name="Object 11">
                          <a:extLst>
                            <a:ext uri="{FF2B5EF4-FFF2-40B4-BE49-F238E27FC236}">
                              <a16:creationId xmlns:a16="http://schemas.microsoft.com/office/drawing/2014/main" id="{321186C6-C53B-4621-9206-CF575E87A3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2291" y="4821487"/>
                          <a:ext cx="2614269" cy="859975"/>
                        </a:xfrm>
                        <a:prstGeom prst="rect">
                          <a:avLst/>
                        </a:prstGeom>
                        <a:noFill/>
                        <a:ln>
                          <a:noFill/>
                        </a:ln>
                      </p:spPr>
                    </p:pic>
                  </p:oleObj>
                </mc:Fallback>
              </mc:AlternateContent>
            </a:graphicData>
          </a:graphic>
        </p:graphicFrame>
        <p:sp>
          <p:nvSpPr>
            <p:cNvPr id="24" name="Rectangle 16">
              <a:extLst>
                <a:ext uri="{FF2B5EF4-FFF2-40B4-BE49-F238E27FC236}">
                  <a16:creationId xmlns:a16="http://schemas.microsoft.com/office/drawing/2014/main" id="{84C72E3F-4F0B-4977-ACED-9D7F9FB78D4C}"/>
                </a:ext>
              </a:extLst>
            </p:cNvPr>
            <p:cNvSpPr>
              <a:spLocks noChangeArrowheads="1"/>
            </p:cNvSpPr>
            <p:nvPr/>
          </p:nvSpPr>
          <p:spPr bwMode="auto">
            <a:xfrm>
              <a:off x="2279849" y="4988024"/>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欧氏距离：</a:t>
              </a:r>
            </a:p>
          </p:txBody>
        </p:sp>
      </p:grpSp>
      <p:grpSp>
        <p:nvGrpSpPr>
          <p:cNvPr id="6" name="组合 5">
            <a:extLst>
              <a:ext uri="{FF2B5EF4-FFF2-40B4-BE49-F238E27FC236}">
                <a16:creationId xmlns:a16="http://schemas.microsoft.com/office/drawing/2014/main" id="{92E1D417-A243-4E82-B274-B494FC605A2C}"/>
              </a:ext>
            </a:extLst>
          </p:cNvPr>
          <p:cNvGrpSpPr/>
          <p:nvPr/>
        </p:nvGrpSpPr>
        <p:grpSpPr>
          <a:xfrm>
            <a:off x="1667074" y="5852937"/>
            <a:ext cx="5137175" cy="673227"/>
            <a:chOff x="1667074" y="5852117"/>
            <a:chExt cx="5137175" cy="673227"/>
          </a:xfrm>
        </p:grpSpPr>
        <p:sp>
          <p:nvSpPr>
            <p:cNvPr id="25" name="Rectangle 17">
              <a:extLst>
                <a:ext uri="{FF2B5EF4-FFF2-40B4-BE49-F238E27FC236}">
                  <a16:creationId xmlns:a16="http://schemas.microsoft.com/office/drawing/2014/main" id="{F855BF76-E21C-4BA0-9D60-2A9D3F766776}"/>
                </a:ext>
              </a:extLst>
            </p:cNvPr>
            <p:cNvSpPr>
              <a:spLocks noChangeArrowheads="1"/>
            </p:cNvSpPr>
            <p:nvPr/>
          </p:nvSpPr>
          <p:spPr bwMode="auto">
            <a:xfrm>
              <a:off x="1667074" y="5924128"/>
              <a:ext cx="232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切比雪夫距离：</a:t>
              </a:r>
            </a:p>
          </p:txBody>
        </p:sp>
        <p:graphicFrame>
          <p:nvGraphicFramePr>
            <p:cNvPr id="26" name="Object 18">
              <a:extLst>
                <a:ext uri="{FF2B5EF4-FFF2-40B4-BE49-F238E27FC236}">
                  <a16:creationId xmlns:a16="http://schemas.microsoft.com/office/drawing/2014/main" id="{73577B53-902E-4FF7-BDEC-B235FA114E6C}"/>
                </a:ext>
              </a:extLst>
            </p:cNvPr>
            <p:cNvGraphicFramePr>
              <a:graphicFrameLocks noChangeAspect="1"/>
            </p:cNvGraphicFramePr>
            <p:nvPr>
              <p:extLst>
                <p:ext uri="{D42A27DB-BD31-4B8C-83A1-F6EECF244321}">
                  <p14:modId xmlns:p14="http://schemas.microsoft.com/office/powerpoint/2010/main" val="1467208193"/>
                </p:ext>
              </p:extLst>
            </p:nvPr>
          </p:nvGraphicFramePr>
          <p:xfrm>
            <a:off x="3925317" y="5852117"/>
            <a:ext cx="2878932" cy="673227"/>
          </p:xfrm>
          <a:graphic>
            <a:graphicData uri="http://schemas.openxmlformats.org/presentationml/2006/ole">
              <mc:AlternateContent xmlns:mc="http://schemas.openxmlformats.org/markup-compatibility/2006">
                <mc:Choice xmlns:v="urn:schemas-microsoft-com:vml" Requires="v">
                  <p:oleObj name="Equation" r:id="rId12" imgW="1358640" imgH="317160" progId="Equation.3">
                    <p:embed/>
                  </p:oleObj>
                </mc:Choice>
                <mc:Fallback>
                  <p:oleObj name="Equation" r:id="rId12" imgW="1358640" imgH="317160" progId="Equation.3">
                    <p:embed/>
                    <p:pic>
                      <p:nvPicPr>
                        <p:cNvPr id="112658" name="Object 18">
                          <a:extLst>
                            <a:ext uri="{FF2B5EF4-FFF2-40B4-BE49-F238E27FC236}">
                              <a16:creationId xmlns:a16="http://schemas.microsoft.com/office/drawing/2014/main" id="{191E3D38-1831-4FEA-BE7E-9F5C5F2E4E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25317" y="5852117"/>
                          <a:ext cx="2878932" cy="673227"/>
                        </a:xfrm>
                        <a:prstGeom prst="rect">
                          <a:avLst/>
                        </a:prstGeom>
                        <a:noFill/>
                        <a:ln>
                          <a:noFill/>
                        </a:ln>
                        <a:effectLst/>
                      </p:spPr>
                    </p:pic>
                  </p:oleObj>
                </mc:Fallback>
              </mc:AlternateContent>
            </a:graphicData>
          </a:graphic>
        </p:graphicFrame>
      </p:grpSp>
      <p:grpSp>
        <p:nvGrpSpPr>
          <p:cNvPr id="27" name="Group 20">
            <a:extLst>
              <a:ext uri="{FF2B5EF4-FFF2-40B4-BE49-F238E27FC236}">
                <a16:creationId xmlns:a16="http://schemas.microsoft.com/office/drawing/2014/main" id="{3ECEB8F9-915E-493D-A368-4898E9D23032}"/>
              </a:ext>
            </a:extLst>
          </p:cNvPr>
          <p:cNvGrpSpPr>
            <a:grpSpLocks/>
          </p:cNvGrpSpPr>
          <p:nvPr/>
        </p:nvGrpSpPr>
        <p:grpSpPr bwMode="auto">
          <a:xfrm>
            <a:off x="826715" y="2565675"/>
            <a:ext cx="7705725" cy="585788"/>
            <a:chOff x="249" y="936"/>
            <a:chExt cx="4854" cy="369"/>
          </a:xfrm>
        </p:grpSpPr>
        <p:sp>
          <p:nvSpPr>
            <p:cNvPr id="28" name="Rectangle 8">
              <a:extLst>
                <a:ext uri="{FF2B5EF4-FFF2-40B4-BE49-F238E27FC236}">
                  <a16:creationId xmlns:a16="http://schemas.microsoft.com/office/drawing/2014/main" id="{DF79D17C-54BA-4E6C-A2D4-F9F5623CD4E1}"/>
                </a:ext>
              </a:extLst>
            </p:cNvPr>
            <p:cNvSpPr>
              <a:spLocks noChangeArrowheads="1"/>
            </p:cNvSpPr>
            <p:nvPr/>
          </p:nvSpPr>
          <p:spPr bwMode="auto">
            <a:xfrm>
              <a:off x="249" y="936"/>
              <a:ext cx="4854"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auto" latinLnBrk="0" hangingPunct="1">
                <a:lnSpc>
                  <a:spcPct val="125000"/>
                </a:lnSpc>
                <a:spcBef>
                  <a:spcPct val="2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2400" i="1" u="none" strike="noStrike" kern="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个样品      和第 </a:t>
              </a:r>
              <a:r>
                <a:rPr kumimoji="0" lang="en-US" altLang="zh-CN" sz="2400"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 </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个样品     之间的</a:t>
              </a:r>
              <a:r>
                <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明氏距离</a:t>
              </a:r>
              <a:r>
                <a:rPr kumimoji="0" lang="zh-CN" altLang="en-US" sz="240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定义为：</a:t>
              </a:r>
            </a:p>
          </p:txBody>
        </p:sp>
        <p:graphicFrame>
          <p:nvGraphicFramePr>
            <p:cNvPr id="30" name="Object 14">
              <a:extLst>
                <a:ext uri="{FF2B5EF4-FFF2-40B4-BE49-F238E27FC236}">
                  <a16:creationId xmlns:a16="http://schemas.microsoft.com/office/drawing/2014/main" id="{23D3EE16-33AF-41B7-908E-DA8DD41BF2EA}"/>
                </a:ext>
              </a:extLst>
            </p:cNvPr>
            <p:cNvGraphicFramePr>
              <a:graphicFrameLocks noChangeAspect="1"/>
            </p:cNvGraphicFramePr>
            <p:nvPr>
              <p:extLst>
                <p:ext uri="{D42A27DB-BD31-4B8C-83A1-F6EECF244321}">
                  <p14:modId xmlns:p14="http://schemas.microsoft.com/office/powerpoint/2010/main" val="1859944159"/>
                </p:ext>
              </p:extLst>
            </p:nvPr>
          </p:nvGraphicFramePr>
          <p:xfrm>
            <a:off x="2564" y="936"/>
            <a:ext cx="269" cy="369"/>
          </p:xfrm>
          <a:graphic>
            <a:graphicData uri="http://schemas.openxmlformats.org/presentationml/2006/ole">
              <mc:AlternateContent xmlns:mc="http://schemas.openxmlformats.org/markup-compatibility/2006">
                <mc:Choice xmlns:v="urn:schemas-microsoft-com:vml" Requires="v">
                  <p:oleObj name="Equation" r:id="rId14" imgW="177480" imgH="241200" progId="Equation.DSMT4">
                    <p:embed/>
                  </p:oleObj>
                </mc:Choice>
                <mc:Fallback>
                  <p:oleObj name="Equation" r:id="rId14" imgW="177480" imgH="241200" progId="Equation.DSMT4">
                    <p:embed/>
                    <p:pic>
                      <p:nvPicPr>
                        <p:cNvPr id="112654" name="Object 14">
                          <a:extLst>
                            <a:ext uri="{FF2B5EF4-FFF2-40B4-BE49-F238E27FC236}">
                              <a16:creationId xmlns:a16="http://schemas.microsoft.com/office/drawing/2014/main" id="{0F33B501-CA81-4C97-B497-58410EAA4E7C}"/>
                            </a:ext>
                          </a:extLst>
                        </p:cNvPr>
                        <p:cNvPicPr>
                          <a:picLocks noChangeAspect="1" noChangeArrowheads="1"/>
                        </p:cNvPicPr>
                        <p:nvPr/>
                      </p:nvPicPr>
                      <p:blipFill>
                        <a:blip r:embed="rId15"/>
                        <a:srcRect/>
                        <a:stretch>
                          <a:fillRect/>
                        </a:stretch>
                      </p:blipFill>
                      <p:spPr bwMode="auto">
                        <a:xfrm>
                          <a:off x="2564" y="936"/>
                          <a:ext cx="269"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19">
              <a:extLst>
                <a:ext uri="{FF2B5EF4-FFF2-40B4-BE49-F238E27FC236}">
                  <a16:creationId xmlns:a16="http://schemas.microsoft.com/office/drawing/2014/main" id="{C17EDAC9-B191-4081-A7F6-E09438A0000C}"/>
                </a:ext>
              </a:extLst>
            </p:cNvPr>
            <p:cNvGraphicFramePr>
              <a:graphicFrameLocks noChangeAspect="1"/>
            </p:cNvGraphicFramePr>
            <p:nvPr>
              <p:extLst>
                <p:ext uri="{D42A27DB-BD31-4B8C-83A1-F6EECF244321}">
                  <p14:modId xmlns:p14="http://schemas.microsoft.com/office/powerpoint/2010/main" val="1854185616"/>
                </p:ext>
              </p:extLst>
            </p:nvPr>
          </p:nvGraphicFramePr>
          <p:xfrm>
            <a:off x="1202" y="948"/>
            <a:ext cx="230" cy="349"/>
          </p:xfrm>
          <a:graphic>
            <a:graphicData uri="http://schemas.openxmlformats.org/presentationml/2006/ole">
              <mc:AlternateContent xmlns:mc="http://schemas.openxmlformats.org/markup-compatibility/2006">
                <mc:Choice xmlns:v="urn:schemas-microsoft-com:vml" Requires="v">
                  <p:oleObj name="Equation" r:id="rId16" imgW="152280" imgH="228600" progId="Equation.DSMT4">
                    <p:embed/>
                  </p:oleObj>
                </mc:Choice>
                <mc:Fallback>
                  <p:oleObj name="Equation" r:id="rId16" imgW="152280" imgH="228600" progId="Equation.DSMT4">
                    <p:embed/>
                    <p:pic>
                      <p:nvPicPr>
                        <p:cNvPr id="112659" name="Object 19">
                          <a:extLst>
                            <a:ext uri="{FF2B5EF4-FFF2-40B4-BE49-F238E27FC236}">
                              <a16:creationId xmlns:a16="http://schemas.microsoft.com/office/drawing/2014/main" id="{5B845ACF-59A9-4B5F-AE1B-8420E9809199}"/>
                            </a:ext>
                          </a:extLst>
                        </p:cNvPr>
                        <p:cNvPicPr>
                          <a:picLocks noChangeAspect="1" noChangeArrowheads="1"/>
                        </p:cNvPicPr>
                        <p:nvPr/>
                      </p:nvPicPr>
                      <p:blipFill>
                        <a:blip r:embed="rId17"/>
                        <a:srcRect/>
                        <a:stretch>
                          <a:fillRect/>
                        </a:stretch>
                      </p:blipFill>
                      <p:spPr bwMode="auto">
                        <a:xfrm>
                          <a:off x="1202" y="948"/>
                          <a:ext cx="2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 name="页脚占位符 6">
            <a:extLst>
              <a:ext uri="{FF2B5EF4-FFF2-40B4-BE49-F238E27FC236}">
                <a16:creationId xmlns:a16="http://schemas.microsoft.com/office/drawing/2014/main" id="{507BCA9E-2CAD-4A54-B3DD-96151B0808D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794062953"/>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9645EC-780A-491F-A27B-58196982D531}"/>
              </a:ext>
            </a:extLst>
          </p:cNvPr>
          <p:cNvSpPr>
            <a:spLocks noGrp="1"/>
          </p:cNvSpPr>
          <p:nvPr>
            <p:ph type="dt" sz="half" idx="2"/>
          </p:nvPr>
        </p:nvSpPr>
        <p:spPr/>
        <p:txBody>
          <a:bodyPr/>
          <a:lstStyle/>
          <a:p>
            <a:pPr>
              <a:defRPr/>
            </a:pPr>
            <a:fld id="{9BF6A250-250E-4F00-8786-4A5513DCCA67}" type="datetime1">
              <a:rPr lang="zh-CN" altLang="en-US" smtClean="0"/>
              <a:t>2022/11/23</a:t>
            </a:fld>
            <a:endParaRPr lang="zh-CN" altLang="en-US"/>
          </a:p>
        </p:txBody>
      </p:sp>
      <p:sp>
        <p:nvSpPr>
          <p:cNvPr id="4" name="Rectangle 3">
            <a:extLst>
              <a:ext uri="{FF2B5EF4-FFF2-40B4-BE49-F238E27FC236}">
                <a16:creationId xmlns:a16="http://schemas.microsoft.com/office/drawing/2014/main" id="{A1B156CE-6C51-4351-9842-040036BE9E34}"/>
              </a:ext>
            </a:extLst>
          </p:cNvPr>
          <p:cNvSpPr>
            <a:spLocks noChangeArrowheads="1"/>
          </p:cNvSpPr>
          <p:nvPr/>
        </p:nvSpPr>
        <p:spPr bwMode="auto">
          <a:xfrm>
            <a:off x="395288" y="519211"/>
            <a:ext cx="66976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buFontTx/>
              <a:buNone/>
            </a:pPr>
            <a:r>
              <a:rPr kumimoji="0"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）兰氏距离（ </a:t>
            </a:r>
            <a:r>
              <a:rPr kumimoji="0" lang="en-US" altLang="en-US"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Lance &amp; Williams</a:t>
            </a:r>
            <a:r>
              <a:rPr kumimoji="0"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distance </a:t>
            </a:r>
            <a:r>
              <a:rPr kumimoji="0" lang="zh-CN" altLang="en-US"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5" name="Group 26">
            <a:extLst>
              <a:ext uri="{FF2B5EF4-FFF2-40B4-BE49-F238E27FC236}">
                <a16:creationId xmlns:a16="http://schemas.microsoft.com/office/drawing/2014/main" id="{8ADB3449-F854-4BF8-A796-C0F7B64E0198}"/>
              </a:ext>
            </a:extLst>
          </p:cNvPr>
          <p:cNvGrpSpPr>
            <a:grpSpLocks/>
          </p:cNvGrpSpPr>
          <p:nvPr/>
        </p:nvGrpSpPr>
        <p:grpSpPr bwMode="auto">
          <a:xfrm>
            <a:off x="560388" y="1017686"/>
            <a:ext cx="8281987" cy="1135063"/>
            <a:chOff x="353" y="596"/>
            <a:chExt cx="5217" cy="715"/>
          </a:xfrm>
        </p:grpSpPr>
        <p:sp>
          <p:nvSpPr>
            <p:cNvPr id="6" name="Text Box 14">
              <a:extLst>
                <a:ext uri="{FF2B5EF4-FFF2-40B4-BE49-F238E27FC236}">
                  <a16:creationId xmlns:a16="http://schemas.microsoft.com/office/drawing/2014/main" id="{0096EF97-BB1C-4B44-A6D3-AF44E237B74F}"/>
                </a:ext>
              </a:extLst>
            </p:cNvPr>
            <p:cNvSpPr txBox="1">
              <a:spLocks noChangeArrowheads="1"/>
            </p:cNvSpPr>
            <p:nvPr/>
          </p:nvSpPr>
          <p:spPr bwMode="auto">
            <a:xfrm>
              <a:off x="353" y="596"/>
              <a:ext cx="5217"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50000"/>
                </a:lnSpc>
                <a:spcBef>
                  <a:spcPct val="2000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当              时，第</a:t>
              </a:r>
              <a:r>
                <a:rPr kumimoji="0" lang="en-US" altLang="zh-CN" sz="2400" i="1" u="none" strike="noStrike" kern="0" cap="none" spc="0" normalizeH="0" baseline="0" noProof="0" dirty="0" err="1">
                  <a:ln>
                    <a:noFill/>
                  </a:ln>
                  <a:solidFill>
                    <a:srgbClr val="000000"/>
                  </a:solidFill>
                  <a:effectLst/>
                  <a:uLnTx/>
                  <a:uFillTx/>
                  <a:ea typeface="微软雅黑" panose="020B0503020204020204" pitchFamily="34" charset="-122"/>
                  <a:cs typeface="Times New Roman" panose="02020603050405020304" pitchFamily="18" charset="0"/>
                </a:rPr>
                <a:t>i</a:t>
              </a: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个样品和第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j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个样品之间的兰氏距离定义为：</a:t>
              </a:r>
            </a:p>
          </p:txBody>
        </p:sp>
        <p:graphicFrame>
          <p:nvGraphicFramePr>
            <p:cNvPr id="7" name="Object 13">
              <a:extLst>
                <a:ext uri="{FF2B5EF4-FFF2-40B4-BE49-F238E27FC236}">
                  <a16:creationId xmlns:a16="http://schemas.microsoft.com/office/drawing/2014/main" id="{5977AED6-E0B9-4CBE-85F9-FB774B63039B}"/>
                </a:ext>
              </a:extLst>
            </p:cNvPr>
            <p:cNvGraphicFramePr>
              <a:graphicFrameLocks noChangeAspect="1"/>
            </p:cNvGraphicFramePr>
            <p:nvPr>
              <p:extLst>
                <p:ext uri="{D42A27DB-BD31-4B8C-83A1-F6EECF244321}">
                  <p14:modId xmlns:p14="http://schemas.microsoft.com/office/powerpoint/2010/main" val="3767756815"/>
                </p:ext>
              </p:extLst>
            </p:nvPr>
          </p:nvGraphicFramePr>
          <p:xfrm>
            <a:off x="828" y="649"/>
            <a:ext cx="633" cy="369"/>
          </p:xfrm>
          <a:graphic>
            <a:graphicData uri="http://schemas.openxmlformats.org/presentationml/2006/ole">
              <mc:AlternateContent xmlns:mc="http://schemas.openxmlformats.org/markup-compatibility/2006">
                <mc:Choice xmlns:v="urn:schemas-microsoft-com:vml" Requires="v">
                  <p:oleObj name="Equation" r:id="rId2" imgW="419040" imgH="241200" progId="Equation.DSMT4">
                    <p:embed/>
                  </p:oleObj>
                </mc:Choice>
                <mc:Fallback>
                  <p:oleObj name="Equation" r:id="rId2" imgW="419040" imgH="241200" progId="Equation.DSMT4">
                    <p:embed/>
                    <p:pic>
                      <p:nvPicPr>
                        <p:cNvPr id="113677" name="Object 13">
                          <a:extLst>
                            <a:ext uri="{FF2B5EF4-FFF2-40B4-BE49-F238E27FC236}">
                              <a16:creationId xmlns:a16="http://schemas.microsoft.com/office/drawing/2014/main" id="{D0CD87DE-FEB6-43F0-891F-50EA1E967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 y="649"/>
                          <a:ext cx="633"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Object 17">
            <a:extLst>
              <a:ext uri="{FF2B5EF4-FFF2-40B4-BE49-F238E27FC236}">
                <a16:creationId xmlns:a16="http://schemas.microsoft.com/office/drawing/2014/main" id="{9222E3AF-2A9C-43DA-BC07-8F771B9AC916}"/>
              </a:ext>
            </a:extLst>
          </p:cNvPr>
          <p:cNvGraphicFramePr>
            <a:graphicFrameLocks noChangeAspect="1"/>
          </p:cNvGraphicFramePr>
          <p:nvPr>
            <p:extLst>
              <p:ext uri="{D42A27DB-BD31-4B8C-83A1-F6EECF244321}">
                <p14:modId xmlns:p14="http://schemas.microsoft.com/office/powerpoint/2010/main" val="2309024904"/>
              </p:ext>
            </p:extLst>
          </p:nvPr>
        </p:nvGraphicFramePr>
        <p:xfrm>
          <a:off x="2135188" y="2124174"/>
          <a:ext cx="3124200" cy="1158875"/>
        </p:xfrm>
        <a:graphic>
          <a:graphicData uri="http://schemas.openxmlformats.org/presentationml/2006/ole">
            <mc:AlternateContent xmlns:mc="http://schemas.openxmlformats.org/markup-compatibility/2006">
              <mc:Choice xmlns:v="urn:schemas-microsoft-com:vml" Requires="v">
                <p:oleObj name="Equation" r:id="rId4" imgW="1269720" imgH="507960" progId="Equation.3">
                  <p:embed/>
                </p:oleObj>
              </mc:Choice>
              <mc:Fallback>
                <p:oleObj name="Equation" r:id="rId4" imgW="1269720" imgH="507960" progId="Equation.3">
                  <p:embed/>
                  <p:pic>
                    <p:nvPicPr>
                      <p:cNvPr id="113681" name="Object 17">
                        <a:extLst>
                          <a:ext uri="{FF2B5EF4-FFF2-40B4-BE49-F238E27FC236}">
                            <a16:creationId xmlns:a16="http://schemas.microsoft.com/office/drawing/2014/main" id="{46B22B79-E2BA-4A01-B16E-6D0DCE086B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188" y="2124174"/>
                        <a:ext cx="31242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Rectangle 25">
            <a:extLst>
              <a:ext uri="{FF2B5EF4-FFF2-40B4-BE49-F238E27FC236}">
                <a16:creationId xmlns:a16="http://schemas.microsoft.com/office/drawing/2014/main" id="{5A035034-B73B-409E-A6F9-BB597FA0F8AA}"/>
              </a:ext>
            </a:extLst>
          </p:cNvPr>
          <p:cNvSpPr>
            <a:spLocks noChangeArrowheads="1"/>
          </p:cNvSpPr>
          <p:nvPr/>
        </p:nvSpPr>
        <p:spPr bwMode="auto">
          <a:xfrm>
            <a:off x="632396" y="3537386"/>
            <a:ext cx="7828036" cy="113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zh-CN" altLang="en-US" sz="2400" dirty="0">
                <a:solidFill>
                  <a:srgbClr val="FF0000"/>
                </a:solidFill>
                <a:ea typeface="微软雅黑" panose="020B0503020204020204" pitchFamily="34" charset="-122"/>
                <a:cs typeface="Times New Roman" panose="02020603050405020304" pitchFamily="18" charset="0"/>
              </a:rPr>
              <a:t>兰氏距离与各变量的单位无关，它对大的异常值不敏感，故适用于高度偏斜的数据</a:t>
            </a:r>
          </a:p>
        </p:txBody>
      </p:sp>
      <p:sp>
        <p:nvSpPr>
          <p:cNvPr id="8" name="页脚占位符 7">
            <a:extLst>
              <a:ext uri="{FF2B5EF4-FFF2-40B4-BE49-F238E27FC236}">
                <a16:creationId xmlns:a16="http://schemas.microsoft.com/office/drawing/2014/main" id="{270D9124-E4BE-4459-A1E3-0877CB6A9725}"/>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6276091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6BB18C4-60E4-4CB2-A209-29764F35CB45}"/>
              </a:ext>
            </a:extLst>
          </p:cNvPr>
          <p:cNvSpPr>
            <a:spLocks noGrp="1"/>
          </p:cNvSpPr>
          <p:nvPr>
            <p:ph type="dt" sz="half" idx="2"/>
          </p:nvPr>
        </p:nvSpPr>
        <p:spPr/>
        <p:txBody>
          <a:bodyPr/>
          <a:lstStyle/>
          <a:p>
            <a:pPr>
              <a:defRPr/>
            </a:pPr>
            <a:fld id="{2CD72DD1-A0BF-4A0E-91F0-0FDF1E6FDC8D}" type="datetime1">
              <a:rPr lang="zh-CN" altLang="en-US" smtClean="0"/>
              <a:t>2022/11/23</a:t>
            </a:fld>
            <a:endParaRPr lang="zh-CN" altLang="en-US"/>
          </a:p>
        </p:txBody>
      </p:sp>
      <p:sp>
        <p:nvSpPr>
          <p:cNvPr id="4" name="Text Box 2">
            <a:extLst>
              <a:ext uri="{FF2B5EF4-FFF2-40B4-BE49-F238E27FC236}">
                <a16:creationId xmlns:a16="http://schemas.microsoft.com/office/drawing/2014/main" id="{2A2B7205-C251-44F5-BE67-F4E6940C38B9}"/>
              </a:ext>
            </a:extLst>
          </p:cNvPr>
          <p:cNvSpPr txBox="1">
            <a:spLocks noChangeArrowheads="1"/>
          </p:cNvSpPr>
          <p:nvPr/>
        </p:nvSpPr>
        <p:spPr bwMode="auto">
          <a:xfrm>
            <a:off x="560388" y="1047743"/>
            <a:ext cx="8281987"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20000"/>
              </a:spcBef>
            </a:pP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第</a:t>
            </a:r>
            <a:r>
              <a:rPr lang="en-US" altLang="zh-CN" sz="2400" i="1" dirty="0" err="1">
                <a:solidFill>
                  <a:srgbClr val="000000"/>
                </a:solidFill>
                <a:ea typeface="微软雅黑" panose="020B0503020204020204" pitchFamily="34" charset="-122"/>
                <a:cs typeface="Times New Roman" panose="02020603050405020304" pitchFamily="18" charset="0"/>
              </a:rPr>
              <a:t>i</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个样品和第 </a:t>
            </a:r>
            <a:r>
              <a:rPr lang="en-US" altLang="zh-CN" sz="2400" i="1" dirty="0">
                <a:solidFill>
                  <a:srgbClr val="000000"/>
                </a:solidFill>
                <a:ea typeface="微软雅黑" panose="020B0503020204020204" pitchFamily="34" charset="-122"/>
                <a:cs typeface="Times New Roman" panose="02020603050405020304" pitchFamily="18" charset="0"/>
              </a:rPr>
              <a:t>j </a:t>
            </a:r>
            <a:r>
              <a:rPr lang="zh-CN" altLang="en-US" sz="2400" dirty="0">
                <a:solidFill>
                  <a:srgbClr val="000000"/>
                </a:solidFill>
                <a:ea typeface="微软雅黑" panose="020B0503020204020204" pitchFamily="34" charset="-122"/>
                <a:cs typeface="Times New Roman" panose="02020603050405020304" pitchFamily="18" charset="0"/>
              </a:rPr>
              <a:t>个样品之间的马氏距离定义为：</a:t>
            </a:r>
          </a:p>
        </p:txBody>
      </p:sp>
      <p:sp>
        <p:nvSpPr>
          <p:cNvPr id="5" name="Rectangle 3">
            <a:extLst>
              <a:ext uri="{FF2B5EF4-FFF2-40B4-BE49-F238E27FC236}">
                <a16:creationId xmlns:a16="http://schemas.microsoft.com/office/drawing/2014/main" id="{9CFE3B97-DA39-49CC-AC39-4BA78D541FAA}"/>
              </a:ext>
            </a:extLst>
          </p:cNvPr>
          <p:cNvSpPr>
            <a:spLocks noChangeArrowheads="1"/>
          </p:cNvSpPr>
          <p:nvPr/>
        </p:nvSpPr>
        <p:spPr bwMode="auto">
          <a:xfrm>
            <a:off x="395288" y="519906"/>
            <a:ext cx="7273056"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buFontTx/>
              <a:buNone/>
            </a:pPr>
            <a:r>
              <a:rPr kumimoji="0"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）马哈拉诺比斯距离（ </a:t>
            </a:r>
            <a:r>
              <a:rPr kumimoji="0" lang="en-US" altLang="en-US" sz="2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t>
            </a:r>
            <a:r>
              <a:rPr kumimoji="0" lang="en-US" altLang="zh-CN" sz="2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en-US" sz="2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en-US" sz="240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Mahalanobis</a:t>
            </a:r>
            <a:r>
              <a:rPr kumimoji="0"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distance </a:t>
            </a:r>
            <a:r>
              <a:rPr kumimoji="0" lang="zh-CN" altLang="en-US"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13" name="Object 23">
            <a:extLst>
              <a:ext uri="{FF2B5EF4-FFF2-40B4-BE49-F238E27FC236}">
                <a16:creationId xmlns:a16="http://schemas.microsoft.com/office/drawing/2014/main" id="{A00598EA-C768-49CC-9108-F811B42FF2A4}"/>
              </a:ext>
            </a:extLst>
          </p:cNvPr>
          <p:cNvGraphicFramePr>
            <a:graphicFrameLocks noChangeAspect="1"/>
          </p:cNvGraphicFramePr>
          <p:nvPr>
            <p:extLst>
              <p:ext uri="{D42A27DB-BD31-4B8C-83A1-F6EECF244321}">
                <p14:modId xmlns:p14="http://schemas.microsoft.com/office/powerpoint/2010/main" val="3418918418"/>
              </p:ext>
            </p:extLst>
          </p:nvPr>
        </p:nvGraphicFramePr>
        <p:xfrm>
          <a:off x="2051720" y="1793348"/>
          <a:ext cx="4268762" cy="685578"/>
        </p:xfrm>
        <a:graphic>
          <a:graphicData uri="http://schemas.openxmlformats.org/presentationml/2006/ole">
            <mc:AlternateContent xmlns:mc="http://schemas.openxmlformats.org/markup-compatibility/2006">
              <mc:Choice xmlns:v="urn:schemas-microsoft-com:vml" Requires="v">
                <p:oleObj name="Equation" r:id="rId2" imgW="1955520" imgH="304560" progId="Equation.DSMT4">
                  <p:embed/>
                </p:oleObj>
              </mc:Choice>
              <mc:Fallback>
                <p:oleObj name="Equation" r:id="rId2" imgW="1955520" imgH="304560" progId="Equation.DSMT4">
                  <p:embed/>
                  <p:pic>
                    <p:nvPicPr>
                      <p:cNvPr id="115735" name="Object 23">
                        <a:extLst>
                          <a:ext uri="{FF2B5EF4-FFF2-40B4-BE49-F238E27FC236}">
                            <a16:creationId xmlns:a16="http://schemas.microsoft.com/office/drawing/2014/main" id="{54CB24FA-FC76-45DD-9390-E6FA2CDE7E16}"/>
                          </a:ext>
                        </a:extLst>
                      </p:cNvPr>
                      <p:cNvPicPr>
                        <a:picLocks noChangeAspect="1" noChangeArrowheads="1"/>
                      </p:cNvPicPr>
                      <p:nvPr/>
                    </p:nvPicPr>
                    <p:blipFill>
                      <a:blip r:embed="rId3"/>
                      <a:srcRect/>
                      <a:stretch>
                        <a:fillRect/>
                      </a:stretch>
                    </p:blipFill>
                    <p:spPr bwMode="auto">
                      <a:xfrm>
                        <a:off x="2051720" y="1793348"/>
                        <a:ext cx="4268762" cy="685578"/>
                      </a:xfrm>
                      <a:prstGeom prst="rect">
                        <a:avLst/>
                      </a:prstGeom>
                      <a:noFill/>
                      <a:ln>
                        <a:noFill/>
                      </a:ln>
                    </p:spPr>
                  </p:pic>
                </p:oleObj>
              </mc:Fallback>
            </mc:AlternateContent>
          </a:graphicData>
        </a:graphic>
      </p:graphicFrame>
      <p:sp>
        <p:nvSpPr>
          <p:cNvPr id="17" name="Text Box 14">
            <a:extLst>
              <a:ext uri="{FF2B5EF4-FFF2-40B4-BE49-F238E27FC236}">
                <a16:creationId xmlns:a16="http://schemas.microsoft.com/office/drawing/2014/main" id="{6701C4B2-0376-4759-B080-EDF1D104A623}"/>
              </a:ext>
            </a:extLst>
          </p:cNvPr>
          <p:cNvSpPr txBox="1">
            <a:spLocks noChangeArrowheads="1"/>
          </p:cNvSpPr>
          <p:nvPr/>
        </p:nvSpPr>
        <p:spPr bwMode="auto">
          <a:xfrm>
            <a:off x="849314" y="2492896"/>
            <a:ext cx="7899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ct val="2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其中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S</a:t>
            </a: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为样本协方差矩阵。</a:t>
            </a:r>
          </a:p>
        </p:txBody>
      </p:sp>
      <p:sp>
        <p:nvSpPr>
          <p:cNvPr id="19" name="Text Box 2">
            <a:extLst>
              <a:ext uri="{FF2B5EF4-FFF2-40B4-BE49-F238E27FC236}">
                <a16:creationId xmlns:a16="http://schemas.microsoft.com/office/drawing/2014/main" id="{2A7FA36F-9593-468C-97EC-5BBA04967C29}"/>
              </a:ext>
            </a:extLst>
          </p:cNvPr>
          <p:cNvSpPr txBox="1">
            <a:spLocks noChangeArrowheads="1"/>
          </p:cNvSpPr>
          <p:nvPr/>
        </p:nvSpPr>
        <p:spPr bwMode="auto">
          <a:xfrm>
            <a:off x="560388" y="3894754"/>
            <a:ext cx="8281987"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20000"/>
              </a:spcBef>
            </a:pP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第</a:t>
            </a:r>
            <a:r>
              <a:rPr lang="en-US" altLang="zh-CN" sz="2400" i="1" dirty="0" err="1">
                <a:solidFill>
                  <a:srgbClr val="000000"/>
                </a:solidFill>
                <a:ea typeface="微软雅黑" panose="020B0503020204020204" pitchFamily="34" charset="-122"/>
                <a:cs typeface="Times New Roman" panose="02020603050405020304" pitchFamily="18" charset="0"/>
              </a:rPr>
              <a:t>i</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个样品和第 </a:t>
            </a:r>
            <a:r>
              <a:rPr lang="en-US" altLang="zh-CN" sz="2400" i="1" dirty="0">
                <a:solidFill>
                  <a:srgbClr val="000000"/>
                </a:solidFill>
                <a:ea typeface="微软雅黑" panose="020B0503020204020204" pitchFamily="34" charset="-122"/>
                <a:cs typeface="Times New Roman" panose="02020603050405020304" pitchFamily="18" charset="0"/>
              </a:rPr>
              <a:t>j </a:t>
            </a:r>
            <a:r>
              <a:rPr lang="zh-CN" altLang="en-US" sz="2400" dirty="0">
                <a:solidFill>
                  <a:srgbClr val="000000"/>
                </a:solidFill>
                <a:ea typeface="微软雅黑" panose="020B0503020204020204" pitchFamily="34" charset="-122"/>
                <a:cs typeface="Times New Roman" panose="02020603050405020304" pitchFamily="18" charset="0"/>
              </a:rPr>
              <a:t>个样品之间的斜交空间距离定义为：</a:t>
            </a:r>
          </a:p>
        </p:txBody>
      </p:sp>
      <p:sp>
        <p:nvSpPr>
          <p:cNvPr id="20" name="Rectangle 3">
            <a:extLst>
              <a:ext uri="{FF2B5EF4-FFF2-40B4-BE49-F238E27FC236}">
                <a16:creationId xmlns:a16="http://schemas.microsoft.com/office/drawing/2014/main" id="{34B91D5D-D90C-4E0C-B190-BA9C27BA103D}"/>
              </a:ext>
            </a:extLst>
          </p:cNvPr>
          <p:cNvSpPr>
            <a:spLocks noChangeArrowheads="1"/>
          </p:cNvSpPr>
          <p:nvPr/>
        </p:nvSpPr>
        <p:spPr bwMode="auto">
          <a:xfrm>
            <a:off x="395288" y="3390698"/>
            <a:ext cx="74168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buFontTx/>
              <a:buNone/>
            </a:pPr>
            <a:r>
              <a:rPr kumimoji="0"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en-US"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）斜交空间距离</a:t>
            </a:r>
          </a:p>
        </p:txBody>
      </p:sp>
      <p:graphicFrame>
        <p:nvGraphicFramePr>
          <p:cNvPr id="21" name="Object 14">
            <a:extLst>
              <a:ext uri="{FF2B5EF4-FFF2-40B4-BE49-F238E27FC236}">
                <a16:creationId xmlns:a16="http://schemas.microsoft.com/office/drawing/2014/main" id="{18AB09DA-470B-4B1A-8DB8-1F6ED87E8D7D}"/>
              </a:ext>
            </a:extLst>
          </p:cNvPr>
          <p:cNvGraphicFramePr>
            <a:graphicFrameLocks noChangeAspect="1"/>
          </p:cNvGraphicFramePr>
          <p:nvPr>
            <p:extLst>
              <p:ext uri="{D42A27DB-BD31-4B8C-83A1-F6EECF244321}">
                <p14:modId xmlns:p14="http://schemas.microsoft.com/office/powerpoint/2010/main" val="2753339093"/>
              </p:ext>
            </p:extLst>
          </p:nvPr>
        </p:nvGraphicFramePr>
        <p:xfrm>
          <a:off x="1547490" y="4509120"/>
          <a:ext cx="5256758" cy="1011152"/>
        </p:xfrm>
        <a:graphic>
          <a:graphicData uri="http://schemas.openxmlformats.org/presentationml/2006/ole">
            <mc:AlternateContent xmlns:mc="http://schemas.openxmlformats.org/markup-compatibility/2006">
              <mc:Choice xmlns:v="urn:schemas-microsoft-com:vml" Requires="v">
                <p:oleObj name="Equation" r:id="rId4" imgW="5346360" imgH="1028520" progId="Equation.3">
                  <p:embed/>
                </p:oleObj>
              </mc:Choice>
              <mc:Fallback>
                <p:oleObj name="Equation" r:id="rId4" imgW="5346360" imgH="1028520" progId="Equation.3">
                  <p:embed/>
                  <p:pic>
                    <p:nvPicPr>
                      <p:cNvPr id="116750" name="Object 14">
                        <a:extLst>
                          <a:ext uri="{FF2B5EF4-FFF2-40B4-BE49-F238E27FC236}">
                            <a16:creationId xmlns:a16="http://schemas.microsoft.com/office/drawing/2014/main" id="{05E3D6E7-2E17-4CB1-A80C-99AB0E47F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490" y="4509120"/>
                        <a:ext cx="5256758" cy="1011152"/>
                      </a:xfrm>
                      <a:prstGeom prst="rect">
                        <a:avLst/>
                      </a:prstGeom>
                      <a:noFill/>
                      <a:ln>
                        <a:noFill/>
                      </a:ln>
                      <a:effectLst/>
                    </p:spPr>
                  </p:pic>
                </p:oleObj>
              </mc:Fallback>
            </mc:AlternateContent>
          </a:graphicData>
        </a:graphic>
      </p:graphicFrame>
      <p:grpSp>
        <p:nvGrpSpPr>
          <p:cNvPr id="22" name="Group 20">
            <a:extLst>
              <a:ext uri="{FF2B5EF4-FFF2-40B4-BE49-F238E27FC236}">
                <a16:creationId xmlns:a16="http://schemas.microsoft.com/office/drawing/2014/main" id="{4A31179A-EF1D-4C9D-BE67-8F5D4B5294CC}"/>
              </a:ext>
            </a:extLst>
          </p:cNvPr>
          <p:cNvGrpSpPr>
            <a:grpSpLocks/>
          </p:cNvGrpSpPr>
          <p:nvPr/>
        </p:nvGrpSpPr>
        <p:grpSpPr bwMode="auto">
          <a:xfrm>
            <a:off x="826516" y="5560466"/>
            <a:ext cx="7921625" cy="604838"/>
            <a:chOff x="340" y="2347"/>
            <a:chExt cx="4990" cy="381"/>
          </a:xfrm>
        </p:grpSpPr>
        <p:sp>
          <p:nvSpPr>
            <p:cNvPr id="23" name="Text Box 15">
              <a:extLst>
                <a:ext uri="{FF2B5EF4-FFF2-40B4-BE49-F238E27FC236}">
                  <a16:creationId xmlns:a16="http://schemas.microsoft.com/office/drawing/2014/main" id="{8EA460EB-0241-4499-93D1-6528007BDA96}"/>
                </a:ext>
              </a:extLst>
            </p:cNvPr>
            <p:cNvSpPr txBox="1">
              <a:spLocks noChangeArrowheads="1"/>
            </p:cNvSpPr>
            <p:nvPr/>
          </p:nvSpPr>
          <p:spPr bwMode="auto">
            <a:xfrm>
              <a:off x="340" y="2347"/>
              <a:ext cx="499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其中        第</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h</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个变量       和第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k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个变量      之间的相关系数。</a:t>
              </a:r>
            </a:p>
          </p:txBody>
        </p:sp>
        <p:graphicFrame>
          <p:nvGraphicFramePr>
            <p:cNvPr id="24" name="Object 16">
              <a:extLst>
                <a:ext uri="{FF2B5EF4-FFF2-40B4-BE49-F238E27FC236}">
                  <a16:creationId xmlns:a16="http://schemas.microsoft.com/office/drawing/2014/main" id="{E29C2EC0-8F61-47B4-A552-6CFA9762AE43}"/>
                </a:ext>
              </a:extLst>
            </p:cNvPr>
            <p:cNvGraphicFramePr>
              <a:graphicFrameLocks noChangeAspect="1"/>
            </p:cNvGraphicFramePr>
            <p:nvPr>
              <p:extLst>
                <p:ext uri="{D42A27DB-BD31-4B8C-83A1-F6EECF244321}">
                  <p14:modId xmlns:p14="http://schemas.microsoft.com/office/powerpoint/2010/main" val="808648569"/>
                </p:ext>
              </p:extLst>
            </p:nvPr>
          </p:nvGraphicFramePr>
          <p:xfrm>
            <a:off x="788" y="2383"/>
            <a:ext cx="301" cy="321"/>
          </p:xfrm>
          <a:graphic>
            <a:graphicData uri="http://schemas.openxmlformats.org/presentationml/2006/ole">
              <mc:AlternateContent xmlns:mc="http://schemas.openxmlformats.org/markup-compatibility/2006">
                <mc:Choice xmlns:v="urn:schemas-microsoft-com:vml" Requires="v">
                  <p:oleObj name="Equation" r:id="rId6" imgW="215640" imgH="228600" progId="Equation.DSMT4">
                    <p:embed/>
                  </p:oleObj>
                </mc:Choice>
                <mc:Fallback>
                  <p:oleObj name="Equation" r:id="rId6" imgW="215640" imgH="228600" progId="Equation.DSMT4">
                    <p:embed/>
                    <p:pic>
                      <p:nvPicPr>
                        <p:cNvPr id="116752" name="Object 16">
                          <a:extLst>
                            <a:ext uri="{FF2B5EF4-FFF2-40B4-BE49-F238E27FC236}">
                              <a16:creationId xmlns:a16="http://schemas.microsoft.com/office/drawing/2014/main" id="{73416B64-6B45-42F5-BE28-101E3A94D2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 y="2383"/>
                          <a:ext cx="301" cy="321"/>
                        </a:xfrm>
                        <a:prstGeom prst="rect">
                          <a:avLst/>
                        </a:prstGeom>
                        <a:noFill/>
                        <a:ln>
                          <a:noFill/>
                        </a:ln>
                        <a:effectLst/>
                      </p:spPr>
                    </p:pic>
                  </p:oleObj>
                </mc:Fallback>
              </mc:AlternateContent>
            </a:graphicData>
          </a:graphic>
        </p:graphicFrame>
        <p:graphicFrame>
          <p:nvGraphicFramePr>
            <p:cNvPr id="25" name="Object 17">
              <a:extLst>
                <a:ext uri="{FF2B5EF4-FFF2-40B4-BE49-F238E27FC236}">
                  <a16:creationId xmlns:a16="http://schemas.microsoft.com/office/drawing/2014/main" id="{374A2031-B3F0-4B02-8CC2-F971A5EEFBBF}"/>
                </a:ext>
              </a:extLst>
            </p:cNvPr>
            <p:cNvGraphicFramePr>
              <a:graphicFrameLocks noChangeAspect="1"/>
            </p:cNvGraphicFramePr>
            <p:nvPr>
              <p:extLst>
                <p:ext uri="{D42A27DB-BD31-4B8C-83A1-F6EECF244321}">
                  <p14:modId xmlns:p14="http://schemas.microsoft.com/office/powerpoint/2010/main" val="2311088136"/>
                </p:ext>
              </p:extLst>
            </p:nvPr>
          </p:nvGraphicFramePr>
          <p:xfrm>
            <a:off x="2056" y="2379"/>
            <a:ext cx="252" cy="349"/>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116753" name="Object 17">
                          <a:extLst>
                            <a:ext uri="{FF2B5EF4-FFF2-40B4-BE49-F238E27FC236}">
                              <a16:creationId xmlns:a16="http://schemas.microsoft.com/office/drawing/2014/main" id="{BE71654B-3678-4642-A5B6-277BDAAF8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6" y="2379"/>
                          <a:ext cx="252" cy="349"/>
                        </a:xfrm>
                        <a:prstGeom prst="rect">
                          <a:avLst/>
                        </a:prstGeom>
                        <a:noFill/>
                        <a:ln>
                          <a:noFill/>
                        </a:ln>
                        <a:effectLst/>
                      </p:spPr>
                    </p:pic>
                  </p:oleObj>
                </mc:Fallback>
              </mc:AlternateContent>
            </a:graphicData>
          </a:graphic>
        </p:graphicFrame>
        <p:graphicFrame>
          <p:nvGraphicFramePr>
            <p:cNvPr id="26" name="Object 18">
              <a:extLst>
                <a:ext uri="{FF2B5EF4-FFF2-40B4-BE49-F238E27FC236}">
                  <a16:creationId xmlns:a16="http://schemas.microsoft.com/office/drawing/2014/main" id="{8B3EBD4C-B7E5-4CC6-BFDC-77300AAB9233}"/>
                </a:ext>
              </a:extLst>
            </p:cNvPr>
            <p:cNvGraphicFramePr>
              <a:graphicFrameLocks noChangeAspect="1"/>
            </p:cNvGraphicFramePr>
            <p:nvPr>
              <p:extLst>
                <p:ext uri="{D42A27DB-BD31-4B8C-83A1-F6EECF244321}">
                  <p14:modId xmlns:p14="http://schemas.microsoft.com/office/powerpoint/2010/main" val="3454593468"/>
                </p:ext>
              </p:extLst>
            </p:nvPr>
          </p:nvGraphicFramePr>
          <p:xfrm>
            <a:off x="3518" y="2365"/>
            <a:ext cx="262" cy="363"/>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116754" name="Object 18">
                          <a:extLst>
                            <a:ext uri="{FF2B5EF4-FFF2-40B4-BE49-F238E27FC236}">
                              <a16:creationId xmlns:a16="http://schemas.microsoft.com/office/drawing/2014/main" id="{37E4FBF2-17B9-4CCE-AE09-F385AFCF17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18" y="2365"/>
                          <a:ext cx="262" cy="363"/>
                        </a:xfrm>
                        <a:prstGeom prst="rect">
                          <a:avLst/>
                        </a:prstGeom>
                        <a:noFill/>
                        <a:ln>
                          <a:noFill/>
                        </a:ln>
                        <a:effectLst/>
                      </p:spPr>
                    </p:pic>
                  </p:oleObj>
                </mc:Fallback>
              </mc:AlternateContent>
            </a:graphicData>
          </a:graphic>
        </p:graphicFrame>
      </p:grpSp>
      <p:sp>
        <p:nvSpPr>
          <p:cNvPr id="6" name="页脚占位符 5">
            <a:extLst>
              <a:ext uri="{FF2B5EF4-FFF2-40B4-BE49-F238E27FC236}">
                <a16:creationId xmlns:a16="http://schemas.microsoft.com/office/drawing/2014/main" id="{264FC7B2-F667-446E-8E73-8704FA222AA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6487647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0A7D79-21E1-4AF0-BDD5-EBBD2ED75758}"/>
              </a:ext>
            </a:extLst>
          </p:cNvPr>
          <p:cNvSpPr>
            <a:spLocks noGrp="1"/>
          </p:cNvSpPr>
          <p:nvPr>
            <p:ph type="dt" sz="half" idx="2"/>
          </p:nvPr>
        </p:nvSpPr>
        <p:spPr/>
        <p:txBody>
          <a:bodyPr/>
          <a:lstStyle/>
          <a:p>
            <a:pPr>
              <a:defRPr/>
            </a:pPr>
            <a:fld id="{53DAFB30-5AE5-45B3-95DF-26C03C0DF66D}" type="datetime1">
              <a:rPr lang="zh-CN" altLang="en-US" smtClean="0"/>
              <a:t>2022/11/23</a:t>
            </a:fld>
            <a:endParaRPr lang="zh-CN" altLang="en-US"/>
          </a:p>
        </p:txBody>
      </p:sp>
      <p:sp>
        <p:nvSpPr>
          <p:cNvPr id="4" name="Rectangle 14">
            <a:extLst>
              <a:ext uri="{FF2B5EF4-FFF2-40B4-BE49-F238E27FC236}">
                <a16:creationId xmlns:a16="http://schemas.microsoft.com/office/drawing/2014/main" id="{72C11BFA-3A44-4636-B56E-0974619C68BC}"/>
              </a:ext>
            </a:extLst>
          </p:cNvPr>
          <p:cNvSpPr>
            <a:spLocks noChangeArrowheads="1"/>
          </p:cNvSpPr>
          <p:nvPr/>
        </p:nvSpPr>
        <p:spPr bwMode="auto">
          <a:xfrm>
            <a:off x="525463" y="476672"/>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相似系数</a:t>
            </a:r>
          </a:p>
        </p:txBody>
      </p:sp>
      <p:sp>
        <p:nvSpPr>
          <p:cNvPr id="5" name="Rectangle 3">
            <a:extLst>
              <a:ext uri="{FF2B5EF4-FFF2-40B4-BE49-F238E27FC236}">
                <a16:creationId xmlns:a16="http://schemas.microsoft.com/office/drawing/2014/main" id="{B8B53B2E-05EB-4C0F-9E98-52761BF29E85}"/>
              </a:ext>
            </a:extLst>
          </p:cNvPr>
          <p:cNvSpPr>
            <a:spLocks noChangeArrowheads="1"/>
          </p:cNvSpPr>
          <p:nvPr/>
        </p:nvSpPr>
        <p:spPr bwMode="auto">
          <a:xfrm>
            <a:off x="538634" y="980728"/>
            <a:ext cx="66976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buFontTx/>
              <a:buNone/>
            </a:pPr>
            <a:r>
              <a:rPr kumimoji="0"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）夹角余弦</a:t>
            </a:r>
          </a:p>
        </p:txBody>
      </p:sp>
      <p:grpSp>
        <p:nvGrpSpPr>
          <p:cNvPr id="6" name="Group 19">
            <a:extLst>
              <a:ext uri="{FF2B5EF4-FFF2-40B4-BE49-F238E27FC236}">
                <a16:creationId xmlns:a16="http://schemas.microsoft.com/office/drawing/2014/main" id="{04781BF6-237A-4FBC-B00B-79C2B9D26325}"/>
              </a:ext>
            </a:extLst>
          </p:cNvPr>
          <p:cNvGrpSpPr>
            <a:grpSpLocks/>
          </p:cNvGrpSpPr>
          <p:nvPr/>
        </p:nvGrpSpPr>
        <p:grpSpPr bwMode="auto">
          <a:xfrm>
            <a:off x="971600" y="1405781"/>
            <a:ext cx="6985000" cy="727075"/>
            <a:chOff x="566" y="1030"/>
            <a:chExt cx="4400" cy="458"/>
          </a:xfrm>
        </p:grpSpPr>
        <p:sp>
          <p:nvSpPr>
            <p:cNvPr id="7" name="Text Box 14">
              <a:extLst>
                <a:ext uri="{FF2B5EF4-FFF2-40B4-BE49-F238E27FC236}">
                  <a16:creationId xmlns:a16="http://schemas.microsoft.com/office/drawing/2014/main" id="{294D9B92-1960-459C-B146-1575584E57B8}"/>
                </a:ext>
              </a:extLst>
            </p:cNvPr>
            <p:cNvSpPr txBox="1">
              <a:spLocks noChangeArrowheads="1"/>
            </p:cNvSpPr>
            <p:nvPr/>
          </p:nvSpPr>
          <p:spPr bwMode="auto">
            <a:xfrm>
              <a:off x="566" y="1032"/>
              <a:ext cx="440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ct val="2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第 </a:t>
              </a:r>
              <a:r>
                <a:rPr kumimoji="0" lang="en-US" altLang="zh-CN" sz="2400" i="1" u="none" strike="noStrike" kern="0" cap="none" spc="0" normalizeH="0" baseline="0" noProof="0" dirty="0" err="1">
                  <a:ln>
                    <a:noFill/>
                  </a:ln>
                  <a:solidFill>
                    <a:srgbClr val="000000"/>
                  </a:solidFill>
                  <a:effectLst/>
                  <a:uLnTx/>
                  <a:uFillTx/>
                  <a:ea typeface="微软雅黑" panose="020B0503020204020204" pitchFamily="34" charset="-122"/>
                  <a:cs typeface="Times New Roman" panose="02020603050405020304" pitchFamily="18" charset="0"/>
                </a:rPr>
                <a:t>i</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个变量       和第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j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个变量      之间的夹角余弦：</a:t>
              </a:r>
            </a:p>
          </p:txBody>
        </p:sp>
        <p:graphicFrame>
          <p:nvGraphicFramePr>
            <p:cNvPr id="8" name="Object 16">
              <a:extLst>
                <a:ext uri="{FF2B5EF4-FFF2-40B4-BE49-F238E27FC236}">
                  <a16:creationId xmlns:a16="http://schemas.microsoft.com/office/drawing/2014/main" id="{E2EE7491-12AA-4454-AF58-89EA83F315D4}"/>
                </a:ext>
              </a:extLst>
            </p:cNvPr>
            <p:cNvGraphicFramePr>
              <a:graphicFrameLocks noChangeAspect="1"/>
            </p:cNvGraphicFramePr>
            <p:nvPr/>
          </p:nvGraphicFramePr>
          <p:xfrm>
            <a:off x="1546" y="1040"/>
            <a:ext cx="289" cy="434"/>
          </p:xfrm>
          <a:graphic>
            <a:graphicData uri="http://schemas.openxmlformats.org/presentationml/2006/ole">
              <mc:AlternateContent xmlns:mc="http://schemas.openxmlformats.org/markup-compatibility/2006">
                <mc:Choice xmlns:v="urn:schemas-microsoft-com:vml" Requires="v">
                  <p:oleObj name="Equation" r:id="rId2" imgW="152280" imgH="228600" progId="Equation.DSMT4">
                    <p:embed/>
                  </p:oleObj>
                </mc:Choice>
                <mc:Fallback>
                  <p:oleObj name="Equation" r:id="rId2" imgW="152280" imgH="228600" progId="Equation.DSMT4">
                    <p:embed/>
                    <p:pic>
                      <p:nvPicPr>
                        <p:cNvPr id="117776" name="Object 16">
                          <a:extLst>
                            <a:ext uri="{FF2B5EF4-FFF2-40B4-BE49-F238E27FC236}">
                              <a16:creationId xmlns:a16="http://schemas.microsoft.com/office/drawing/2014/main" id="{895E8CBB-898F-499E-811C-F14A14627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 y="1040"/>
                          <a:ext cx="289" cy="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7">
              <a:extLst>
                <a:ext uri="{FF2B5EF4-FFF2-40B4-BE49-F238E27FC236}">
                  <a16:creationId xmlns:a16="http://schemas.microsoft.com/office/drawing/2014/main" id="{6C4DD59F-A588-4A70-8654-BBEC96F068AC}"/>
                </a:ext>
              </a:extLst>
            </p:cNvPr>
            <p:cNvGraphicFramePr>
              <a:graphicFrameLocks noChangeAspect="1"/>
            </p:cNvGraphicFramePr>
            <p:nvPr/>
          </p:nvGraphicFramePr>
          <p:xfrm>
            <a:off x="2975" y="1030"/>
            <a:ext cx="313" cy="458"/>
          </p:xfrm>
          <a:graphic>
            <a:graphicData uri="http://schemas.openxmlformats.org/presentationml/2006/ole">
              <mc:AlternateContent xmlns:mc="http://schemas.openxmlformats.org/markup-compatibility/2006">
                <mc:Choice xmlns:v="urn:schemas-microsoft-com:vml" Requires="v">
                  <p:oleObj name="Equation" r:id="rId4" imgW="164880" imgH="241200" progId="Equation.DSMT4">
                    <p:embed/>
                  </p:oleObj>
                </mc:Choice>
                <mc:Fallback>
                  <p:oleObj name="Equation" r:id="rId4" imgW="164880" imgH="241200" progId="Equation.DSMT4">
                    <p:embed/>
                    <p:pic>
                      <p:nvPicPr>
                        <p:cNvPr id="117777" name="Object 17">
                          <a:extLst>
                            <a:ext uri="{FF2B5EF4-FFF2-40B4-BE49-F238E27FC236}">
                              <a16:creationId xmlns:a16="http://schemas.microsoft.com/office/drawing/2014/main" id="{F4AF20F0-A18C-4E11-8518-583DE1FEE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5" y="1030"/>
                          <a:ext cx="313" cy="4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 name="Object 18">
            <a:extLst>
              <a:ext uri="{FF2B5EF4-FFF2-40B4-BE49-F238E27FC236}">
                <a16:creationId xmlns:a16="http://schemas.microsoft.com/office/drawing/2014/main" id="{39684C9E-E165-48D7-BED2-F48A441BC00B}"/>
              </a:ext>
            </a:extLst>
          </p:cNvPr>
          <p:cNvGraphicFramePr>
            <a:graphicFrameLocks noChangeAspect="1"/>
          </p:cNvGraphicFramePr>
          <p:nvPr>
            <p:extLst>
              <p:ext uri="{D42A27DB-BD31-4B8C-83A1-F6EECF244321}">
                <p14:modId xmlns:p14="http://schemas.microsoft.com/office/powerpoint/2010/main" val="1782449827"/>
              </p:ext>
            </p:extLst>
          </p:nvPr>
        </p:nvGraphicFramePr>
        <p:xfrm>
          <a:off x="2267744" y="2060848"/>
          <a:ext cx="4066192" cy="1929304"/>
        </p:xfrm>
        <a:graphic>
          <a:graphicData uri="http://schemas.openxmlformats.org/presentationml/2006/ole">
            <mc:AlternateContent xmlns:mc="http://schemas.openxmlformats.org/markup-compatibility/2006">
              <mc:Choice xmlns:v="urn:schemas-microsoft-com:vml" Requires="v">
                <p:oleObj name="Equation" r:id="rId6" imgW="1841400" imgH="876240" progId="Equation.DSMT4">
                  <p:embed/>
                </p:oleObj>
              </mc:Choice>
              <mc:Fallback>
                <p:oleObj name="Equation" r:id="rId6" imgW="1841400" imgH="876240" progId="Equation.DSMT4">
                  <p:embed/>
                  <p:pic>
                    <p:nvPicPr>
                      <p:cNvPr id="117778" name="Object 18">
                        <a:extLst>
                          <a:ext uri="{FF2B5EF4-FFF2-40B4-BE49-F238E27FC236}">
                            <a16:creationId xmlns:a16="http://schemas.microsoft.com/office/drawing/2014/main" id="{03F46BD1-AFD2-49A6-A7C7-97FBD2A11784}"/>
                          </a:ext>
                        </a:extLst>
                      </p:cNvPr>
                      <p:cNvPicPr>
                        <a:picLocks noChangeAspect="1" noChangeArrowheads="1"/>
                      </p:cNvPicPr>
                      <p:nvPr/>
                    </p:nvPicPr>
                    <p:blipFill>
                      <a:blip r:embed="rId7"/>
                      <a:srcRect/>
                      <a:stretch>
                        <a:fillRect/>
                      </a:stretch>
                    </p:blipFill>
                    <p:spPr bwMode="auto">
                      <a:xfrm>
                        <a:off x="2267744" y="2060848"/>
                        <a:ext cx="4066192" cy="1929304"/>
                      </a:xfrm>
                      <a:prstGeom prst="rect">
                        <a:avLst/>
                      </a:prstGeom>
                      <a:noFill/>
                    </p:spPr>
                  </p:pic>
                </p:oleObj>
              </mc:Fallback>
            </mc:AlternateContent>
          </a:graphicData>
        </a:graphic>
      </p:graphicFrame>
      <p:sp>
        <p:nvSpPr>
          <p:cNvPr id="11" name="Rectangle 3">
            <a:extLst>
              <a:ext uri="{FF2B5EF4-FFF2-40B4-BE49-F238E27FC236}">
                <a16:creationId xmlns:a16="http://schemas.microsoft.com/office/drawing/2014/main" id="{A3B78451-BEB2-4F83-99C5-267C120A4488}"/>
              </a:ext>
            </a:extLst>
          </p:cNvPr>
          <p:cNvSpPr>
            <a:spLocks noChangeArrowheads="1"/>
          </p:cNvSpPr>
          <p:nvPr/>
        </p:nvSpPr>
        <p:spPr bwMode="auto">
          <a:xfrm>
            <a:off x="538634" y="3645024"/>
            <a:ext cx="66976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buFontTx/>
              <a:buNone/>
            </a:pPr>
            <a:r>
              <a:rPr kumimoji="0" lang="en-US" altLang="zh-CN"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）相关系数</a:t>
            </a:r>
          </a:p>
        </p:txBody>
      </p:sp>
      <p:grpSp>
        <p:nvGrpSpPr>
          <p:cNvPr id="12" name="Group 19">
            <a:extLst>
              <a:ext uri="{FF2B5EF4-FFF2-40B4-BE49-F238E27FC236}">
                <a16:creationId xmlns:a16="http://schemas.microsoft.com/office/drawing/2014/main" id="{2B95DECD-A6B5-45E8-AD7C-985D25D22F9F}"/>
              </a:ext>
            </a:extLst>
          </p:cNvPr>
          <p:cNvGrpSpPr>
            <a:grpSpLocks/>
          </p:cNvGrpSpPr>
          <p:nvPr/>
        </p:nvGrpSpPr>
        <p:grpSpPr bwMode="auto">
          <a:xfrm>
            <a:off x="971600" y="4184774"/>
            <a:ext cx="6985000" cy="727075"/>
            <a:chOff x="566" y="1030"/>
            <a:chExt cx="4400" cy="458"/>
          </a:xfrm>
        </p:grpSpPr>
        <p:sp>
          <p:nvSpPr>
            <p:cNvPr id="13" name="Text Box 14">
              <a:extLst>
                <a:ext uri="{FF2B5EF4-FFF2-40B4-BE49-F238E27FC236}">
                  <a16:creationId xmlns:a16="http://schemas.microsoft.com/office/drawing/2014/main" id="{965D9176-8DE9-4743-A504-EB30A1E48E67}"/>
                </a:ext>
              </a:extLst>
            </p:cNvPr>
            <p:cNvSpPr txBox="1">
              <a:spLocks noChangeArrowheads="1"/>
            </p:cNvSpPr>
            <p:nvPr/>
          </p:nvSpPr>
          <p:spPr bwMode="auto">
            <a:xfrm>
              <a:off x="566" y="1032"/>
              <a:ext cx="440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ct val="2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第 </a:t>
              </a:r>
              <a:r>
                <a:rPr kumimoji="0" lang="en-US" altLang="zh-CN" sz="2400" i="1" u="none" strike="noStrike" kern="0" cap="none" spc="0" normalizeH="0" baseline="0" noProof="0" dirty="0" err="1">
                  <a:ln>
                    <a:noFill/>
                  </a:ln>
                  <a:solidFill>
                    <a:srgbClr val="000000"/>
                  </a:solidFill>
                  <a:effectLst/>
                  <a:uLnTx/>
                  <a:uFillTx/>
                  <a:ea typeface="微软雅黑" panose="020B0503020204020204" pitchFamily="34" charset="-122"/>
                  <a:cs typeface="Times New Roman" panose="02020603050405020304" pitchFamily="18" charset="0"/>
                </a:rPr>
                <a:t>i</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个变量       和第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j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个变量      之间的相关系数：</a:t>
              </a:r>
            </a:p>
          </p:txBody>
        </p:sp>
        <p:graphicFrame>
          <p:nvGraphicFramePr>
            <p:cNvPr id="14" name="Object 16">
              <a:extLst>
                <a:ext uri="{FF2B5EF4-FFF2-40B4-BE49-F238E27FC236}">
                  <a16:creationId xmlns:a16="http://schemas.microsoft.com/office/drawing/2014/main" id="{6004F026-F8AF-481A-B943-76325C3ABA5F}"/>
                </a:ext>
              </a:extLst>
            </p:cNvPr>
            <p:cNvGraphicFramePr>
              <a:graphicFrameLocks noChangeAspect="1"/>
            </p:cNvGraphicFramePr>
            <p:nvPr/>
          </p:nvGraphicFramePr>
          <p:xfrm>
            <a:off x="1546" y="1040"/>
            <a:ext cx="289" cy="434"/>
          </p:xfrm>
          <a:graphic>
            <a:graphicData uri="http://schemas.openxmlformats.org/presentationml/2006/ole">
              <mc:AlternateContent xmlns:mc="http://schemas.openxmlformats.org/markup-compatibility/2006">
                <mc:Choice xmlns:v="urn:schemas-microsoft-com:vml" Requires="v">
                  <p:oleObj name="Equation" r:id="rId2" imgW="152280" imgH="228600" progId="Equation.DSMT4">
                    <p:embed/>
                  </p:oleObj>
                </mc:Choice>
                <mc:Fallback>
                  <p:oleObj name="Equation" r:id="rId2" imgW="152280" imgH="228600" progId="Equation.DSMT4">
                    <p:embed/>
                    <p:pic>
                      <p:nvPicPr>
                        <p:cNvPr id="8" name="Object 16">
                          <a:extLst>
                            <a:ext uri="{FF2B5EF4-FFF2-40B4-BE49-F238E27FC236}">
                              <a16:creationId xmlns:a16="http://schemas.microsoft.com/office/drawing/2014/main" id="{E2EE7491-12AA-4454-AF58-89EA83F31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 y="1040"/>
                          <a:ext cx="289" cy="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7">
              <a:extLst>
                <a:ext uri="{FF2B5EF4-FFF2-40B4-BE49-F238E27FC236}">
                  <a16:creationId xmlns:a16="http://schemas.microsoft.com/office/drawing/2014/main" id="{8FD16414-F305-42E5-A31A-48B21513F84A}"/>
                </a:ext>
              </a:extLst>
            </p:cNvPr>
            <p:cNvGraphicFramePr>
              <a:graphicFrameLocks noChangeAspect="1"/>
            </p:cNvGraphicFramePr>
            <p:nvPr/>
          </p:nvGraphicFramePr>
          <p:xfrm>
            <a:off x="2975" y="1030"/>
            <a:ext cx="313" cy="458"/>
          </p:xfrm>
          <a:graphic>
            <a:graphicData uri="http://schemas.openxmlformats.org/presentationml/2006/ole">
              <mc:AlternateContent xmlns:mc="http://schemas.openxmlformats.org/markup-compatibility/2006">
                <mc:Choice xmlns:v="urn:schemas-microsoft-com:vml" Requires="v">
                  <p:oleObj name="Equation" r:id="rId4" imgW="164880" imgH="241200" progId="Equation.DSMT4">
                    <p:embed/>
                  </p:oleObj>
                </mc:Choice>
                <mc:Fallback>
                  <p:oleObj name="Equation" r:id="rId4" imgW="164880" imgH="241200" progId="Equation.DSMT4">
                    <p:embed/>
                    <p:pic>
                      <p:nvPicPr>
                        <p:cNvPr id="9" name="Object 17">
                          <a:extLst>
                            <a:ext uri="{FF2B5EF4-FFF2-40B4-BE49-F238E27FC236}">
                              <a16:creationId xmlns:a16="http://schemas.microsoft.com/office/drawing/2014/main" id="{6C4DD59F-A588-4A70-8654-BBEC96F06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5" y="1030"/>
                          <a:ext cx="313" cy="4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 name="Object 18">
            <a:extLst>
              <a:ext uri="{FF2B5EF4-FFF2-40B4-BE49-F238E27FC236}">
                <a16:creationId xmlns:a16="http://schemas.microsoft.com/office/drawing/2014/main" id="{4B1DBAA0-F8C8-4B38-BDC2-E189E981F7E5}"/>
              </a:ext>
            </a:extLst>
          </p:cNvPr>
          <p:cNvGraphicFramePr>
            <a:graphicFrameLocks noChangeAspect="1"/>
          </p:cNvGraphicFramePr>
          <p:nvPr>
            <p:extLst>
              <p:ext uri="{D42A27DB-BD31-4B8C-83A1-F6EECF244321}">
                <p14:modId xmlns:p14="http://schemas.microsoft.com/office/powerpoint/2010/main" val="1653155152"/>
              </p:ext>
            </p:extLst>
          </p:nvPr>
        </p:nvGraphicFramePr>
        <p:xfrm>
          <a:off x="1593850" y="4724400"/>
          <a:ext cx="5308600" cy="1755775"/>
        </p:xfrm>
        <a:graphic>
          <a:graphicData uri="http://schemas.openxmlformats.org/presentationml/2006/ole">
            <mc:AlternateContent xmlns:mc="http://schemas.openxmlformats.org/markup-compatibility/2006">
              <mc:Choice xmlns:v="urn:schemas-microsoft-com:vml" Requires="v">
                <p:oleObj name="Equation" r:id="rId8" imgW="2641320" imgH="876240" progId="Equation.DSMT4">
                  <p:embed/>
                </p:oleObj>
              </mc:Choice>
              <mc:Fallback>
                <p:oleObj name="Equation" r:id="rId8" imgW="2641320" imgH="876240" progId="Equation.DSMT4">
                  <p:embed/>
                  <p:pic>
                    <p:nvPicPr>
                      <p:cNvPr id="10" name="Object 18">
                        <a:extLst>
                          <a:ext uri="{FF2B5EF4-FFF2-40B4-BE49-F238E27FC236}">
                            <a16:creationId xmlns:a16="http://schemas.microsoft.com/office/drawing/2014/main" id="{39684C9E-E165-48D7-BED2-F48A441BC00B}"/>
                          </a:ext>
                        </a:extLst>
                      </p:cNvPr>
                      <p:cNvPicPr>
                        <a:picLocks noChangeAspect="1" noChangeArrowheads="1"/>
                      </p:cNvPicPr>
                      <p:nvPr/>
                    </p:nvPicPr>
                    <p:blipFill>
                      <a:blip r:embed="rId9"/>
                      <a:srcRect/>
                      <a:stretch>
                        <a:fillRect/>
                      </a:stretch>
                    </p:blipFill>
                    <p:spPr bwMode="auto">
                      <a:xfrm>
                        <a:off x="1593850" y="4724400"/>
                        <a:ext cx="5308600" cy="1755775"/>
                      </a:xfrm>
                      <a:prstGeom prst="rect">
                        <a:avLst/>
                      </a:prstGeom>
                      <a:noFill/>
                    </p:spPr>
                  </p:pic>
                </p:oleObj>
              </mc:Fallback>
            </mc:AlternateContent>
          </a:graphicData>
        </a:graphic>
      </p:graphicFrame>
      <p:sp>
        <p:nvSpPr>
          <p:cNvPr id="17" name="页脚占位符 16">
            <a:extLst>
              <a:ext uri="{FF2B5EF4-FFF2-40B4-BE49-F238E27FC236}">
                <a16:creationId xmlns:a16="http://schemas.microsoft.com/office/drawing/2014/main" id="{EBEB62FC-7298-44EA-BA3A-D9EDD5900AE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7508855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0A7D79-21E1-4AF0-BDD5-EBBD2ED75758}"/>
              </a:ext>
            </a:extLst>
          </p:cNvPr>
          <p:cNvSpPr>
            <a:spLocks noGrp="1"/>
          </p:cNvSpPr>
          <p:nvPr>
            <p:ph type="dt" sz="half" idx="2"/>
          </p:nvPr>
        </p:nvSpPr>
        <p:spPr/>
        <p:txBody>
          <a:bodyPr/>
          <a:lstStyle/>
          <a:p>
            <a:pPr>
              <a:defRPr/>
            </a:pPr>
            <a:fld id="{29568711-BEE3-4988-8A0C-33B11052811C}" type="datetime1">
              <a:rPr lang="zh-CN" altLang="en-US" smtClean="0"/>
              <a:t>2022/11/23</a:t>
            </a:fld>
            <a:endParaRPr lang="zh-CN" altLang="en-US"/>
          </a:p>
        </p:txBody>
      </p:sp>
      <p:sp>
        <p:nvSpPr>
          <p:cNvPr id="11" name="Text Box 12">
            <a:extLst>
              <a:ext uri="{FF2B5EF4-FFF2-40B4-BE49-F238E27FC236}">
                <a16:creationId xmlns:a16="http://schemas.microsoft.com/office/drawing/2014/main" id="{150D42C4-996D-40C1-B78E-0C1AD48DB50C}"/>
              </a:ext>
            </a:extLst>
          </p:cNvPr>
          <p:cNvSpPr txBox="1">
            <a:spLocks noChangeArrowheads="1"/>
          </p:cNvSpPr>
          <p:nvPr/>
        </p:nvSpPr>
        <p:spPr bwMode="auto">
          <a:xfrm>
            <a:off x="428596" y="519063"/>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ts val="0"/>
              </a:spcBef>
              <a:buFontTx/>
              <a:buNone/>
            </a:pPr>
            <a:r>
              <a:rPr lang="zh-CN" altLang="en-US" sz="2400" b="1" dirty="0">
                <a:latin typeface="微软雅黑" pitchFamily="34" charset="-122"/>
                <a:ea typeface="微软雅黑" pitchFamily="34" charset="-122"/>
              </a:rPr>
              <a:t>二、系统聚类法（层次聚类）</a:t>
            </a:r>
          </a:p>
        </p:txBody>
      </p:sp>
      <p:sp>
        <p:nvSpPr>
          <p:cNvPr id="12" name="Text Box 9">
            <a:extLst>
              <a:ext uri="{FF2B5EF4-FFF2-40B4-BE49-F238E27FC236}">
                <a16:creationId xmlns:a16="http://schemas.microsoft.com/office/drawing/2014/main" id="{6B635CA6-71C3-41AC-A51E-5877E6E4A622}"/>
              </a:ext>
            </a:extLst>
          </p:cNvPr>
          <p:cNvSpPr txBox="1">
            <a:spLocks noChangeArrowheads="1"/>
          </p:cNvSpPr>
          <p:nvPr/>
        </p:nvSpPr>
        <p:spPr bwMode="auto">
          <a:xfrm>
            <a:off x="466725" y="5174266"/>
            <a:ext cx="8281988"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20000"/>
              </a:spcBef>
            </a:pPr>
            <a:r>
              <a:rPr lang="en-US" altLang="zh-CN" sz="2400" dirty="0">
                <a:solidFill>
                  <a:srgbClr val="0000FF"/>
                </a:solidFill>
                <a:ea typeface="微软雅黑" panose="020B0503020204020204" pitchFamily="34" charset="-122"/>
                <a:cs typeface="Times New Roman" panose="02020603050405020304" pitchFamily="18" charset="0"/>
              </a:rPr>
              <a:t>    </a:t>
            </a:r>
            <a:r>
              <a:rPr lang="zh-CN" altLang="en-US" sz="2400" dirty="0">
                <a:solidFill>
                  <a:srgbClr val="0000FF"/>
                </a:solidFill>
                <a:ea typeface="微软雅黑" panose="020B0503020204020204" pitchFamily="34" charset="-122"/>
                <a:cs typeface="Times New Roman" panose="02020603050405020304" pitchFamily="18" charset="0"/>
              </a:rPr>
              <a:t>类与类之间用不同的方法定义距离，就产生了不同的系统聚类方法。 </a:t>
            </a:r>
          </a:p>
        </p:txBody>
      </p:sp>
      <p:sp>
        <p:nvSpPr>
          <p:cNvPr id="13" name="Text Box 10">
            <a:extLst>
              <a:ext uri="{FF2B5EF4-FFF2-40B4-BE49-F238E27FC236}">
                <a16:creationId xmlns:a16="http://schemas.microsoft.com/office/drawing/2014/main" id="{D26D5379-F291-401B-A819-A8B1B886332C}"/>
              </a:ext>
            </a:extLst>
          </p:cNvPr>
          <p:cNvSpPr txBox="1">
            <a:spLocks noChangeArrowheads="1"/>
          </p:cNvSpPr>
          <p:nvPr/>
        </p:nvSpPr>
        <p:spPr bwMode="auto">
          <a:xfrm>
            <a:off x="466725" y="1806338"/>
            <a:ext cx="8281988" cy="335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20000"/>
              </a:spcBef>
            </a:pP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开始时将</a:t>
            </a:r>
            <a:r>
              <a:rPr lang="en-US" altLang="zh-CN" sz="2400" dirty="0">
                <a:solidFill>
                  <a:srgbClr val="000000"/>
                </a:solidFill>
                <a:ea typeface="微软雅黑" panose="020B0503020204020204" pitchFamily="34" charset="-122"/>
                <a:cs typeface="Times New Roman" panose="02020603050405020304" pitchFamily="18" charset="0"/>
              </a:rPr>
              <a:t>n</a:t>
            </a:r>
            <a:r>
              <a:rPr lang="zh-CN" altLang="en-US" sz="2400" dirty="0">
                <a:solidFill>
                  <a:srgbClr val="000000"/>
                </a:solidFill>
                <a:ea typeface="微软雅黑" panose="020B0503020204020204" pitchFamily="34" charset="-122"/>
                <a:cs typeface="Times New Roman" panose="02020603050405020304" pitchFamily="18" charset="0"/>
              </a:rPr>
              <a:t>个样品各自作为一类，并规定样品之间的距离和类与类之间的距离，然后将距离最近的两类合并成一个新类，计算新类与其它类之间的距离，重复进行两个最近类的合并，每次减少一类，直至所有的样品合并为一类。最后形成一个亲疏关系图谱（聚类树形图或谱系图），通常从图上能清晰地看出应分成几类。</a:t>
            </a:r>
          </a:p>
        </p:txBody>
      </p:sp>
      <p:sp>
        <p:nvSpPr>
          <p:cNvPr id="14" name="Rectangle 11">
            <a:extLst>
              <a:ext uri="{FF2B5EF4-FFF2-40B4-BE49-F238E27FC236}">
                <a16:creationId xmlns:a16="http://schemas.microsoft.com/office/drawing/2014/main" id="{CB09D82C-A4A4-4A0F-97A1-25B5F8D383CC}"/>
              </a:ext>
            </a:extLst>
          </p:cNvPr>
          <p:cNvSpPr>
            <a:spLocks noChangeArrowheads="1"/>
          </p:cNvSpPr>
          <p:nvPr/>
        </p:nvSpPr>
        <p:spPr bwMode="auto">
          <a:xfrm>
            <a:off x="466625" y="1268413"/>
            <a:ext cx="6697663"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eaLnBrk="1" fontAlgn="auto" latinLnBrk="0" hangingPunct="1">
              <a:lnSpc>
                <a:spcPct val="100000"/>
              </a:lnSpc>
              <a:spcBef>
                <a:spcPct val="20000"/>
              </a:spcBef>
              <a:spcAft>
                <a:spcPts val="0"/>
              </a:spcAft>
              <a:buClrTx/>
              <a:buSzTx/>
              <a:buFontTx/>
              <a:buNone/>
              <a:tabLst/>
              <a:defRPr/>
            </a:pPr>
            <a:r>
              <a:rPr kumimoji="0" lang="en-US" altLang="zh-CN"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a:t>
            </a:r>
            <a:r>
              <a:rPr kumimoji="0" lang="zh-CN" altLang="en-US" sz="2400" i="0" u="none" strike="noStrike" kern="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基本思想</a:t>
            </a:r>
          </a:p>
        </p:txBody>
      </p:sp>
      <p:sp>
        <p:nvSpPr>
          <p:cNvPr id="4" name="页脚占位符 3">
            <a:extLst>
              <a:ext uri="{FF2B5EF4-FFF2-40B4-BE49-F238E27FC236}">
                <a16:creationId xmlns:a16="http://schemas.microsoft.com/office/drawing/2014/main" id="{A310DB08-EFDC-4EFC-92C5-4256F37CD86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0329786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222817E-2120-4846-8BFA-D1D2662DE96F}"/>
              </a:ext>
            </a:extLst>
          </p:cNvPr>
          <p:cNvSpPr>
            <a:spLocks noGrp="1"/>
          </p:cNvSpPr>
          <p:nvPr>
            <p:ph type="dt" sz="half" idx="2"/>
          </p:nvPr>
        </p:nvSpPr>
        <p:spPr/>
        <p:txBody>
          <a:bodyPr/>
          <a:lstStyle/>
          <a:p>
            <a:pPr>
              <a:defRPr/>
            </a:pPr>
            <a:fld id="{4736CF7A-0C5D-4D82-A896-9FD236623CB5}" type="datetime1">
              <a:rPr lang="zh-CN" altLang="en-US" smtClean="0"/>
              <a:t>2022/11/23</a:t>
            </a:fld>
            <a:endParaRPr lang="zh-CN" altLang="en-US"/>
          </a:p>
        </p:txBody>
      </p:sp>
      <p:graphicFrame>
        <p:nvGraphicFramePr>
          <p:cNvPr id="4" name="Object 4">
            <a:extLst>
              <a:ext uri="{FF2B5EF4-FFF2-40B4-BE49-F238E27FC236}">
                <a16:creationId xmlns:a16="http://schemas.microsoft.com/office/drawing/2014/main" id="{2F5F851A-2F54-4015-9D95-0F50A9482AEB}"/>
              </a:ext>
            </a:extLst>
          </p:cNvPr>
          <p:cNvGraphicFramePr>
            <a:graphicFrameLocks noChangeAspect="1"/>
          </p:cNvGraphicFramePr>
          <p:nvPr>
            <p:extLst>
              <p:ext uri="{D42A27DB-BD31-4B8C-83A1-F6EECF244321}">
                <p14:modId xmlns:p14="http://schemas.microsoft.com/office/powerpoint/2010/main" val="1407398607"/>
              </p:ext>
            </p:extLst>
          </p:nvPr>
        </p:nvGraphicFramePr>
        <p:xfrm>
          <a:off x="853330" y="1338263"/>
          <a:ext cx="7031038" cy="650875"/>
        </p:xfrm>
        <a:graphic>
          <a:graphicData uri="http://schemas.openxmlformats.org/presentationml/2006/ole">
            <mc:AlternateContent xmlns:mc="http://schemas.openxmlformats.org/markup-compatibility/2006">
              <mc:Choice xmlns:v="urn:schemas-microsoft-com:vml" Requires="v">
                <p:oleObj name="Equation" r:id="rId2" imgW="3098520" imgH="291960" progId="Equation.DSMT4">
                  <p:embed/>
                </p:oleObj>
              </mc:Choice>
              <mc:Fallback>
                <p:oleObj name="Equation" r:id="rId2" imgW="3098520" imgH="291960" progId="Equation.DSMT4">
                  <p:embed/>
                  <p:pic>
                    <p:nvPicPr>
                      <p:cNvPr id="4100" name="Object 4">
                        <a:extLst>
                          <a:ext uri="{FF2B5EF4-FFF2-40B4-BE49-F238E27FC236}">
                            <a16:creationId xmlns:a16="http://schemas.microsoft.com/office/drawing/2014/main" id="{5D66896B-DAD2-4E1E-BC74-A1C9C8340706}"/>
                          </a:ext>
                        </a:extLst>
                      </p:cNvPr>
                      <p:cNvPicPr>
                        <a:picLocks noChangeAspect="1" noChangeArrowheads="1"/>
                      </p:cNvPicPr>
                      <p:nvPr/>
                    </p:nvPicPr>
                    <p:blipFill>
                      <a:blip r:embed="rId3"/>
                      <a:srcRect/>
                      <a:stretch>
                        <a:fillRect/>
                      </a:stretch>
                    </p:blipFill>
                    <p:spPr bwMode="auto">
                      <a:xfrm>
                        <a:off x="853330" y="1338263"/>
                        <a:ext cx="7031038"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a:extLst>
              <a:ext uri="{FF2B5EF4-FFF2-40B4-BE49-F238E27FC236}">
                <a16:creationId xmlns:a16="http://schemas.microsoft.com/office/drawing/2014/main" id="{8D657389-0113-4663-981F-30F6998AC0A5}"/>
              </a:ext>
            </a:extLst>
          </p:cNvPr>
          <p:cNvGraphicFramePr>
            <a:graphicFrameLocks noChangeAspect="1"/>
          </p:cNvGraphicFramePr>
          <p:nvPr>
            <p:extLst>
              <p:ext uri="{D42A27DB-BD31-4B8C-83A1-F6EECF244321}">
                <p14:modId xmlns:p14="http://schemas.microsoft.com/office/powerpoint/2010/main" val="3710607583"/>
              </p:ext>
            </p:extLst>
          </p:nvPr>
        </p:nvGraphicFramePr>
        <p:xfrm>
          <a:off x="880194" y="2151063"/>
          <a:ext cx="6788150" cy="557212"/>
        </p:xfrm>
        <a:graphic>
          <a:graphicData uri="http://schemas.openxmlformats.org/presentationml/2006/ole">
            <mc:AlternateContent xmlns:mc="http://schemas.openxmlformats.org/markup-compatibility/2006">
              <mc:Choice xmlns:v="urn:schemas-microsoft-com:vml" Requires="v">
                <p:oleObj name="Equation" r:id="rId4" imgW="3060360" imgH="253800" progId="Equation.DSMT4">
                  <p:embed/>
                </p:oleObj>
              </mc:Choice>
              <mc:Fallback>
                <p:oleObj name="Equation" r:id="rId4" imgW="3060360" imgH="253800" progId="Equation.DSMT4">
                  <p:embed/>
                  <p:pic>
                    <p:nvPicPr>
                      <p:cNvPr id="4101" name="Object 5">
                        <a:extLst>
                          <a:ext uri="{FF2B5EF4-FFF2-40B4-BE49-F238E27FC236}">
                            <a16:creationId xmlns:a16="http://schemas.microsoft.com/office/drawing/2014/main" id="{B4B099AC-1E90-4766-9B29-932D0A52EC96}"/>
                          </a:ext>
                        </a:extLst>
                      </p:cNvPr>
                      <p:cNvPicPr>
                        <a:picLocks noChangeAspect="1" noChangeArrowheads="1"/>
                      </p:cNvPicPr>
                      <p:nvPr/>
                    </p:nvPicPr>
                    <p:blipFill>
                      <a:blip r:embed="rId5"/>
                      <a:srcRect/>
                      <a:stretch>
                        <a:fillRect/>
                      </a:stretch>
                    </p:blipFill>
                    <p:spPr bwMode="auto">
                      <a:xfrm>
                        <a:off x="880194" y="2151063"/>
                        <a:ext cx="6788150"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16">
            <a:extLst>
              <a:ext uri="{FF2B5EF4-FFF2-40B4-BE49-F238E27FC236}">
                <a16:creationId xmlns:a16="http://schemas.microsoft.com/office/drawing/2014/main" id="{3348F92A-3BEB-4C22-86C5-ABABDAE15F00}"/>
              </a:ext>
            </a:extLst>
          </p:cNvPr>
          <p:cNvGrpSpPr>
            <a:grpSpLocks/>
          </p:cNvGrpSpPr>
          <p:nvPr/>
        </p:nvGrpSpPr>
        <p:grpSpPr bwMode="auto">
          <a:xfrm>
            <a:off x="2268538" y="3284959"/>
            <a:ext cx="4495800" cy="1800225"/>
            <a:chOff x="1528" y="2568"/>
            <a:chExt cx="2832" cy="1134"/>
          </a:xfrm>
        </p:grpSpPr>
        <p:sp>
          <p:nvSpPr>
            <p:cNvPr id="7" name="Oval 7">
              <a:extLst>
                <a:ext uri="{FF2B5EF4-FFF2-40B4-BE49-F238E27FC236}">
                  <a16:creationId xmlns:a16="http://schemas.microsoft.com/office/drawing/2014/main" id="{EE57B8D3-E39B-4F4D-BC19-19D9E6C22199}"/>
                </a:ext>
              </a:extLst>
            </p:cNvPr>
            <p:cNvSpPr>
              <a:spLocks noChangeArrowheads="1"/>
            </p:cNvSpPr>
            <p:nvPr/>
          </p:nvSpPr>
          <p:spPr bwMode="auto">
            <a:xfrm>
              <a:off x="1528" y="2686"/>
              <a:ext cx="1018" cy="1016"/>
            </a:xfrm>
            <a:prstGeom prst="ellipse">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8" name="Oval 8">
              <a:extLst>
                <a:ext uri="{FF2B5EF4-FFF2-40B4-BE49-F238E27FC236}">
                  <a16:creationId xmlns:a16="http://schemas.microsoft.com/office/drawing/2014/main" id="{117281FF-46C3-479C-8449-DDD2C88CEEE5}"/>
                </a:ext>
              </a:extLst>
            </p:cNvPr>
            <p:cNvSpPr>
              <a:spLocks noChangeArrowheads="1"/>
            </p:cNvSpPr>
            <p:nvPr/>
          </p:nvSpPr>
          <p:spPr bwMode="auto">
            <a:xfrm>
              <a:off x="3165" y="2598"/>
              <a:ext cx="1195" cy="1104"/>
            </a:xfrm>
            <a:prstGeom prst="ellipse">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9" name="Rectangle 9">
              <a:extLst>
                <a:ext uri="{FF2B5EF4-FFF2-40B4-BE49-F238E27FC236}">
                  <a16:creationId xmlns:a16="http://schemas.microsoft.com/office/drawing/2014/main" id="{BCA22DD1-ED29-4C40-9098-3DB1FE313184}"/>
                </a:ext>
              </a:extLst>
            </p:cNvPr>
            <p:cNvSpPr>
              <a:spLocks noChangeArrowheads="1"/>
            </p:cNvSpPr>
            <p:nvPr/>
          </p:nvSpPr>
          <p:spPr bwMode="auto">
            <a:xfrm>
              <a:off x="3520" y="2730"/>
              <a:ext cx="4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x</a:t>
              </a:r>
              <a:r>
                <a:rPr kumimoji="0" lang="en-US" altLang="zh-CN" sz="2400" i="0"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21</a:t>
              </a: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a:t>
              </a:r>
            </a:p>
          </p:txBody>
        </p:sp>
        <p:sp>
          <p:nvSpPr>
            <p:cNvPr id="10" name="Rectangle 10">
              <a:extLst>
                <a:ext uri="{FF2B5EF4-FFF2-40B4-BE49-F238E27FC236}">
                  <a16:creationId xmlns:a16="http://schemas.microsoft.com/office/drawing/2014/main" id="{08BB9CD2-A9F0-45B0-97FD-2B3B8C325271}"/>
                </a:ext>
              </a:extLst>
            </p:cNvPr>
            <p:cNvSpPr>
              <a:spLocks noChangeArrowheads="1"/>
            </p:cNvSpPr>
            <p:nvPr/>
          </p:nvSpPr>
          <p:spPr bwMode="auto">
            <a:xfrm>
              <a:off x="1617" y="3084"/>
              <a:ext cx="4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x</a:t>
              </a:r>
              <a:r>
                <a:rPr kumimoji="0" lang="en-US" altLang="zh-CN" sz="2400" i="0"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12</a:t>
              </a: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a:t>
              </a:r>
            </a:p>
          </p:txBody>
        </p:sp>
        <p:sp>
          <p:nvSpPr>
            <p:cNvPr id="11" name="Rectangle 11">
              <a:extLst>
                <a:ext uri="{FF2B5EF4-FFF2-40B4-BE49-F238E27FC236}">
                  <a16:creationId xmlns:a16="http://schemas.microsoft.com/office/drawing/2014/main" id="{39D6F90C-99E2-4F31-891E-DF69F02B0077}"/>
                </a:ext>
              </a:extLst>
            </p:cNvPr>
            <p:cNvSpPr>
              <a:spLocks noChangeArrowheads="1"/>
            </p:cNvSpPr>
            <p:nvPr/>
          </p:nvSpPr>
          <p:spPr bwMode="auto">
            <a:xfrm>
              <a:off x="3210" y="3040"/>
              <a:ext cx="4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x</a:t>
              </a:r>
              <a:r>
                <a:rPr kumimoji="0" lang="en-US" altLang="zh-CN" sz="2400" i="0"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22</a:t>
              </a: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a:t>
              </a:r>
            </a:p>
          </p:txBody>
        </p:sp>
        <p:sp>
          <p:nvSpPr>
            <p:cNvPr id="12" name="Rectangle 12">
              <a:extLst>
                <a:ext uri="{FF2B5EF4-FFF2-40B4-BE49-F238E27FC236}">
                  <a16:creationId xmlns:a16="http://schemas.microsoft.com/office/drawing/2014/main" id="{F3C1C081-B26E-4F60-A54F-A246A9BE5396}"/>
                </a:ext>
              </a:extLst>
            </p:cNvPr>
            <p:cNvSpPr>
              <a:spLocks noChangeArrowheads="1"/>
            </p:cNvSpPr>
            <p:nvPr/>
          </p:nvSpPr>
          <p:spPr bwMode="auto">
            <a:xfrm>
              <a:off x="1882" y="2819"/>
              <a:ext cx="4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x</a:t>
              </a:r>
              <a:r>
                <a:rPr kumimoji="0" lang="en-US" altLang="zh-CN" sz="2400" i="0"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11</a:t>
              </a: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a:t>
              </a:r>
            </a:p>
          </p:txBody>
        </p:sp>
        <p:graphicFrame>
          <p:nvGraphicFramePr>
            <p:cNvPr id="13" name="Object 13">
              <a:extLst>
                <a:ext uri="{FF2B5EF4-FFF2-40B4-BE49-F238E27FC236}">
                  <a16:creationId xmlns:a16="http://schemas.microsoft.com/office/drawing/2014/main" id="{A02E19FD-1EAB-41F3-BB64-ADB891BE2AA7}"/>
                </a:ext>
              </a:extLst>
            </p:cNvPr>
            <p:cNvGraphicFramePr>
              <a:graphicFrameLocks noChangeAspect="1"/>
            </p:cNvGraphicFramePr>
            <p:nvPr/>
          </p:nvGraphicFramePr>
          <p:xfrm>
            <a:off x="2699" y="2568"/>
            <a:ext cx="345" cy="383"/>
          </p:xfrm>
          <a:graphic>
            <a:graphicData uri="http://schemas.openxmlformats.org/presentationml/2006/ole">
              <mc:AlternateContent xmlns:mc="http://schemas.openxmlformats.org/markup-compatibility/2006">
                <mc:Choice xmlns:v="urn:schemas-microsoft-com:vml" Requires="v">
                  <p:oleObj name="Equation" r:id="rId6" imgW="355320" imgH="393480" progId="Equation.3">
                    <p:embed/>
                  </p:oleObj>
                </mc:Choice>
                <mc:Fallback>
                  <p:oleObj name="Equation" r:id="rId6" imgW="355320" imgH="393480" progId="Equation.3">
                    <p:embed/>
                    <p:pic>
                      <p:nvPicPr>
                        <p:cNvPr id="4109" name="Object 13">
                          <a:extLst>
                            <a:ext uri="{FF2B5EF4-FFF2-40B4-BE49-F238E27FC236}">
                              <a16:creationId xmlns:a16="http://schemas.microsoft.com/office/drawing/2014/main" id="{B613200C-B200-4EA1-897A-58627D65A8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9" y="2568"/>
                          <a:ext cx="345"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14">
              <a:extLst>
                <a:ext uri="{FF2B5EF4-FFF2-40B4-BE49-F238E27FC236}">
                  <a16:creationId xmlns:a16="http://schemas.microsoft.com/office/drawing/2014/main" id="{F13E1993-D821-4EB6-B1EF-D421DD1B0F5D}"/>
                </a:ext>
              </a:extLst>
            </p:cNvPr>
            <p:cNvSpPr>
              <a:spLocks noChangeShapeType="1"/>
            </p:cNvSpPr>
            <p:nvPr/>
          </p:nvSpPr>
          <p:spPr bwMode="auto">
            <a:xfrm>
              <a:off x="2200" y="2982"/>
              <a:ext cx="1296" cy="192"/>
            </a:xfrm>
            <a:prstGeom prst="line">
              <a:avLst/>
            </a:prstGeom>
            <a:noFill/>
            <a:ln w="28575" cap="sq">
              <a:solidFill>
                <a:srgbClr val="FF0066"/>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grpSp>
      <p:sp>
        <p:nvSpPr>
          <p:cNvPr id="15" name="Text Box 15">
            <a:extLst>
              <a:ext uri="{FF2B5EF4-FFF2-40B4-BE49-F238E27FC236}">
                <a16:creationId xmlns:a16="http://schemas.microsoft.com/office/drawing/2014/main" id="{6C4A6632-B03A-418E-BB8E-5B21787E36FB}"/>
              </a:ext>
            </a:extLst>
          </p:cNvPr>
          <p:cNvSpPr txBox="1">
            <a:spLocks noChangeArrowheads="1"/>
          </p:cNvSpPr>
          <p:nvPr/>
        </p:nvSpPr>
        <p:spPr bwMode="auto">
          <a:xfrm>
            <a:off x="395288" y="620713"/>
            <a:ext cx="79200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ea typeface="微软雅黑" panose="020B0503020204020204" pitchFamily="34" charset="-122"/>
                <a:cs typeface="Times New Roman" panose="02020603050405020304" pitchFamily="18" charset="0"/>
              </a:rPr>
              <a:t>2.  </a:t>
            </a:r>
            <a:r>
              <a:rPr lang="zh-CN" altLang="en-US" sz="2400" dirty="0">
                <a:solidFill>
                  <a:srgbClr val="FF0000"/>
                </a:solidFill>
                <a:ea typeface="微软雅黑" panose="020B0503020204020204" pitchFamily="34" charset="-122"/>
                <a:cs typeface="Times New Roman" panose="02020603050405020304" pitchFamily="18" charset="0"/>
              </a:rPr>
              <a:t>最短距离法（</a:t>
            </a:r>
            <a:r>
              <a:rPr lang="en-US" altLang="zh-CN" sz="2400" dirty="0">
                <a:solidFill>
                  <a:srgbClr val="FF0000"/>
                </a:solidFill>
                <a:ea typeface="微软雅黑" panose="020B0503020204020204" pitchFamily="34" charset="-122"/>
                <a:cs typeface="Times New Roman" panose="02020603050405020304" pitchFamily="18" charset="0"/>
              </a:rPr>
              <a:t>single linkage method)</a:t>
            </a:r>
            <a:endParaRPr lang="en-US" altLang="zh-CN" sz="2400" dirty="0">
              <a:solidFill>
                <a:srgbClr val="FF0000"/>
              </a:solidFill>
              <a:ea typeface="微软雅黑" panose="020B0503020204020204" pitchFamily="34" charset="-122"/>
              <a:cs typeface="Times New Roman" panose="02020603050405020304" pitchFamily="18" charset="0"/>
              <a:sym typeface="Euclid Symbol" panose="05050102010706020507" pitchFamily="18" charset="2"/>
            </a:endParaRPr>
          </a:p>
        </p:txBody>
      </p:sp>
      <p:sp>
        <p:nvSpPr>
          <p:cNvPr id="16" name="页脚占位符 15">
            <a:extLst>
              <a:ext uri="{FF2B5EF4-FFF2-40B4-BE49-F238E27FC236}">
                <a16:creationId xmlns:a16="http://schemas.microsoft.com/office/drawing/2014/main" id="{9AA6BAAB-F2D1-447F-86B0-01D49F5F300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4616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BC9043-84C0-43EB-B24A-1DD28E2D7EAA}"/>
              </a:ext>
            </a:extLst>
          </p:cNvPr>
          <p:cNvSpPr>
            <a:spLocks noGrp="1"/>
          </p:cNvSpPr>
          <p:nvPr>
            <p:ph type="dt" sz="half" idx="2"/>
          </p:nvPr>
        </p:nvSpPr>
        <p:spPr/>
        <p:txBody>
          <a:bodyPr/>
          <a:lstStyle/>
          <a:p>
            <a:pPr>
              <a:defRPr/>
            </a:pPr>
            <a:fld id="{00557FEF-261C-406F-A898-58BB2C84FBD2}" type="datetime1">
              <a:rPr lang="zh-CN" altLang="en-US" smtClean="0"/>
              <a:t>2022/11/23</a:t>
            </a:fld>
            <a:endParaRPr lang="zh-CN" altLang="en-US"/>
          </a:p>
        </p:txBody>
      </p:sp>
      <p:sp>
        <p:nvSpPr>
          <p:cNvPr id="4" name="Rectangle 3">
            <a:extLst>
              <a:ext uri="{FF2B5EF4-FFF2-40B4-BE49-F238E27FC236}">
                <a16:creationId xmlns:a16="http://schemas.microsoft.com/office/drawing/2014/main" id="{F669DF00-6935-4A37-B52F-C865DF4946BD}"/>
              </a:ext>
            </a:extLst>
          </p:cNvPr>
          <p:cNvSpPr>
            <a:spLocks noChangeArrowheads="1"/>
          </p:cNvSpPr>
          <p:nvPr/>
        </p:nvSpPr>
        <p:spPr bwMode="auto">
          <a:xfrm>
            <a:off x="500034" y="548680"/>
            <a:ext cx="8032406"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7-1</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设有</a:t>
            </a:r>
            <a:r>
              <a:rPr lang="en-US" altLang="zh-CN" sz="2400" kern="0" dirty="0">
                <a:solidFill>
                  <a:srgbClr val="000000"/>
                </a:solidFill>
                <a:latin typeface="微软雅黑" pitchFamily="34" charset="-122"/>
                <a:ea typeface="微软雅黑" pitchFamily="34" charset="-122"/>
                <a:cs typeface="Times New Roman" pitchFamily="18" charset="0"/>
              </a:rPr>
              <a:t>5</a:t>
            </a:r>
            <a:r>
              <a:rPr lang="zh-CN" altLang="en-US" sz="2400" kern="0" dirty="0">
                <a:solidFill>
                  <a:srgbClr val="000000"/>
                </a:solidFill>
                <a:latin typeface="微软雅黑" pitchFamily="34" charset="-122"/>
                <a:ea typeface="微软雅黑" pitchFamily="34" charset="-122"/>
                <a:cs typeface="Times New Roman" pitchFamily="18" charset="0"/>
              </a:rPr>
              <a:t>个样品，每个只测量了一个指标，指标值分别是</a:t>
            </a:r>
            <a:r>
              <a:rPr lang="en-US" altLang="zh-CN" sz="2400" kern="0" dirty="0">
                <a:solidFill>
                  <a:srgbClr val="000000"/>
                </a:solidFill>
                <a:latin typeface="微软雅黑" pitchFamily="34" charset="-122"/>
                <a:ea typeface="微软雅黑" pitchFamily="34" charset="-122"/>
                <a:cs typeface="Times New Roman" pitchFamily="18" charset="0"/>
              </a:rPr>
              <a:t>1</a:t>
            </a:r>
            <a:r>
              <a:rPr lang="zh-CN" altLang="en-US" sz="2400" kern="0" dirty="0">
                <a:solidFill>
                  <a:srgbClr val="000000"/>
                </a:solidFill>
                <a:latin typeface="微软雅黑" pitchFamily="34" charset="-122"/>
                <a:ea typeface="微软雅黑" pitchFamily="34" charset="-122"/>
                <a:cs typeface="Times New Roman" pitchFamily="18" charset="0"/>
              </a:rPr>
              <a:t>，</a:t>
            </a:r>
            <a:r>
              <a:rPr lang="en-US" altLang="zh-CN" sz="2400" kern="0" dirty="0">
                <a:solidFill>
                  <a:srgbClr val="000000"/>
                </a:solidFill>
                <a:latin typeface="微软雅黑" pitchFamily="34" charset="-122"/>
                <a:ea typeface="微软雅黑" pitchFamily="34" charset="-122"/>
                <a:cs typeface="Times New Roman" pitchFamily="18" charset="0"/>
              </a:rPr>
              <a:t>2</a:t>
            </a:r>
            <a:r>
              <a:rPr lang="zh-CN" altLang="en-US" sz="2400" kern="0" dirty="0">
                <a:solidFill>
                  <a:srgbClr val="000000"/>
                </a:solidFill>
                <a:latin typeface="微软雅黑" pitchFamily="34" charset="-122"/>
                <a:ea typeface="微软雅黑" pitchFamily="34" charset="-122"/>
                <a:cs typeface="Times New Roman" pitchFamily="18" charset="0"/>
              </a:rPr>
              <a:t>，</a:t>
            </a:r>
            <a:r>
              <a:rPr lang="en-US" altLang="zh-CN" sz="2400" kern="0" dirty="0">
                <a:solidFill>
                  <a:srgbClr val="000000"/>
                </a:solidFill>
                <a:latin typeface="微软雅黑" pitchFamily="34" charset="-122"/>
                <a:ea typeface="微软雅黑" pitchFamily="34" charset="-122"/>
                <a:cs typeface="Times New Roman" pitchFamily="18" charset="0"/>
              </a:rPr>
              <a:t>6</a:t>
            </a:r>
            <a:r>
              <a:rPr lang="zh-CN" altLang="en-US" sz="2400" kern="0" dirty="0">
                <a:solidFill>
                  <a:srgbClr val="000000"/>
                </a:solidFill>
                <a:latin typeface="微软雅黑" pitchFamily="34" charset="-122"/>
                <a:ea typeface="微软雅黑" pitchFamily="34" charset="-122"/>
                <a:cs typeface="Times New Roman" pitchFamily="18" charset="0"/>
              </a:rPr>
              <a:t>，</a:t>
            </a:r>
            <a:r>
              <a:rPr lang="en-US" altLang="zh-CN" sz="2400" kern="0" dirty="0">
                <a:solidFill>
                  <a:srgbClr val="000000"/>
                </a:solidFill>
                <a:latin typeface="微软雅黑" pitchFamily="34" charset="-122"/>
                <a:ea typeface="微软雅黑" pitchFamily="34" charset="-122"/>
                <a:cs typeface="Times New Roman" pitchFamily="18" charset="0"/>
              </a:rPr>
              <a:t>8</a:t>
            </a:r>
            <a:r>
              <a:rPr lang="zh-CN" altLang="en-US" sz="2400" kern="0" dirty="0">
                <a:solidFill>
                  <a:srgbClr val="000000"/>
                </a:solidFill>
                <a:latin typeface="微软雅黑" pitchFamily="34" charset="-122"/>
                <a:ea typeface="微软雅黑" pitchFamily="34" charset="-122"/>
                <a:cs typeface="Times New Roman" pitchFamily="18" charset="0"/>
              </a:rPr>
              <a:t>，</a:t>
            </a:r>
            <a:r>
              <a:rPr lang="en-US" altLang="zh-CN" sz="2400" kern="0" dirty="0">
                <a:solidFill>
                  <a:srgbClr val="000000"/>
                </a:solidFill>
                <a:latin typeface="微软雅黑" pitchFamily="34" charset="-122"/>
                <a:ea typeface="微软雅黑" pitchFamily="34" charset="-122"/>
                <a:cs typeface="Times New Roman" pitchFamily="18" charset="0"/>
              </a:rPr>
              <a:t>11</a:t>
            </a:r>
            <a:r>
              <a:rPr lang="zh-CN" altLang="en-US" sz="2400" kern="0" dirty="0">
                <a:solidFill>
                  <a:srgbClr val="000000"/>
                </a:solidFill>
                <a:latin typeface="微软雅黑" pitchFamily="34" charset="-122"/>
                <a:ea typeface="微软雅黑" pitchFamily="34" charset="-122"/>
                <a:cs typeface="Times New Roman" pitchFamily="18" charset="0"/>
              </a:rPr>
              <a:t>。若样品间采用绝对值距离，下面用最短距离法对这五个样品进行聚类，过程如下。</a:t>
            </a:r>
          </a:p>
        </p:txBody>
      </p:sp>
      <p:sp>
        <p:nvSpPr>
          <p:cNvPr id="5" name="Rectangle 3">
            <a:extLst>
              <a:ext uri="{FF2B5EF4-FFF2-40B4-BE49-F238E27FC236}">
                <a16:creationId xmlns:a16="http://schemas.microsoft.com/office/drawing/2014/main" id="{FE042814-B4EB-4A4B-B5AD-F4663CA64779}"/>
              </a:ext>
            </a:extLst>
          </p:cNvPr>
          <p:cNvSpPr>
            <a:spLocks noChangeArrowheads="1"/>
          </p:cNvSpPr>
          <p:nvPr/>
        </p:nvSpPr>
        <p:spPr bwMode="auto">
          <a:xfrm>
            <a:off x="500034" y="2388020"/>
            <a:ext cx="4215982"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200" kern="0" dirty="0">
                <a:solidFill>
                  <a:srgbClr val="000000"/>
                </a:solidFill>
                <a:latin typeface="微软雅黑" pitchFamily="34" charset="-122"/>
                <a:ea typeface="微软雅黑" pitchFamily="34" charset="-122"/>
                <a:cs typeface="Times New Roman" pitchFamily="18" charset="0"/>
              </a:rPr>
              <a:t>1</a:t>
            </a:r>
            <a:r>
              <a:rPr lang="zh-CN" altLang="en-US" sz="2200" kern="0" dirty="0">
                <a:solidFill>
                  <a:srgbClr val="000000"/>
                </a:solidFill>
                <a:latin typeface="微软雅黑" pitchFamily="34" charset="-122"/>
                <a:ea typeface="微软雅黑" pitchFamily="34" charset="-122"/>
                <a:cs typeface="Times New Roman" pitchFamily="18" charset="0"/>
              </a:rPr>
              <a:t>）将</a:t>
            </a:r>
            <a:r>
              <a:rPr lang="en-US" altLang="zh-CN" sz="2200" kern="0" dirty="0">
                <a:solidFill>
                  <a:srgbClr val="000000"/>
                </a:solidFill>
                <a:latin typeface="微软雅黑" pitchFamily="34" charset="-122"/>
                <a:ea typeface="微软雅黑" pitchFamily="34" charset="-122"/>
                <a:cs typeface="Times New Roman" pitchFamily="18" charset="0"/>
              </a:rPr>
              <a:t>5</a:t>
            </a:r>
            <a:r>
              <a:rPr lang="zh-CN" altLang="en-US" sz="2200" kern="0" dirty="0">
                <a:solidFill>
                  <a:srgbClr val="000000"/>
                </a:solidFill>
                <a:latin typeface="微软雅黑" pitchFamily="34" charset="-122"/>
                <a:ea typeface="微软雅黑" pitchFamily="34" charset="-122"/>
                <a:cs typeface="Times New Roman" pitchFamily="18" charset="0"/>
              </a:rPr>
              <a:t>个样品各自作为一类，分别记为</a:t>
            </a:r>
            <a:r>
              <a:rPr lang="en-US" altLang="zh-CN" sz="2200" kern="0" dirty="0">
                <a:solidFill>
                  <a:srgbClr val="000000"/>
                </a:solidFill>
                <a:latin typeface="微软雅黑" pitchFamily="34" charset="-122"/>
                <a:ea typeface="微软雅黑" pitchFamily="34" charset="-122"/>
                <a:cs typeface="Times New Roman" pitchFamily="18" charset="0"/>
              </a:rPr>
              <a:t>G1,…G5</a:t>
            </a:r>
            <a:r>
              <a:rPr lang="zh-CN" altLang="en-US" sz="2200" kern="0" dirty="0">
                <a:solidFill>
                  <a:srgbClr val="000000"/>
                </a:solidFill>
                <a:latin typeface="微软雅黑" pitchFamily="34" charset="-122"/>
                <a:ea typeface="微软雅黑" pitchFamily="34" charset="-122"/>
                <a:cs typeface="Times New Roman" pitchFamily="18" charset="0"/>
              </a:rPr>
              <a:t>，计算样品间初始距离矩阵 </a:t>
            </a:r>
            <a:r>
              <a:rPr lang="en-US" altLang="zh-CN" sz="2200" kern="0" dirty="0">
                <a:solidFill>
                  <a:srgbClr val="000000"/>
                </a:solidFill>
                <a:latin typeface="微软雅黑" pitchFamily="34" charset="-122"/>
                <a:ea typeface="微软雅黑" pitchFamily="34" charset="-122"/>
                <a:cs typeface="Times New Roman" pitchFamily="18" charset="0"/>
              </a:rPr>
              <a:t>D</a:t>
            </a:r>
            <a:r>
              <a:rPr lang="en-US" altLang="zh-CN" sz="2200" kern="0" baseline="-25000" dirty="0">
                <a:solidFill>
                  <a:srgbClr val="000000"/>
                </a:solidFill>
                <a:latin typeface="微软雅黑" pitchFamily="34" charset="-122"/>
                <a:ea typeface="微软雅黑" pitchFamily="34" charset="-122"/>
                <a:cs typeface="Times New Roman" pitchFamily="18" charset="0"/>
              </a:rPr>
              <a:t>(0)</a:t>
            </a:r>
            <a:r>
              <a:rPr lang="zh-CN" altLang="en-US" sz="2200" kern="0" dirty="0">
                <a:solidFill>
                  <a:srgbClr val="000000"/>
                </a:solidFill>
                <a:latin typeface="微软雅黑" pitchFamily="34" charset="-122"/>
                <a:ea typeface="微软雅黑" pitchFamily="34" charset="-122"/>
                <a:cs typeface="Times New Roman" pitchFamily="18" charset="0"/>
              </a:rPr>
              <a:t>，如右表所列。</a:t>
            </a:r>
          </a:p>
        </p:txBody>
      </p:sp>
      <p:pic>
        <p:nvPicPr>
          <p:cNvPr id="156674" name="图片 1">
            <a:extLst>
              <a:ext uri="{FF2B5EF4-FFF2-40B4-BE49-F238E27FC236}">
                <a16:creationId xmlns:a16="http://schemas.microsoft.com/office/drawing/2014/main" id="{A373C64F-0E7B-4B3D-BE90-B2CB62097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619" y="2348880"/>
            <a:ext cx="3102689" cy="214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AD7C8B17-323B-4F7D-B712-FA1FE807CA1C}"/>
              </a:ext>
            </a:extLst>
          </p:cNvPr>
          <p:cNvSpPr>
            <a:spLocks noChangeArrowheads="1"/>
          </p:cNvSpPr>
          <p:nvPr/>
        </p:nvSpPr>
        <p:spPr bwMode="auto">
          <a:xfrm>
            <a:off x="500034" y="4393277"/>
            <a:ext cx="4215982"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200" kern="0" dirty="0">
                <a:solidFill>
                  <a:srgbClr val="000000"/>
                </a:solidFill>
                <a:latin typeface="微软雅黑" pitchFamily="34" charset="-122"/>
                <a:ea typeface="微软雅黑" pitchFamily="34" charset="-122"/>
                <a:cs typeface="Times New Roman" pitchFamily="18" charset="0"/>
              </a:rPr>
              <a:t>2</a:t>
            </a:r>
            <a:r>
              <a:rPr lang="zh-CN" altLang="en-US" sz="2200" kern="0" dirty="0">
                <a:solidFill>
                  <a:srgbClr val="000000"/>
                </a:solidFill>
                <a:latin typeface="微软雅黑" pitchFamily="34" charset="-122"/>
                <a:ea typeface="微软雅黑" pitchFamily="34" charset="-122"/>
                <a:cs typeface="Times New Roman" pitchFamily="18" charset="0"/>
              </a:rPr>
              <a:t>）</a:t>
            </a:r>
            <a:r>
              <a:rPr lang="en-US" altLang="zh-CN" sz="2200" kern="0" dirty="0">
                <a:solidFill>
                  <a:srgbClr val="000000"/>
                </a:solidFill>
                <a:latin typeface="微软雅黑" pitchFamily="34" charset="-122"/>
                <a:ea typeface="微软雅黑" pitchFamily="34" charset="-122"/>
                <a:cs typeface="Times New Roman" pitchFamily="18" charset="0"/>
              </a:rPr>
              <a:t>D</a:t>
            </a:r>
            <a:r>
              <a:rPr lang="en-US" altLang="zh-CN" sz="2200" kern="0" baseline="-25000" dirty="0">
                <a:solidFill>
                  <a:srgbClr val="000000"/>
                </a:solidFill>
                <a:latin typeface="微软雅黑" pitchFamily="34" charset="-122"/>
                <a:ea typeface="微软雅黑" pitchFamily="34" charset="-122"/>
                <a:cs typeface="Times New Roman" pitchFamily="18" charset="0"/>
              </a:rPr>
              <a:t>(0)</a:t>
            </a:r>
            <a:r>
              <a:rPr lang="zh-CN" altLang="en-US" sz="2200" kern="0" dirty="0">
                <a:solidFill>
                  <a:srgbClr val="000000"/>
                </a:solidFill>
                <a:latin typeface="微软雅黑" pitchFamily="34" charset="-122"/>
                <a:ea typeface="微软雅黑" pitchFamily="34" charset="-122"/>
                <a:cs typeface="Times New Roman" pitchFamily="18" charset="0"/>
              </a:rPr>
              <a:t>中最小元素是 </a:t>
            </a:r>
            <a:r>
              <a:rPr lang="en-US" altLang="zh-CN" sz="2200" kern="0" dirty="0">
                <a:solidFill>
                  <a:srgbClr val="000000"/>
                </a:solidFill>
                <a:latin typeface="微软雅黑" pitchFamily="34" charset="-122"/>
                <a:ea typeface="微软雅黑" pitchFamily="34" charset="-122"/>
                <a:cs typeface="Times New Roman" pitchFamily="18" charset="0"/>
              </a:rPr>
              <a:t>D</a:t>
            </a:r>
            <a:r>
              <a:rPr lang="en-US" altLang="zh-CN" sz="2200" kern="0" baseline="-25000" dirty="0">
                <a:solidFill>
                  <a:srgbClr val="000000"/>
                </a:solidFill>
                <a:latin typeface="微软雅黑" pitchFamily="34" charset="-122"/>
                <a:ea typeface="微软雅黑" pitchFamily="34" charset="-122"/>
                <a:cs typeface="Times New Roman" pitchFamily="18" charset="0"/>
              </a:rPr>
              <a:t>12</a:t>
            </a:r>
            <a:r>
              <a:rPr lang="en-US" altLang="zh-CN" sz="2200" kern="0" dirty="0">
                <a:solidFill>
                  <a:srgbClr val="000000"/>
                </a:solidFill>
                <a:latin typeface="微软雅黑" pitchFamily="34" charset="-122"/>
                <a:ea typeface="微软雅黑" pitchFamily="34" charset="-122"/>
                <a:cs typeface="Times New Roman" pitchFamily="18" charset="0"/>
              </a:rPr>
              <a:t>=1</a:t>
            </a:r>
            <a:r>
              <a:rPr lang="zh-CN" altLang="en-US" sz="2200" kern="0" dirty="0">
                <a:solidFill>
                  <a:srgbClr val="000000"/>
                </a:solidFill>
                <a:latin typeface="微软雅黑" pitchFamily="34" charset="-122"/>
                <a:ea typeface="微软雅黑" pitchFamily="34" charset="-122"/>
                <a:cs typeface="Times New Roman" pitchFamily="18" charset="0"/>
              </a:rPr>
              <a:t>，于是将 </a:t>
            </a:r>
            <a:r>
              <a:rPr lang="en-US" altLang="zh-CN" sz="2200" kern="0" dirty="0">
                <a:solidFill>
                  <a:srgbClr val="000000"/>
                </a:solidFill>
                <a:latin typeface="微软雅黑" pitchFamily="34" charset="-122"/>
                <a:ea typeface="微软雅黑" pitchFamily="34" charset="-122"/>
                <a:cs typeface="Times New Roman" pitchFamily="18" charset="0"/>
              </a:rPr>
              <a:t>G1</a:t>
            </a:r>
            <a:r>
              <a:rPr lang="zh-CN" altLang="en-US" sz="2200" kern="0" dirty="0">
                <a:solidFill>
                  <a:srgbClr val="000000"/>
                </a:solidFill>
                <a:latin typeface="微软雅黑" pitchFamily="34" charset="-122"/>
                <a:ea typeface="微软雅黑" pitchFamily="34" charset="-122"/>
                <a:cs typeface="Times New Roman" pitchFamily="18" charset="0"/>
              </a:rPr>
              <a:t>和 </a:t>
            </a:r>
            <a:r>
              <a:rPr lang="en-US" altLang="zh-CN" sz="2200" kern="0" dirty="0">
                <a:solidFill>
                  <a:srgbClr val="000000"/>
                </a:solidFill>
                <a:latin typeface="微软雅黑" pitchFamily="34" charset="-122"/>
                <a:ea typeface="微软雅黑" pitchFamily="34" charset="-122"/>
                <a:cs typeface="Times New Roman" pitchFamily="18" charset="0"/>
              </a:rPr>
              <a:t>G2</a:t>
            </a:r>
            <a:r>
              <a:rPr lang="zh-CN" altLang="en-US" sz="2200" kern="0" dirty="0">
                <a:solidFill>
                  <a:srgbClr val="000000"/>
                </a:solidFill>
                <a:latin typeface="微软雅黑" pitchFamily="34" charset="-122"/>
                <a:ea typeface="微软雅黑" pitchFamily="34" charset="-122"/>
                <a:cs typeface="Times New Roman" pitchFamily="18" charset="0"/>
              </a:rPr>
              <a:t>合并成 </a:t>
            </a:r>
            <a:r>
              <a:rPr lang="en-US" altLang="zh-CN" sz="2200" kern="0" dirty="0">
                <a:solidFill>
                  <a:srgbClr val="000000"/>
                </a:solidFill>
                <a:latin typeface="微软雅黑" pitchFamily="34" charset="-122"/>
                <a:ea typeface="微软雅黑" pitchFamily="34" charset="-122"/>
                <a:cs typeface="Times New Roman" pitchFamily="18" charset="0"/>
              </a:rPr>
              <a:t>G6</a:t>
            </a:r>
            <a:r>
              <a:rPr lang="zh-CN" altLang="en-US" sz="2200" kern="0" dirty="0">
                <a:solidFill>
                  <a:srgbClr val="000000"/>
                </a:solidFill>
                <a:latin typeface="微软雅黑" pitchFamily="34" charset="-122"/>
                <a:ea typeface="微软雅黑" pitchFamily="34" charset="-122"/>
                <a:cs typeface="Times New Roman" pitchFamily="18" charset="0"/>
              </a:rPr>
              <a:t>，得到距离矩阵 </a:t>
            </a:r>
            <a:r>
              <a:rPr lang="en-US" altLang="zh-CN" sz="2200" kern="0" dirty="0">
                <a:solidFill>
                  <a:srgbClr val="000000"/>
                </a:solidFill>
                <a:latin typeface="微软雅黑" pitchFamily="34" charset="-122"/>
                <a:ea typeface="微软雅黑" pitchFamily="34" charset="-122"/>
                <a:cs typeface="Times New Roman" pitchFamily="18" charset="0"/>
              </a:rPr>
              <a:t>D</a:t>
            </a:r>
            <a:r>
              <a:rPr lang="en-US" altLang="zh-CN" sz="2200" kern="0" baseline="-25000" dirty="0">
                <a:solidFill>
                  <a:srgbClr val="000000"/>
                </a:solidFill>
                <a:latin typeface="微软雅黑" pitchFamily="34" charset="-122"/>
                <a:ea typeface="微软雅黑" pitchFamily="34" charset="-122"/>
                <a:cs typeface="Times New Roman" pitchFamily="18" charset="0"/>
              </a:rPr>
              <a:t>(1) </a:t>
            </a:r>
            <a:r>
              <a:rPr lang="zh-CN" altLang="en-US" sz="2200" kern="0" dirty="0">
                <a:solidFill>
                  <a:srgbClr val="000000"/>
                </a:solidFill>
                <a:latin typeface="微软雅黑" pitchFamily="34" charset="-122"/>
                <a:ea typeface="微软雅黑" pitchFamily="34" charset="-122"/>
                <a:cs typeface="Times New Roman" pitchFamily="18" charset="0"/>
              </a:rPr>
              <a:t>，如右表所列。</a:t>
            </a:r>
          </a:p>
        </p:txBody>
      </p:sp>
      <p:pic>
        <p:nvPicPr>
          <p:cNvPr id="156675" name="图片 1">
            <a:extLst>
              <a:ext uri="{FF2B5EF4-FFF2-40B4-BE49-F238E27FC236}">
                <a16:creationId xmlns:a16="http://schemas.microsoft.com/office/drawing/2014/main" id="{584DCAEA-1CD9-4832-A3F5-CD41A839A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801" y="4498828"/>
            <a:ext cx="2851188" cy="188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页脚占位符 5">
            <a:extLst>
              <a:ext uri="{FF2B5EF4-FFF2-40B4-BE49-F238E27FC236}">
                <a16:creationId xmlns:a16="http://schemas.microsoft.com/office/drawing/2014/main" id="{3DA30B2D-B3F8-4ADC-B043-D0B68D485BD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6345203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700" name="Picture 4">
            <a:extLst>
              <a:ext uri="{FF2B5EF4-FFF2-40B4-BE49-F238E27FC236}">
                <a16:creationId xmlns:a16="http://schemas.microsoft.com/office/drawing/2014/main" id="{2C581354-C77E-4F97-AB1B-7A59C4F62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99" y="4149080"/>
            <a:ext cx="360362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FFBC9043-84C0-43EB-B24A-1DD28E2D7EAA}"/>
              </a:ext>
            </a:extLst>
          </p:cNvPr>
          <p:cNvSpPr>
            <a:spLocks noGrp="1"/>
          </p:cNvSpPr>
          <p:nvPr>
            <p:ph type="dt" sz="half" idx="2"/>
          </p:nvPr>
        </p:nvSpPr>
        <p:spPr/>
        <p:txBody>
          <a:bodyPr/>
          <a:lstStyle/>
          <a:p>
            <a:pPr>
              <a:defRPr/>
            </a:pPr>
            <a:fld id="{A9036003-5C09-4D5B-883D-17451359CC0C}" type="datetime1">
              <a:rPr lang="zh-CN" altLang="en-US" smtClean="0"/>
              <a:t>2022/11/23</a:t>
            </a:fld>
            <a:endParaRPr lang="zh-CN" altLang="en-US"/>
          </a:p>
        </p:txBody>
      </p:sp>
      <p:sp>
        <p:nvSpPr>
          <p:cNvPr id="4" name="Rectangle 3">
            <a:extLst>
              <a:ext uri="{FF2B5EF4-FFF2-40B4-BE49-F238E27FC236}">
                <a16:creationId xmlns:a16="http://schemas.microsoft.com/office/drawing/2014/main" id="{F669DF00-6935-4A37-B52F-C865DF4946BD}"/>
              </a:ext>
            </a:extLst>
          </p:cNvPr>
          <p:cNvSpPr>
            <a:spLocks noChangeArrowheads="1"/>
          </p:cNvSpPr>
          <p:nvPr/>
        </p:nvSpPr>
        <p:spPr bwMode="auto">
          <a:xfrm>
            <a:off x="500034" y="404664"/>
            <a:ext cx="803240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7-1</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最短距离法聚类。</a:t>
            </a:r>
          </a:p>
        </p:txBody>
      </p:sp>
      <p:sp>
        <p:nvSpPr>
          <p:cNvPr id="5" name="Rectangle 3">
            <a:extLst>
              <a:ext uri="{FF2B5EF4-FFF2-40B4-BE49-F238E27FC236}">
                <a16:creationId xmlns:a16="http://schemas.microsoft.com/office/drawing/2014/main" id="{FE042814-B4EB-4A4B-B5AD-F4663CA64779}"/>
              </a:ext>
            </a:extLst>
          </p:cNvPr>
          <p:cNvSpPr>
            <a:spLocks noChangeArrowheads="1"/>
          </p:cNvSpPr>
          <p:nvPr/>
        </p:nvSpPr>
        <p:spPr bwMode="auto">
          <a:xfrm>
            <a:off x="500034" y="1052736"/>
            <a:ext cx="4215982"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200" kern="0" dirty="0">
                <a:solidFill>
                  <a:srgbClr val="000000"/>
                </a:solidFill>
                <a:latin typeface="微软雅黑" pitchFamily="34" charset="-122"/>
                <a:ea typeface="微软雅黑" pitchFamily="34" charset="-122"/>
                <a:cs typeface="Times New Roman" pitchFamily="18" charset="0"/>
              </a:rPr>
              <a:t>3</a:t>
            </a:r>
            <a:r>
              <a:rPr lang="zh-CN" altLang="en-US" sz="2200" kern="0" dirty="0">
                <a:solidFill>
                  <a:srgbClr val="000000"/>
                </a:solidFill>
                <a:latin typeface="微软雅黑" pitchFamily="34" charset="-122"/>
                <a:ea typeface="微软雅黑" pitchFamily="34" charset="-122"/>
                <a:cs typeface="Times New Roman" pitchFamily="18" charset="0"/>
              </a:rPr>
              <a:t>）</a:t>
            </a:r>
            <a:r>
              <a:rPr lang="en-US" altLang="zh-CN" sz="2200" kern="0" dirty="0">
                <a:solidFill>
                  <a:srgbClr val="000000"/>
                </a:solidFill>
                <a:latin typeface="微软雅黑" pitchFamily="34" charset="-122"/>
                <a:ea typeface="微软雅黑" pitchFamily="34" charset="-122"/>
                <a:cs typeface="Times New Roman" pitchFamily="18" charset="0"/>
              </a:rPr>
              <a:t> D</a:t>
            </a:r>
            <a:r>
              <a:rPr lang="en-US" altLang="zh-CN" sz="2200" kern="0" baseline="-25000" dirty="0">
                <a:solidFill>
                  <a:srgbClr val="000000"/>
                </a:solidFill>
                <a:latin typeface="微软雅黑" pitchFamily="34" charset="-122"/>
                <a:ea typeface="微软雅黑" pitchFamily="34" charset="-122"/>
                <a:cs typeface="Times New Roman" pitchFamily="18" charset="0"/>
              </a:rPr>
              <a:t>(1)</a:t>
            </a:r>
            <a:r>
              <a:rPr lang="zh-CN" altLang="en-US" sz="2200" kern="0" dirty="0">
                <a:solidFill>
                  <a:srgbClr val="000000"/>
                </a:solidFill>
                <a:latin typeface="微软雅黑" pitchFamily="34" charset="-122"/>
                <a:ea typeface="微软雅黑" pitchFamily="34" charset="-122"/>
                <a:cs typeface="Times New Roman" pitchFamily="18" charset="0"/>
              </a:rPr>
              <a:t>中最小元素是 </a:t>
            </a:r>
            <a:r>
              <a:rPr lang="en-US" altLang="zh-CN" sz="2200" kern="0" dirty="0">
                <a:solidFill>
                  <a:srgbClr val="000000"/>
                </a:solidFill>
                <a:latin typeface="微软雅黑" pitchFamily="34" charset="-122"/>
                <a:ea typeface="微软雅黑" pitchFamily="34" charset="-122"/>
                <a:cs typeface="Times New Roman" pitchFamily="18" charset="0"/>
              </a:rPr>
              <a:t>D</a:t>
            </a:r>
            <a:r>
              <a:rPr lang="en-US" altLang="zh-CN" sz="2200" kern="0" baseline="-25000" dirty="0">
                <a:solidFill>
                  <a:srgbClr val="000000"/>
                </a:solidFill>
                <a:latin typeface="微软雅黑" pitchFamily="34" charset="-122"/>
                <a:ea typeface="微软雅黑" pitchFamily="34" charset="-122"/>
                <a:cs typeface="Times New Roman" pitchFamily="18" charset="0"/>
              </a:rPr>
              <a:t>34 </a:t>
            </a:r>
            <a:r>
              <a:rPr lang="en-US" altLang="zh-CN" sz="2200" kern="0" dirty="0">
                <a:solidFill>
                  <a:srgbClr val="000000"/>
                </a:solidFill>
                <a:latin typeface="微软雅黑" pitchFamily="34" charset="-122"/>
                <a:ea typeface="微软雅黑" pitchFamily="34" charset="-122"/>
                <a:cs typeface="Times New Roman" pitchFamily="18" charset="0"/>
              </a:rPr>
              <a:t>= 2</a:t>
            </a:r>
            <a:r>
              <a:rPr lang="zh-CN" altLang="en-US" sz="2200" kern="0" dirty="0">
                <a:solidFill>
                  <a:srgbClr val="000000"/>
                </a:solidFill>
                <a:latin typeface="微软雅黑" pitchFamily="34" charset="-122"/>
                <a:ea typeface="微软雅黑" pitchFamily="34" charset="-122"/>
                <a:cs typeface="Times New Roman" pitchFamily="18" charset="0"/>
              </a:rPr>
              <a:t>，于是将 </a:t>
            </a:r>
            <a:r>
              <a:rPr lang="en-US" altLang="zh-CN" sz="2200" kern="0" dirty="0">
                <a:solidFill>
                  <a:srgbClr val="000000"/>
                </a:solidFill>
                <a:latin typeface="微软雅黑" pitchFamily="34" charset="-122"/>
                <a:ea typeface="微软雅黑" pitchFamily="34" charset="-122"/>
                <a:cs typeface="Times New Roman" pitchFamily="18" charset="0"/>
              </a:rPr>
              <a:t>G3</a:t>
            </a:r>
            <a:r>
              <a:rPr lang="zh-CN" altLang="en-US" sz="2200" kern="0" dirty="0">
                <a:solidFill>
                  <a:srgbClr val="000000"/>
                </a:solidFill>
                <a:latin typeface="微软雅黑" pitchFamily="34" charset="-122"/>
                <a:ea typeface="微软雅黑" pitchFamily="34" charset="-122"/>
                <a:cs typeface="Times New Roman" pitchFamily="18" charset="0"/>
              </a:rPr>
              <a:t>和 </a:t>
            </a:r>
            <a:r>
              <a:rPr lang="en-US" altLang="zh-CN" sz="2200" kern="0" dirty="0">
                <a:solidFill>
                  <a:srgbClr val="000000"/>
                </a:solidFill>
                <a:latin typeface="微软雅黑" pitchFamily="34" charset="-122"/>
                <a:ea typeface="微软雅黑" pitchFamily="34" charset="-122"/>
                <a:cs typeface="Times New Roman" pitchFamily="18" charset="0"/>
              </a:rPr>
              <a:t>G4</a:t>
            </a:r>
            <a:r>
              <a:rPr lang="zh-CN" altLang="en-US" sz="2200" kern="0" dirty="0">
                <a:solidFill>
                  <a:srgbClr val="000000"/>
                </a:solidFill>
                <a:latin typeface="微软雅黑" pitchFamily="34" charset="-122"/>
                <a:ea typeface="微软雅黑" pitchFamily="34" charset="-122"/>
                <a:cs typeface="Times New Roman" pitchFamily="18" charset="0"/>
              </a:rPr>
              <a:t>合并成 </a:t>
            </a:r>
            <a:r>
              <a:rPr lang="en-US" altLang="zh-CN" sz="2200" kern="0" dirty="0">
                <a:solidFill>
                  <a:srgbClr val="000000"/>
                </a:solidFill>
                <a:latin typeface="微软雅黑" pitchFamily="34" charset="-122"/>
                <a:ea typeface="微软雅黑" pitchFamily="34" charset="-122"/>
                <a:cs typeface="Times New Roman" pitchFamily="18" charset="0"/>
              </a:rPr>
              <a:t>G7</a:t>
            </a:r>
            <a:r>
              <a:rPr lang="zh-CN" altLang="en-US" sz="2200" kern="0" dirty="0">
                <a:solidFill>
                  <a:srgbClr val="000000"/>
                </a:solidFill>
                <a:latin typeface="微软雅黑" pitchFamily="34" charset="-122"/>
                <a:ea typeface="微软雅黑" pitchFamily="34" charset="-122"/>
                <a:cs typeface="Times New Roman" pitchFamily="18" charset="0"/>
              </a:rPr>
              <a:t>，得到距离矩阵 </a:t>
            </a:r>
            <a:r>
              <a:rPr lang="en-US" altLang="zh-CN" sz="2200" kern="0" dirty="0">
                <a:solidFill>
                  <a:srgbClr val="000000"/>
                </a:solidFill>
                <a:latin typeface="微软雅黑" pitchFamily="34" charset="-122"/>
                <a:ea typeface="微软雅黑" pitchFamily="34" charset="-122"/>
                <a:cs typeface="Times New Roman" pitchFamily="18" charset="0"/>
              </a:rPr>
              <a:t>D</a:t>
            </a:r>
            <a:r>
              <a:rPr lang="en-US" altLang="zh-CN" sz="2200" kern="0" baseline="-25000" dirty="0">
                <a:solidFill>
                  <a:srgbClr val="000000"/>
                </a:solidFill>
                <a:latin typeface="微软雅黑" pitchFamily="34" charset="-122"/>
                <a:ea typeface="微软雅黑" pitchFamily="34" charset="-122"/>
                <a:cs typeface="Times New Roman" pitchFamily="18" charset="0"/>
              </a:rPr>
              <a:t>(2) </a:t>
            </a:r>
            <a:r>
              <a:rPr lang="zh-CN" altLang="en-US" sz="2200" kern="0" dirty="0">
                <a:solidFill>
                  <a:srgbClr val="000000"/>
                </a:solidFill>
                <a:latin typeface="微软雅黑" pitchFamily="34" charset="-122"/>
                <a:ea typeface="微软雅黑" pitchFamily="34" charset="-122"/>
                <a:cs typeface="Times New Roman" pitchFamily="18" charset="0"/>
              </a:rPr>
              <a:t>，如右表所列。</a:t>
            </a:r>
          </a:p>
        </p:txBody>
      </p:sp>
      <p:sp>
        <p:nvSpPr>
          <p:cNvPr id="7" name="Rectangle 3">
            <a:extLst>
              <a:ext uri="{FF2B5EF4-FFF2-40B4-BE49-F238E27FC236}">
                <a16:creationId xmlns:a16="http://schemas.microsoft.com/office/drawing/2014/main" id="{AD7C8B17-323B-4F7D-B712-FA1FE807CA1C}"/>
              </a:ext>
            </a:extLst>
          </p:cNvPr>
          <p:cNvSpPr>
            <a:spLocks noChangeArrowheads="1"/>
          </p:cNvSpPr>
          <p:nvPr/>
        </p:nvSpPr>
        <p:spPr bwMode="auto">
          <a:xfrm>
            <a:off x="500034" y="2809101"/>
            <a:ext cx="4215982"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200" kern="0" dirty="0">
                <a:solidFill>
                  <a:srgbClr val="000000"/>
                </a:solidFill>
                <a:latin typeface="微软雅黑" pitchFamily="34" charset="-122"/>
                <a:ea typeface="微软雅黑" pitchFamily="34" charset="-122"/>
                <a:cs typeface="Times New Roman" pitchFamily="18" charset="0"/>
              </a:rPr>
              <a:t>4</a:t>
            </a:r>
            <a:r>
              <a:rPr lang="zh-CN" altLang="en-US" sz="2200" kern="0" dirty="0">
                <a:solidFill>
                  <a:srgbClr val="000000"/>
                </a:solidFill>
                <a:latin typeface="微软雅黑" pitchFamily="34" charset="-122"/>
                <a:ea typeface="微软雅黑" pitchFamily="34" charset="-122"/>
                <a:cs typeface="Times New Roman" pitchFamily="18" charset="0"/>
              </a:rPr>
              <a:t>）</a:t>
            </a:r>
            <a:r>
              <a:rPr lang="en-US" altLang="zh-CN" sz="2200" kern="0" dirty="0">
                <a:solidFill>
                  <a:srgbClr val="000000"/>
                </a:solidFill>
                <a:latin typeface="微软雅黑" pitchFamily="34" charset="-122"/>
                <a:ea typeface="微软雅黑" pitchFamily="34" charset="-122"/>
                <a:cs typeface="Times New Roman" pitchFamily="18" charset="0"/>
              </a:rPr>
              <a:t>D</a:t>
            </a:r>
            <a:r>
              <a:rPr lang="en-US" altLang="zh-CN" sz="2200" kern="0" baseline="-25000" dirty="0">
                <a:solidFill>
                  <a:srgbClr val="000000"/>
                </a:solidFill>
                <a:latin typeface="微软雅黑" pitchFamily="34" charset="-122"/>
                <a:ea typeface="微软雅黑" pitchFamily="34" charset="-122"/>
                <a:cs typeface="Times New Roman" pitchFamily="18" charset="0"/>
              </a:rPr>
              <a:t>(2)</a:t>
            </a:r>
            <a:r>
              <a:rPr lang="zh-CN" altLang="en-US" sz="2200" kern="0" dirty="0">
                <a:solidFill>
                  <a:srgbClr val="000000"/>
                </a:solidFill>
                <a:latin typeface="微软雅黑" pitchFamily="34" charset="-122"/>
                <a:ea typeface="微软雅黑" pitchFamily="34" charset="-122"/>
                <a:cs typeface="Times New Roman" pitchFamily="18" charset="0"/>
              </a:rPr>
              <a:t>中最小元素是 </a:t>
            </a:r>
            <a:r>
              <a:rPr lang="en-US" altLang="zh-CN" sz="2200" kern="0" dirty="0">
                <a:solidFill>
                  <a:srgbClr val="000000"/>
                </a:solidFill>
                <a:latin typeface="微软雅黑" pitchFamily="34" charset="-122"/>
                <a:ea typeface="微软雅黑" pitchFamily="34" charset="-122"/>
                <a:cs typeface="Times New Roman" pitchFamily="18" charset="0"/>
              </a:rPr>
              <a:t>D</a:t>
            </a:r>
            <a:r>
              <a:rPr lang="en-US" altLang="zh-CN" sz="2200" kern="0" baseline="-25000" dirty="0">
                <a:solidFill>
                  <a:srgbClr val="000000"/>
                </a:solidFill>
                <a:latin typeface="微软雅黑" pitchFamily="34" charset="-122"/>
                <a:ea typeface="微软雅黑" pitchFamily="34" charset="-122"/>
                <a:cs typeface="Times New Roman" pitchFamily="18" charset="0"/>
              </a:rPr>
              <a:t>57</a:t>
            </a:r>
            <a:r>
              <a:rPr lang="en-US" altLang="zh-CN" sz="2200" kern="0" dirty="0">
                <a:solidFill>
                  <a:srgbClr val="000000"/>
                </a:solidFill>
                <a:latin typeface="微软雅黑" pitchFamily="34" charset="-122"/>
                <a:ea typeface="微软雅黑" pitchFamily="34" charset="-122"/>
                <a:cs typeface="Times New Roman" pitchFamily="18" charset="0"/>
              </a:rPr>
              <a:t>=3</a:t>
            </a:r>
            <a:r>
              <a:rPr lang="zh-CN" altLang="en-US" sz="2200" kern="0" dirty="0">
                <a:solidFill>
                  <a:srgbClr val="000000"/>
                </a:solidFill>
                <a:latin typeface="微软雅黑" pitchFamily="34" charset="-122"/>
                <a:ea typeface="微软雅黑" pitchFamily="34" charset="-122"/>
                <a:cs typeface="Times New Roman" pitchFamily="18" charset="0"/>
              </a:rPr>
              <a:t>，于是将 </a:t>
            </a:r>
            <a:r>
              <a:rPr lang="en-US" altLang="zh-CN" sz="2200" kern="0" dirty="0">
                <a:solidFill>
                  <a:srgbClr val="000000"/>
                </a:solidFill>
                <a:latin typeface="微软雅黑" pitchFamily="34" charset="-122"/>
                <a:ea typeface="微软雅黑" pitchFamily="34" charset="-122"/>
                <a:cs typeface="Times New Roman" pitchFamily="18" charset="0"/>
              </a:rPr>
              <a:t>G5</a:t>
            </a:r>
            <a:r>
              <a:rPr lang="zh-CN" altLang="en-US" sz="2200" kern="0" dirty="0">
                <a:solidFill>
                  <a:srgbClr val="000000"/>
                </a:solidFill>
                <a:latin typeface="微软雅黑" pitchFamily="34" charset="-122"/>
                <a:ea typeface="微软雅黑" pitchFamily="34" charset="-122"/>
                <a:cs typeface="Times New Roman" pitchFamily="18" charset="0"/>
              </a:rPr>
              <a:t>和 </a:t>
            </a:r>
            <a:r>
              <a:rPr lang="en-US" altLang="zh-CN" sz="2200" kern="0" dirty="0">
                <a:solidFill>
                  <a:srgbClr val="000000"/>
                </a:solidFill>
                <a:latin typeface="微软雅黑" pitchFamily="34" charset="-122"/>
                <a:ea typeface="微软雅黑" pitchFamily="34" charset="-122"/>
                <a:cs typeface="Times New Roman" pitchFamily="18" charset="0"/>
              </a:rPr>
              <a:t>G7</a:t>
            </a:r>
            <a:r>
              <a:rPr lang="zh-CN" altLang="en-US" sz="2200" kern="0" dirty="0">
                <a:solidFill>
                  <a:srgbClr val="000000"/>
                </a:solidFill>
                <a:latin typeface="微软雅黑" pitchFamily="34" charset="-122"/>
                <a:ea typeface="微软雅黑" pitchFamily="34" charset="-122"/>
                <a:cs typeface="Times New Roman" pitchFamily="18" charset="0"/>
              </a:rPr>
              <a:t>合并成 </a:t>
            </a:r>
            <a:r>
              <a:rPr lang="en-US" altLang="zh-CN" sz="2200" kern="0" dirty="0">
                <a:solidFill>
                  <a:srgbClr val="000000"/>
                </a:solidFill>
                <a:latin typeface="微软雅黑" pitchFamily="34" charset="-122"/>
                <a:ea typeface="微软雅黑" pitchFamily="34" charset="-122"/>
                <a:cs typeface="Times New Roman" pitchFamily="18" charset="0"/>
              </a:rPr>
              <a:t>G8</a:t>
            </a:r>
            <a:r>
              <a:rPr lang="zh-CN" altLang="en-US" sz="2200" kern="0" dirty="0">
                <a:solidFill>
                  <a:srgbClr val="000000"/>
                </a:solidFill>
                <a:latin typeface="微软雅黑" pitchFamily="34" charset="-122"/>
                <a:ea typeface="微软雅黑" pitchFamily="34" charset="-122"/>
                <a:cs typeface="Times New Roman" pitchFamily="18" charset="0"/>
              </a:rPr>
              <a:t>，得到距离矩阵 </a:t>
            </a:r>
            <a:r>
              <a:rPr lang="en-US" altLang="zh-CN" sz="2200" kern="0" dirty="0">
                <a:solidFill>
                  <a:srgbClr val="000000"/>
                </a:solidFill>
                <a:latin typeface="微软雅黑" pitchFamily="34" charset="-122"/>
                <a:ea typeface="微软雅黑" pitchFamily="34" charset="-122"/>
                <a:cs typeface="Times New Roman" pitchFamily="18" charset="0"/>
              </a:rPr>
              <a:t>D</a:t>
            </a:r>
            <a:r>
              <a:rPr lang="en-US" altLang="zh-CN" sz="2200" kern="0" baseline="-25000" dirty="0">
                <a:solidFill>
                  <a:srgbClr val="000000"/>
                </a:solidFill>
                <a:latin typeface="微软雅黑" pitchFamily="34" charset="-122"/>
                <a:ea typeface="微软雅黑" pitchFamily="34" charset="-122"/>
                <a:cs typeface="Times New Roman" pitchFamily="18" charset="0"/>
              </a:rPr>
              <a:t>(3) </a:t>
            </a:r>
            <a:r>
              <a:rPr lang="zh-CN" altLang="en-US" sz="2200" kern="0" dirty="0">
                <a:solidFill>
                  <a:srgbClr val="000000"/>
                </a:solidFill>
                <a:latin typeface="微软雅黑" pitchFamily="34" charset="-122"/>
                <a:ea typeface="微软雅黑" pitchFamily="34" charset="-122"/>
                <a:cs typeface="Times New Roman" pitchFamily="18" charset="0"/>
              </a:rPr>
              <a:t>，如右表所列。</a:t>
            </a:r>
          </a:p>
        </p:txBody>
      </p:sp>
      <p:pic>
        <p:nvPicPr>
          <p:cNvPr id="157698" name="图片 1">
            <a:extLst>
              <a:ext uri="{FF2B5EF4-FFF2-40B4-BE49-F238E27FC236}">
                <a16:creationId xmlns:a16="http://schemas.microsoft.com/office/drawing/2014/main" id="{2C715E00-DDAA-42E9-B454-02D3ACEC2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463" y="1196752"/>
            <a:ext cx="2509053" cy="155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699" name="图片 1">
            <a:extLst>
              <a:ext uri="{FF2B5EF4-FFF2-40B4-BE49-F238E27FC236}">
                <a16:creationId xmlns:a16="http://schemas.microsoft.com/office/drawing/2014/main" id="{2995180A-9845-4542-8C2F-BF0A62AF8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684" y="2924944"/>
            <a:ext cx="2013580" cy="120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a:extLst>
              <a:ext uri="{FF2B5EF4-FFF2-40B4-BE49-F238E27FC236}">
                <a16:creationId xmlns:a16="http://schemas.microsoft.com/office/drawing/2014/main" id="{FD7FEFE0-3972-4FEA-9E9B-275EAD731964}"/>
              </a:ext>
            </a:extLst>
          </p:cNvPr>
          <p:cNvSpPr>
            <a:spLocks noChangeArrowheads="1"/>
          </p:cNvSpPr>
          <p:nvPr/>
        </p:nvSpPr>
        <p:spPr bwMode="auto">
          <a:xfrm>
            <a:off x="500034" y="4437112"/>
            <a:ext cx="4287990"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200" kern="0" dirty="0">
                <a:solidFill>
                  <a:srgbClr val="000000"/>
                </a:solidFill>
                <a:latin typeface="微软雅黑" pitchFamily="34" charset="-122"/>
                <a:ea typeface="微软雅黑" pitchFamily="34" charset="-122"/>
                <a:cs typeface="Times New Roman" pitchFamily="18" charset="0"/>
              </a:rPr>
              <a:t>5</a:t>
            </a:r>
            <a:r>
              <a:rPr lang="zh-CN" altLang="en-US" sz="2200" kern="0" dirty="0">
                <a:solidFill>
                  <a:srgbClr val="000000"/>
                </a:solidFill>
                <a:latin typeface="微软雅黑" pitchFamily="34" charset="-122"/>
                <a:ea typeface="微软雅黑" pitchFamily="34" charset="-122"/>
                <a:cs typeface="Times New Roman" pitchFamily="18" charset="0"/>
              </a:rPr>
              <a:t>）最后将 </a:t>
            </a:r>
            <a:r>
              <a:rPr lang="en-US" altLang="zh-CN" sz="2200" kern="0" dirty="0">
                <a:solidFill>
                  <a:srgbClr val="000000"/>
                </a:solidFill>
                <a:latin typeface="微软雅黑" pitchFamily="34" charset="-122"/>
                <a:ea typeface="微软雅黑" pitchFamily="34" charset="-122"/>
                <a:cs typeface="Times New Roman" pitchFamily="18" charset="0"/>
              </a:rPr>
              <a:t>G6</a:t>
            </a:r>
            <a:r>
              <a:rPr lang="zh-CN" altLang="en-US" sz="2200" kern="0" dirty="0">
                <a:solidFill>
                  <a:srgbClr val="000000"/>
                </a:solidFill>
                <a:latin typeface="微软雅黑" pitchFamily="34" charset="-122"/>
                <a:ea typeface="微软雅黑" pitchFamily="34" charset="-122"/>
                <a:cs typeface="Times New Roman" pitchFamily="18" charset="0"/>
              </a:rPr>
              <a:t>和 </a:t>
            </a:r>
            <a:r>
              <a:rPr lang="en-US" altLang="zh-CN" sz="2200" kern="0" dirty="0">
                <a:solidFill>
                  <a:srgbClr val="000000"/>
                </a:solidFill>
                <a:latin typeface="微软雅黑" pitchFamily="34" charset="-122"/>
                <a:ea typeface="微软雅黑" pitchFamily="34" charset="-122"/>
                <a:cs typeface="Times New Roman" pitchFamily="18" charset="0"/>
              </a:rPr>
              <a:t>G8</a:t>
            </a:r>
            <a:r>
              <a:rPr lang="zh-CN" altLang="en-US" sz="2200" kern="0" dirty="0">
                <a:solidFill>
                  <a:srgbClr val="000000"/>
                </a:solidFill>
                <a:latin typeface="微软雅黑" pitchFamily="34" charset="-122"/>
                <a:ea typeface="微软雅黑" pitchFamily="34" charset="-122"/>
                <a:cs typeface="Times New Roman" pitchFamily="18" charset="0"/>
              </a:rPr>
              <a:t>合并成 </a:t>
            </a:r>
            <a:r>
              <a:rPr lang="en-US" altLang="zh-CN" sz="2200" kern="0" dirty="0">
                <a:solidFill>
                  <a:srgbClr val="000000"/>
                </a:solidFill>
                <a:latin typeface="微软雅黑" pitchFamily="34" charset="-122"/>
                <a:ea typeface="微软雅黑" pitchFamily="34" charset="-122"/>
                <a:cs typeface="Times New Roman" pitchFamily="18" charset="0"/>
              </a:rPr>
              <a:t>G9</a:t>
            </a:r>
            <a:r>
              <a:rPr lang="zh-CN" altLang="en-US" sz="2200" kern="0" dirty="0">
                <a:solidFill>
                  <a:srgbClr val="000000"/>
                </a:solidFill>
                <a:latin typeface="微软雅黑" pitchFamily="34" charset="-122"/>
                <a:ea typeface="微软雅黑" pitchFamily="34" charset="-122"/>
                <a:cs typeface="Times New Roman" pitchFamily="18" charset="0"/>
              </a:rPr>
              <a:t>，这时所有五个样品聚为一类，聚类结束。</a:t>
            </a:r>
          </a:p>
        </p:txBody>
      </p:sp>
      <p:sp>
        <p:nvSpPr>
          <p:cNvPr id="6" name="页脚占位符 5">
            <a:extLst>
              <a:ext uri="{FF2B5EF4-FFF2-40B4-BE49-F238E27FC236}">
                <a16:creationId xmlns:a16="http://schemas.microsoft.com/office/drawing/2014/main" id="{9B1AE489-5C9B-48F9-8CC4-157CD7CC004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321013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0F296A3-5847-4F02-A558-E5683E92E209}"/>
              </a:ext>
            </a:extLst>
          </p:cNvPr>
          <p:cNvSpPr>
            <a:spLocks noGrp="1"/>
          </p:cNvSpPr>
          <p:nvPr>
            <p:ph type="dt" sz="half" idx="2"/>
          </p:nvPr>
        </p:nvSpPr>
        <p:spPr/>
        <p:txBody>
          <a:bodyPr/>
          <a:lstStyle/>
          <a:p>
            <a:pPr>
              <a:defRPr/>
            </a:pPr>
            <a:fld id="{F60AE89A-C9B4-481C-9C48-4355A844F3AE}" type="datetime1">
              <a:rPr lang="zh-CN" altLang="en-US" smtClean="0"/>
              <a:t>2022/11/23</a:t>
            </a:fld>
            <a:endParaRPr lang="zh-CN" altLang="en-US"/>
          </a:p>
        </p:txBody>
      </p:sp>
      <p:sp>
        <p:nvSpPr>
          <p:cNvPr id="17" name="Text Box 18">
            <a:extLst>
              <a:ext uri="{FF2B5EF4-FFF2-40B4-BE49-F238E27FC236}">
                <a16:creationId xmlns:a16="http://schemas.microsoft.com/office/drawing/2014/main" id="{376110E8-45F6-4A6B-A918-FE5FBE2982D5}"/>
              </a:ext>
            </a:extLst>
          </p:cNvPr>
          <p:cNvSpPr txBox="1">
            <a:spLocks noChangeArrowheads="1"/>
          </p:cNvSpPr>
          <p:nvPr/>
        </p:nvSpPr>
        <p:spPr bwMode="auto">
          <a:xfrm>
            <a:off x="395288" y="548680"/>
            <a:ext cx="79200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ea typeface="微软雅黑" panose="020B0503020204020204" pitchFamily="34" charset="-122"/>
                <a:cs typeface="Times New Roman" panose="02020603050405020304" pitchFamily="18" charset="0"/>
              </a:rPr>
              <a:t>3.  </a:t>
            </a:r>
            <a:r>
              <a:rPr lang="zh-CN" altLang="en-US" sz="2400" dirty="0">
                <a:solidFill>
                  <a:srgbClr val="FF0000"/>
                </a:solidFill>
                <a:ea typeface="微软雅黑" panose="020B0503020204020204" pitchFamily="34" charset="-122"/>
                <a:cs typeface="Times New Roman" panose="02020603050405020304" pitchFamily="18" charset="0"/>
              </a:rPr>
              <a:t>最长距离法（</a:t>
            </a:r>
            <a:r>
              <a:rPr lang="en-US" altLang="zh-CN" sz="2400" dirty="0">
                <a:solidFill>
                  <a:srgbClr val="FF0000"/>
                </a:solidFill>
                <a:ea typeface="微软雅黑" panose="020B0503020204020204" pitchFamily="34" charset="-122"/>
                <a:cs typeface="Times New Roman" panose="02020603050405020304" pitchFamily="18" charset="0"/>
              </a:rPr>
              <a:t>Complete linkage method)</a:t>
            </a:r>
            <a:endParaRPr lang="en-US" altLang="zh-CN" sz="2400" dirty="0">
              <a:solidFill>
                <a:srgbClr val="FF0000"/>
              </a:solidFill>
              <a:ea typeface="微软雅黑" panose="020B0503020204020204" pitchFamily="34" charset="-122"/>
              <a:cs typeface="Times New Roman" panose="02020603050405020304" pitchFamily="18" charset="0"/>
              <a:sym typeface="Euclid Symbol" panose="05050102010706020507" pitchFamily="18" charset="2"/>
            </a:endParaRPr>
          </a:p>
        </p:txBody>
      </p:sp>
      <p:graphicFrame>
        <p:nvGraphicFramePr>
          <p:cNvPr id="18" name="Object 19">
            <a:extLst>
              <a:ext uri="{FF2B5EF4-FFF2-40B4-BE49-F238E27FC236}">
                <a16:creationId xmlns:a16="http://schemas.microsoft.com/office/drawing/2014/main" id="{378954D1-FDEC-43F0-8D4F-CE4C2E22E2B1}"/>
              </a:ext>
            </a:extLst>
          </p:cNvPr>
          <p:cNvGraphicFramePr>
            <a:graphicFrameLocks noChangeAspect="1"/>
          </p:cNvGraphicFramePr>
          <p:nvPr>
            <p:extLst>
              <p:ext uri="{D42A27DB-BD31-4B8C-83A1-F6EECF244321}">
                <p14:modId xmlns:p14="http://schemas.microsoft.com/office/powerpoint/2010/main" val="2571681097"/>
              </p:ext>
            </p:extLst>
          </p:nvPr>
        </p:nvGraphicFramePr>
        <p:xfrm>
          <a:off x="1024780" y="1196752"/>
          <a:ext cx="6859588" cy="650875"/>
        </p:xfrm>
        <a:graphic>
          <a:graphicData uri="http://schemas.openxmlformats.org/presentationml/2006/ole">
            <mc:AlternateContent xmlns:mc="http://schemas.openxmlformats.org/markup-compatibility/2006">
              <mc:Choice xmlns:v="urn:schemas-microsoft-com:vml" Requires="v">
                <p:oleObj name="Equation" r:id="rId2" imgW="3022560" imgH="291960" progId="Equation.DSMT4">
                  <p:embed/>
                </p:oleObj>
              </mc:Choice>
              <mc:Fallback>
                <p:oleObj name="Equation" r:id="rId2" imgW="3022560" imgH="291960" progId="Equation.DSMT4">
                  <p:embed/>
                  <p:pic>
                    <p:nvPicPr>
                      <p:cNvPr id="7187" name="Object 19">
                        <a:extLst>
                          <a:ext uri="{FF2B5EF4-FFF2-40B4-BE49-F238E27FC236}">
                            <a16:creationId xmlns:a16="http://schemas.microsoft.com/office/drawing/2014/main" id="{759C4EBF-C327-47F7-830F-506B67DA7EAF}"/>
                          </a:ext>
                        </a:extLst>
                      </p:cNvPr>
                      <p:cNvPicPr>
                        <a:picLocks noChangeAspect="1" noChangeArrowheads="1"/>
                      </p:cNvPicPr>
                      <p:nvPr/>
                    </p:nvPicPr>
                    <p:blipFill>
                      <a:blip r:embed="rId3"/>
                      <a:srcRect/>
                      <a:stretch>
                        <a:fillRect/>
                      </a:stretch>
                    </p:blipFill>
                    <p:spPr bwMode="auto">
                      <a:xfrm>
                        <a:off x="1024780" y="1196752"/>
                        <a:ext cx="6859588"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0">
            <a:extLst>
              <a:ext uri="{FF2B5EF4-FFF2-40B4-BE49-F238E27FC236}">
                <a16:creationId xmlns:a16="http://schemas.microsoft.com/office/drawing/2014/main" id="{ACE9B8D2-FD4E-4AE1-972F-B6C4522D52E9}"/>
              </a:ext>
            </a:extLst>
          </p:cNvPr>
          <p:cNvGraphicFramePr>
            <a:graphicFrameLocks noChangeAspect="1"/>
          </p:cNvGraphicFramePr>
          <p:nvPr>
            <p:extLst>
              <p:ext uri="{D42A27DB-BD31-4B8C-83A1-F6EECF244321}">
                <p14:modId xmlns:p14="http://schemas.microsoft.com/office/powerpoint/2010/main" val="2694319303"/>
              </p:ext>
            </p:extLst>
          </p:nvPr>
        </p:nvGraphicFramePr>
        <p:xfrm>
          <a:off x="998104" y="2037754"/>
          <a:ext cx="6618288" cy="557212"/>
        </p:xfrm>
        <a:graphic>
          <a:graphicData uri="http://schemas.openxmlformats.org/presentationml/2006/ole">
            <mc:AlternateContent xmlns:mc="http://schemas.openxmlformats.org/markup-compatibility/2006">
              <mc:Choice xmlns:v="urn:schemas-microsoft-com:vml" Requires="v">
                <p:oleObj name="Equation" r:id="rId4" imgW="2984400" imgH="253800" progId="Equation.DSMT4">
                  <p:embed/>
                </p:oleObj>
              </mc:Choice>
              <mc:Fallback>
                <p:oleObj name="Equation" r:id="rId4" imgW="2984400" imgH="253800" progId="Equation.DSMT4">
                  <p:embed/>
                  <p:pic>
                    <p:nvPicPr>
                      <p:cNvPr id="7188" name="Object 20">
                        <a:extLst>
                          <a:ext uri="{FF2B5EF4-FFF2-40B4-BE49-F238E27FC236}">
                            <a16:creationId xmlns:a16="http://schemas.microsoft.com/office/drawing/2014/main" id="{B4DA1856-BCA9-4EF7-8871-F30E573DFD94}"/>
                          </a:ext>
                        </a:extLst>
                      </p:cNvPr>
                      <p:cNvPicPr>
                        <a:picLocks noChangeAspect="1" noChangeArrowheads="1"/>
                      </p:cNvPicPr>
                      <p:nvPr/>
                    </p:nvPicPr>
                    <p:blipFill>
                      <a:blip r:embed="rId5"/>
                      <a:srcRect/>
                      <a:stretch>
                        <a:fillRect/>
                      </a:stretch>
                    </p:blipFill>
                    <p:spPr bwMode="auto">
                      <a:xfrm>
                        <a:off x="998104" y="2037754"/>
                        <a:ext cx="6618288"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组合 20">
            <a:extLst>
              <a:ext uri="{FF2B5EF4-FFF2-40B4-BE49-F238E27FC236}">
                <a16:creationId xmlns:a16="http://schemas.microsoft.com/office/drawing/2014/main" id="{86B064BF-45EC-487B-A9F0-E418D02B5B84}"/>
              </a:ext>
            </a:extLst>
          </p:cNvPr>
          <p:cNvGrpSpPr/>
          <p:nvPr/>
        </p:nvGrpSpPr>
        <p:grpSpPr>
          <a:xfrm>
            <a:off x="1832893" y="2812528"/>
            <a:ext cx="4674270" cy="1552576"/>
            <a:chOff x="1832893" y="3964979"/>
            <a:chExt cx="4674270" cy="1552576"/>
          </a:xfrm>
        </p:grpSpPr>
        <p:sp>
          <p:nvSpPr>
            <p:cNvPr id="5" name="Oval 6">
              <a:extLst>
                <a:ext uri="{FF2B5EF4-FFF2-40B4-BE49-F238E27FC236}">
                  <a16:creationId xmlns:a16="http://schemas.microsoft.com/office/drawing/2014/main" id="{3F67AB2F-6A9A-46B1-BED1-032ED79FB32B}"/>
                </a:ext>
              </a:extLst>
            </p:cNvPr>
            <p:cNvSpPr>
              <a:spLocks noChangeArrowheads="1"/>
            </p:cNvSpPr>
            <p:nvPr/>
          </p:nvSpPr>
          <p:spPr bwMode="auto">
            <a:xfrm>
              <a:off x="1835150" y="4149129"/>
              <a:ext cx="1503363" cy="1325563"/>
            </a:xfrm>
            <a:prstGeom prst="ellipse">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6" name="Oval 7">
              <a:extLst>
                <a:ext uri="{FF2B5EF4-FFF2-40B4-BE49-F238E27FC236}">
                  <a16:creationId xmlns:a16="http://schemas.microsoft.com/office/drawing/2014/main" id="{6CFD70E8-34D8-4D89-A2C8-377CC56286F0}"/>
                </a:ext>
              </a:extLst>
            </p:cNvPr>
            <p:cNvSpPr>
              <a:spLocks noChangeArrowheads="1"/>
            </p:cNvSpPr>
            <p:nvPr/>
          </p:nvSpPr>
          <p:spPr bwMode="auto">
            <a:xfrm>
              <a:off x="5003800" y="3964979"/>
              <a:ext cx="1503363" cy="1479550"/>
            </a:xfrm>
            <a:prstGeom prst="ellipse">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7" name="Rectangle 8">
              <a:extLst>
                <a:ext uri="{FF2B5EF4-FFF2-40B4-BE49-F238E27FC236}">
                  <a16:creationId xmlns:a16="http://schemas.microsoft.com/office/drawing/2014/main" id="{3EEF4C59-7D37-4856-9B75-F73353D123E7}"/>
                </a:ext>
              </a:extLst>
            </p:cNvPr>
            <p:cNvSpPr>
              <a:spLocks noChangeArrowheads="1"/>
            </p:cNvSpPr>
            <p:nvPr/>
          </p:nvSpPr>
          <p:spPr bwMode="auto">
            <a:xfrm>
              <a:off x="2484438" y="5055592"/>
              <a:ext cx="292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t>
              </a:r>
            </a:p>
          </p:txBody>
        </p:sp>
        <p:sp>
          <p:nvSpPr>
            <p:cNvPr id="8" name="Rectangle 9">
              <a:extLst>
                <a:ext uri="{FF2B5EF4-FFF2-40B4-BE49-F238E27FC236}">
                  <a16:creationId xmlns:a16="http://schemas.microsoft.com/office/drawing/2014/main" id="{E64F4DE1-BA50-4246-A7AD-5A231660EB7A}"/>
                </a:ext>
              </a:extLst>
            </p:cNvPr>
            <p:cNvSpPr>
              <a:spLocks noChangeArrowheads="1"/>
            </p:cNvSpPr>
            <p:nvPr/>
          </p:nvSpPr>
          <p:spPr bwMode="auto">
            <a:xfrm>
              <a:off x="2911475" y="4868267"/>
              <a:ext cx="292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a:t>
              </a:r>
            </a:p>
          </p:txBody>
        </p:sp>
        <p:sp>
          <p:nvSpPr>
            <p:cNvPr id="9" name="Rectangle 10">
              <a:extLst>
                <a:ext uri="{FF2B5EF4-FFF2-40B4-BE49-F238E27FC236}">
                  <a16:creationId xmlns:a16="http://schemas.microsoft.com/office/drawing/2014/main" id="{8872D5CD-8A41-47EA-B641-6BCC6E4E89A1}"/>
                </a:ext>
              </a:extLst>
            </p:cNvPr>
            <p:cNvSpPr>
              <a:spLocks noChangeArrowheads="1"/>
            </p:cNvSpPr>
            <p:nvPr/>
          </p:nvSpPr>
          <p:spPr bwMode="auto">
            <a:xfrm>
              <a:off x="2700338" y="4263429"/>
              <a:ext cx="292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t>
              </a:r>
            </a:p>
          </p:txBody>
        </p:sp>
        <p:sp>
          <p:nvSpPr>
            <p:cNvPr id="10" name="Rectangle 11">
              <a:extLst>
                <a:ext uri="{FF2B5EF4-FFF2-40B4-BE49-F238E27FC236}">
                  <a16:creationId xmlns:a16="http://schemas.microsoft.com/office/drawing/2014/main" id="{58EC716C-0629-4100-BCE1-6CB690E88051}"/>
                </a:ext>
              </a:extLst>
            </p:cNvPr>
            <p:cNvSpPr>
              <a:spLocks noChangeArrowheads="1"/>
            </p:cNvSpPr>
            <p:nvPr/>
          </p:nvSpPr>
          <p:spPr bwMode="auto">
            <a:xfrm>
              <a:off x="1832893" y="4551213"/>
              <a:ext cx="6508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x</a:t>
              </a:r>
              <a:r>
                <a:rPr kumimoji="0" lang="en-US" altLang="zh-CN" sz="2400" i="0" u="none" strike="noStrike" kern="0" cap="none" spc="0" normalizeH="0" baseline="-25000" noProof="0" dirty="0">
                  <a:ln>
                    <a:noFill/>
                  </a:ln>
                  <a:solidFill>
                    <a:srgbClr val="000000"/>
                  </a:solidFill>
                  <a:effectLst/>
                  <a:uLnTx/>
                  <a:uFillTx/>
                  <a:ea typeface="微软雅黑" panose="020B0503020204020204" pitchFamily="34" charset="-122"/>
                  <a:cs typeface="Times New Roman" panose="02020603050405020304" pitchFamily="18" charset="0"/>
                </a:rPr>
                <a:t>11</a:t>
              </a: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t>
              </a:r>
            </a:p>
          </p:txBody>
        </p:sp>
        <p:sp>
          <p:nvSpPr>
            <p:cNvPr id="11" name="Rectangle 12">
              <a:extLst>
                <a:ext uri="{FF2B5EF4-FFF2-40B4-BE49-F238E27FC236}">
                  <a16:creationId xmlns:a16="http://schemas.microsoft.com/office/drawing/2014/main" id="{FEE37194-773F-4DF8-8347-3B759F679413}"/>
                </a:ext>
              </a:extLst>
            </p:cNvPr>
            <p:cNvSpPr>
              <a:spLocks noChangeArrowheads="1"/>
            </p:cNvSpPr>
            <p:nvPr/>
          </p:nvSpPr>
          <p:spPr bwMode="auto">
            <a:xfrm>
              <a:off x="5756453" y="4221088"/>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x</a:t>
              </a:r>
              <a:r>
                <a:rPr kumimoji="0" lang="en-US" altLang="zh-CN" sz="2400" i="0" u="none" strike="noStrike" kern="0" cap="none" spc="0" normalizeH="0" baseline="-25000" noProof="0" dirty="0">
                  <a:ln>
                    <a:noFill/>
                  </a:ln>
                  <a:solidFill>
                    <a:srgbClr val="000000"/>
                  </a:solidFill>
                  <a:effectLst/>
                  <a:uLnTx/>
                  <a:uFillTx/>
                  <a:ea typeface="微软雅黑" panose="020B0503020204020204" pitchFamily="34" charset="-122"/>
                  <a:cs typeface="Times New Roman" panose="02020603050405020304" pitchFamily="18" charset="0"/>
                </a:rPr>
                <a:t>21</a:t>
              </a:r>
              <a:endPar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12" name="Rectangle 13">
              <a:extLst>
                <a:ext uri="{FF2B5EF4-FFF2-40B4-BE49-F238E27FC236}">
                  <a16:creationId xmlns:a16="http://schemas.microsoft.com/office/drawing/2014/main" id="{C1D7B7ED-DA21-4555-86B8-AC04B3007F06}"/>
                </a:ext>
              </a:extLst>
            </p:cNvPr>
            <p:cNvSpPr>
              <a:spLocks noChangeArrowheads="1"/>
            </p:cNvSpPr>
            <p:nvPr/>
          </p:nvSpPr>
          <p:spPr bwMode="auto">
            <a:xfrm>
              <a:off x="5957888" y="4823817"/>
              <a:ext cx="292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t>
              </a:r>
            </a:p>
          </p:txBody>
        </p:sp>
        <p:sp>
          <p:nvSpPr>
            <p:cNvPr id="13" name="Rectangle 14">
              <a:extLst>
                <a:ext uri="{FF2B5EF4-FFF2-40B4-BE49-F238E27FC236}">
                  <a16:creationId xmlns:a16="http://schemas.microsoft.com/office/drawing/2014/main" id="{6CF6A259-51B6-4408-B87C-459E545BCDE4}"/>
                </a:ext>
              </a:extLst>
            </p:cNvPr>
            <p:cNvSpPr>
              <a:spLocks noChangeArrowheads="1"/>
            </p:cNvSpPr>
            <p:nvPr/>
          </p:nvSpPr>
          <p:spPr bwMode="auto">
            <a:xfrm>
              <a:off x="5364163" y="4149129"/>
              <a:ext cx="292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t>
              </a:r>
            </a:p>
          </p:txBody>
        </p:sp>
        <p:sp>
          <p:nvSpPr>
            <p:cNvPr id="14" name="Rectangle 15">
              <a:extLst>
                <a:ext uri="{FF2B5EF4-FFF2-40B4-BE49-F238E27FC236}">
                  <a16:creationId xmlns:a16="http://schemas.microsoft.com/office/drawing/2014/main" id="{754A8C9A-773C-4AA5-B52A-67DFAC75E686}"/>
                </a:ext>
              </a:extLst>
            </p:cNvPr>
            <p:cNvSpPr>
              <a:spLocks noChangeArrowheads="1"/>
            </p:cNvSpPr>
            <p:nvPr/>
          </p:nvSpPr>
          <p:spPr bwMode="auto">
            <a:xfrm>
              <a:off x="5364163" y="4787304"/>
              <a:ext cx="292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t>
              </a:r>
            </a:p>
          </p:txBody>
        </p:sp>
        <p:graphicFrame>
          <p:nvGraphicFramePr>
            <p:cNvPr id="15" name="Object 16">
              <a:extLst>
                <a:ext uri="{FF2B5EF4-FFF2-40B4-BE49-F238E27FC236}">
                  <a16:creationId xmlns:a16="http://schemas.microsoft.com/office/drawing/2014/main" id="{D6DF35D4-791A-43D8-B008-059C5DD42DB5}"/>
                </a:ext>
              </a:extLst>
            </p:cNvPr>
            <p:cNvGraphicFramePr>
              <a:graphicFrameLocks noChangeAspect="1"/>
            </p:cNvGraphicFramePr>
            <p:nvPr>
              <p:extLst>
                <p:ext uri="{D42A27DB-BD31-4B8C-83A1-F6EECF244321}">
                  <p14:modId xmlns:p14="http://schemas.microsoft.com/office/powerpoint/2010/main" val="2957889113"/>
                </p:ext>
              </p:extLst>
            </p:nvPr>
          </p:nvGraphicFramePr>
          <p:xfrm>
            <a:off x="3919930" y="4213422"/>
            <a:ext cx="471696" cy="503238"/>
          </p:xfrm>
          <a:graphic>
            <a:graphicData uri="http://schemas.openxmlformats.org/presentationml/2006/ole">
              <mc:AlternateContent xmlns:mc="http://schemas.openxmlformats.org/markup-compatibility/2006">
                <mc:Choice xmlns:v="urn:schemas-microsoft-com:vml" Requires="v">
                  <p:oleObj name="Equation" r:id="rId6" imgW="368280" imgH="393480" progId="Equation.3">
                    <p:embed/>
                  </p:oleObj>
                </mc:Choice>
                <mc:Fallback>
                  <p:oleObj name="Equation" r:id="rId6" imgW="368280" imgH="393480" progId="Equation.3">
                    <p:embed/>
                    <p:pic>
                      <p:nvPicPr>
                        <p:cNvPr id="7184" name="Object 16">
                          <a:extLst>
                            <a:ext uri="{FF2B5EF4-FFF2-40B4-BE49-F238E27FC236}">
                              <a16:creationId xmlns:a16="http://schemas.microsoft.com/office/drawing/2014/main" id="{CD961C62-B0CF-41BA-BF86-E757321C03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9930" y="4213422"/>
                          <a:ext cx="471696" cy="503238"/>
                        </a:xfrm>
                        <a:prstGeom prst="rect">
                          <a:avLst/>
                        </a:prstGeom>
                        <a:noFill/>
                        <a:ln>
                          <a:noFill/>
                        </a:ln>
                        <a:effectLst/>
                      </p:spPr>
                    </p:pic>
                  </p:oleObj>
                </mc:Fallback>
              </mc:AlternateContent>
            </a:graphicData>
          </a:graphic>
        </p:graphicFrame>
        <p:sp>
          <p:nvSpPr>
            <p:cNvPr id="16" name="Line 17">
              <a:extLst>
                <a:ext uri="{FF2B5EF4-FFF2-40B4-BE49-F238E27FC236}">
                  <a16:creationId xmlns:a16="http://schemas.microsoft.com/office/drawing/2014/main" id="{31DE0077-8AE4-44F1-95A9-EDC852A53805}"/>
                </a:ext>
              </a:extLst>
            </p:cNvPr>
            <p:cNvSpPr>
              <a:spLocks noChangeShapeType="1"/>
            </p:cNvSpPr>
            <p:nvPr/>
          </p:nvSpPr>
          <p:spPr bwMode="auto">
            <a:xfrm flipV="1">
              <a:off x="2339975" y="4723804"/>
              <a:ext cx="3887788" cy="73025"/>
            </a:xfrm>
            <a:prstGeom prst="line">
              <a:avLst/>
            </a:prstGeom>
            <a:noFill/>
            <a:ln w="28575" cap="sq">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20" name="Rectangle 12">
              <a:extLst>
                <a:ext uri="{FF2B5EF4-FFF2-40B4-BE49-F238E27FC236}">
                  <a16:creationId xmlns:a16="http://schemas.microsoft.com/office/drawing/2014/main" id="{8F8E6EA4-EA27-409A-A5CF-CEC014BEDA30}"/>
                </a:ext>
              </a:extLst>
            </p:cNvPr>
            <p:cNvSpPr>
              <a:spLocks noChangeArrowheads="1"/>
            </p:cNvSpPr>
            <p:nvPr/>
          </p:nvSpPr>
          <p:spPr bwMode="auto">
            <a:xfrm>
              <a:off x="6147540" y="4472023"/>
              <a:ext cx="292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t>
              </a:r>
            </a:p>
          </p:txBody>
        </p:sp>
      </p:grpSp>
      <p:sp>
        <p:nvSpPr>
          <p:cNvPr id="4" name="页脚占位符 3">
            <a:extLst>
              <a:ext uri="{FF2B5EF4-FFF2-40B4-BE49-F238E27FC236}">
                <a16:creationId xmlns:a16="http://schemas.microsoft.com/office/drawing/2014/main" id="{2C03B766-D499-4F95-90BD-89923490F12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04154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EB83BDB-FC66-410E-B99E-E908A213058E}"/>
              </a:ext>
            </a:extLst>
          </p:cNvPr>
          <p:cNvSpPr>
            <a:spLocks noGrp="1"/>
          </p:cNvSpPr>
          <p:nvPr>
            <p:ph type="dt" sz="half" idx="2"/>
          </p:nvPr>
        </p:nvSpPr>
        <p:spPr/>
        <p:txBody>
          <a:bodyPr/>
          <a:lstStyle/>
          <a:p>
            <a:pPr>
              <a:defRPr/>
            </a:pPr>
            <a:fld id="{406ACC4D-344A-4054-AD97-E93C16A84CA4}" type="datetime1">
              <a:rPr lang="zh-CN" altLang="en-US" smtClean="0"/>
              <a:t>2022/11/23</a:t>
            </a:fld>
            <a:endParaRPr lang="zh-CN" altLang="en-US"/>
          </a:p>
        </p:txBody>
      </p:sp>
      <p:sp>
        <p:nvSpPr>
          <p:cNvPr id="4" name="Text Box 15">
            <a:extLst>
              <a:ext uri="{FF2B5EF4-FFF2-40B4-BE49-F238E27FC236}">
                <a16:creationId xmlns:a16="http://schemas.microsoft.com/office/drawing/2014/main" id="{44A55F83-A085-4FA5-B6C3-DFFC26678998}"/>
              </a:ext>
            </a:extLst>
          </p:cNvPr>
          <p:cNvSpPr txBox="1">
            <a:spLocks noChangeArrowheads="1"/>
          </p:cNvSpPr>
          <p:nvPr/>
        </p:nvSpPr>
        <p:spPr bwMode="auto">
          <a:xfrm>
            <a:off x="395288" y="519063"/>
            <a:ext cx="79200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ea typeface="微软雅黑" panose="020B0503020204020204" pitchFamily="34" charset="-122"/>
                <a:cs typeface="Times New Roman" panose="02020603050405020304" pitchFamily="18" charset="0"/>
              </a:rPr>
              <a:t>4.</a:t>
            </a:r>
            <a:r>
              <a:rPr lang="zh-CN" altLang="en-US" sz="2400" dirty="0">
                <a:solidFill>
                  <a:srgbClr val="FF0000"/>
                </a:solidFill>
                <a:ea typeface="微软雅黑" panose="020B0503020204020204" pitchFamily="34" charset="-122"/>
                <a:cs typeface="Times New Roman" panose="02020603050405020304" pitchFamily="18" charset="0"/>
              </a:rPr>
              <a:t>  中间距离法（</a:t>
            </a:r>
            <a:r>
              <a:rPr lang="en-US" altLang="zh-CN" sz="2400" dirty="0">
                <a:solidFill>
                  <a:srgbClr val="FF0000"/>
                </a:solidFill>
                <a:ea typeface="微软雅黑" panose="020B0503020204020204" pitchFamily="34" charset="-122"/>
                <a:cs typeface="Times New Roman" panose="02020603050405020304" pitchFamily="18" charset="0"/>
              </a:rPr>
              <a:t>median method)</a:t>
            </a:r>
            <a:endParaRPr lang="en-US" altLang="zh-CN" sz="2400" dirty="0">
              <a:solidFill>
                <a:srgbClr val="FF0000"/>
              </a:solidFill>
              <a:ea typeface="微软雅黑" panose="020B0503020204020204" pitchFamily="34" charset="-122"/>
              <a:cs typeface="Times New Roman" panose="02020603050405020304" pitchFamily="18" charset="0"/>
              <a:sym typeface="Euclid Symbol" panose="05050102010706020507" pitchFamily="18" charset="2"/>
            </a:endParaRPr>
          </a:p>
        </p:txBody>
      </p:sp>
      <p:graphicFrame>
        <p:nvGraphicFramePr>
          <p:cNvPr id="5" name="Object 17">
            <a:extLst>
              <a:ext uri="{FF2B5EF4-FFF2-40B4-BE49-F238E27FC236}">
                <a16:creationId xmlns:a16="http://schemas.microsoft.com/office/drawing/2014/main" id="{1D04EF2C-D944-49A9-8DCE-912D2C0657A8}"/>
              </a:ext>
            </a:extLst>
          </p:cNvPr>
          <p:cNvGraphicFramePr>
            <a:graphicFrameLocks noChangeAspect="1"/>
          </p:cNvGraphicFramePr>
          <p:nvPr>
            <p:extLst>
              <p:ext uri="{D42A27DB-BD31-4B8C-83A1-F6EECF244321}">
                <p14:modId xmlns:p14="http://schemas.microsoft.com/office/powerpoint/2010/main" val="2334320924"/>
              </p:ext>
            </p:extLst>
          </p:nvPr>
        </p:nvGraphicFramePr>
        <p:xfrm>
          <a:off x="915070" y="4221088"/>
          <a:ext cx="5745162" cy="892175"/>
        </p:xfrm>
        <a:graphic>
          <a:graphicData uri="http://schemas.openxmlformats.org/presentationml/2006/ole">
            <mc:AlternateContent xmlns:mc="http://schemas.openxmlformats.org/markup-compatibility/2006">
              <mc:Choice xmlns:v="urn:schemas-microsoft-com:vml" Requires="v">
                <p:oleObj name="Equation" r:id="rId2" imgW="2590560" imgH="406080" progId="Equation.DSMT4">
                  <p:embed/>
                </p:oleObj>
              </mc:Choice>
              <mc:Fallback>
                <p:oleObj name="Equation" r:id="rId2" imgW="2590560" imgH="406080" progId="Equation.DSMT4">
                  <p:embed/>
                  <p:pic>
                    <p:nvPicPr>
                      <p:cNvPr id="65553" name="Object 17">
                        <a:extLst>
                          <a:ext uri="{FF2B5EF4-FFF2-40B4-BE49-F238E27FC236}">
                            <a16:creationId xmlns:a16="http://schemas.microsoft.com/office/drawing/2014/main" id="{E6344C7E-9E6E-4078-AD4F-7F1B8788F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70" y="4221088"/>
                        <a:ext cx="5745162"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31">
            <a:extLst>
              <a:ext uri="{FF2B5EF4-FFF2-40B4-BE49-F238E27FC236}">
                <a16:creationId xmlns:a16="http://schemas.microsoft.com/office/drawing/2014/main" id="{FC80C6FC-93B7-42C3-8A92-A5E5245F1315}"/>
              </a:ext>
            </a:extLst>
          </p:cNvPr>
          <p:cNvGrpSpPr>
            <a:grpSpLocks/>
          </p:cNvGrpSpPr>
          <p:nvPr/>
        </p:nvGrpSpPr>
        <p:grpSpPr bwMode="auto">
          <a:xfrm>
            <a:off x="1187450" y="980728"/>
            <a:ext cx="5384800" cy="3168129"/>
            <a:chOff x="748" y="754"/>
            <a:chExt cx="4218" cy="2643"/>
          </a:xfrm>
        </p:grpSpPr>
        <p:sp>
          <p:nvSpPr>
            <p:cNvPr id="7" name="AutoShape 19">
              <a:extLst>
                <a:ext uri="{FF2B5EF4-FFF2-40B4-BE49-F238E27FC236}">
                  <a16:creationId xmlns:a16="http://schemas.microsoft.com/office/drawing/2014/main" id="{7AE91355-FAC8-438E-B043-8C7B86E0EEE9}"/>
                </a:ext>
              </a:extLst>
            </p:cNvPr>
            <p:cNvSpPr>
              <a:spLocks noChangeArrowheads="1"/>
            </p:cNvSpPr>
            <p:nvPr/>
          </p:nvSpPr>
          <p:spPr bwMode="auto">
            <a:xfrm rot="-4452745">
              <a:off x="1928" y="-18"/>
              <a:ext cx="1678" cy="3221"/>
            </a:xfrm>
            <a:prstGeom prst="rtTriangle">
              <a:avLst/>
            </a:prstGeom>
            <a:noFill/>
            <a:ln w="38100" cap="sq">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8" name="Line 20">
              <a:extLst>
                <a:ext uri="{FF2B5EF4-FFF2-40B4-BE49-F238E27FC236}">
                  <a16:creationId xmlns:a16="http://schemas.microsoft.com/office/drawing/2014/main" id="{B00BD607-DE83-48A0-8F52-2DDD88A0C713}"/>
                </a:ext>
              </a:extLst>
            </p:cNvPr>
            <p:cNvSpPr>
              <a:spLocks noChangeShapeType="1"/>
            </p:cNvSpPr>
            <p:nvPr/>
          </p:nvSpPr>
          <p:spPr bwMode="auto">
            <a:xfrm>
              <a:off x="1003" y="1918"/>
              <a:ext cx="3328" cy="151"/>
            </a:xfrm>
            <a:prstGeom prst="line">
              <a:avLst/>
            </a:prstGeom>
            <a:noFill/>
            <a:ln w="38100" cap="sq">
              <a:solidFill>
                <a:srgbClr val="FC3F04"/>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graphicFrame>
          <p:nvGraphicFramePr>
            <p:cNvPr id="9" name="Object 21">
              <a:extLst>
                <a:ext uri="{FF2B5EF4-FFF2-40B4-BE49-F238E27FC236}">
                  <a16:creationId xmlns:a16="http://schemas.microsoft.com/office/drawing/2014/main" id="{88D3449B-857F-4A2F-BADC-5D2C8EDC8807}"/>
                </a:ext>
              </a:extLst>
            </p:cNvPr>
            <p:cNvGraphicFramePr>
              <a:graphicFrameLocks noChangeAspect="1"/>
            </p:cNvGraphicFramePr>
            <p:nvPr/>
          </p:nvGraphicFramePr>
          <p:xfrm>
            <a:off x="4686" y="1207"/>
            <a:ext cx="280" cy="272"/>
          </p:xfrm>
          <a:graphic>
            <a:graphicData uri="http://schemas.openxmlformats.org/presentationml/2006/ole">
              <mc:AlternateContent xmlns:mc="http://schemas.openxmlformats.org/markup-compatibility/2006">
                <mc:Choice xmlns:v="urn:schemas-microsoft-com:vml" Requires="v">
                  <p:oleObj name="Equation" r:id="rId4" imgW="444240" imgH="431640" progId="Equation.DSMT4">
                    <p:embed/>
                  </p:oleObj>
                </mc:Choice>
                <mc:Fallback>
                  <p:oleObj name="Equation" r:id="rId4" imgW="444240" imgH="431640" progId="Equation.DSMT4">
                    <p:embed/>
                    <p:pic>
                      <p:nvPicPr>
                        <p:cNvPr id="65557" name="Object 21">
                          <a:extLst>
                            <a:ext uri="{FF2B5EF4-FFF2-40B4-BE49-F238E27FC236}">
                              <a16:creationId xmlns:a16="http://schemas.microsoft.com/office/drawing/2014/main" id="{813D97DB-86B7-4ABF-BE7E-34B719B19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 y="1207"/>
                          <a:ext cx="28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2">
              <a:extLst>
                <a:ext uri="{FF2B5EF4-FFF2-40B4-BE49-F238E27FC236}">
                  <a16:creationId xmlns:a16="http://schemas.microsoft.com/office/drawing/2014/main" id="{6DB1DFB7-2702-4BC8-8E71-8C68DD0E349B}"/>
                </a:ext>
              </a:extLst>
            </p:cNvPr>
            <p:cNvGraphicFramePr>
              <a:graphicFrameLocks noChangeAspect="1"/>
            </p:cNvGraphicFramePr>
            <p:nvPr/>
          </p:nvGraphicFramePr>
          <p:xfrm>
            <a:off x="4237" y="3125"/>
            <a:ext cx="256" cy="272"/>
          </p:xfrm>
          <a:graphic>
            <a:graphicData uri="http://schemas.openxmlformats.org/presentationml/2006/ole">
              <mc:AlternateContent xmlns:mc="http://schemas.openxmlformats.org/markup-compatibility/2006">
                <mc:Choice xmlns:v="urn:schemas-microsoft-com:vml" Requires="v">
                  <p:oleObj name="Equation" r:id="rId6" imgW="406080" imgH="431640" progId="Equation.DSMT4">
                    <p:embed/>
                  </p:oleObj>
                </mc:Choice>
                <mc:Fallback>
                  <p:oleObj name="Equation" r:id="rId6" imgW="406080" imgH="431640" progId="Equation.DSMT4">
                    <p:embed/>
                    <p:pic>
                      <p:nvPicPr>
                        <p:cNvPr id="65558" name="Object 22">
                          <a:extLst>
                            <a:ext uri="{FF2B5EF4-FFF2-40B4-BE49-F238E27FC236}">
                              <a16:creationId xmlns:a16="http://schemas.microsoft.com/office/drawing/2014/main" id="{E855F7EE-86B4-4B3E-9259-BAE1C43BD9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7" y="3125"/>
                          <a:ext cx="25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3">
              <a:extLst>
                <a:ext uri="{FF2B5EF4-FFF2-40B4-BE49-F238E27FC236}">
                  <a16:creationId xmlns:a16="http://schemas.microsoft.com/office/drawing/2014/main" id="{E1288DDB-4B9C-4D90-A958-E1419A0B964E}"/>
                </a:ext>
              </a:extLst>
            </p:cNvPr>
            <p:cNvGraphicFramePr>
              <a:graphicFrameLocks noChangeAspect="1"/>
            </p:cNvGraphicFramePr>
            <p:nvPr/>
          </p:nvGraphicFramePr>
          <p:xfrm>
            <a:off x="748" y="2069"/>
            <a:ext cx="256" cy="272"/>
          </p:xfrm>
          <a:graphic>
            <a:graphicData uri="http://schemas.openxmlformats.org/presentationml/2006/ole">
              <mc:AlternateContent xmlns:mc="http://schemas.openxmlformats.org/markup-compatibility/2006">
                <mc:Choice xmlns:v="urn:schemas-microsoft-com:vml" Requires="v">
                  <p:oleObj name="Equation" r:id="rId8" imgW="406080" imgH="431640" progId="Equation.DSMT4">
                    <p:embed/>
                  </p:oleObj>
                </mc:Choice>
                <mc:Fallback>
                  <p:oleObj name="Equation" r:id="rId8" imgW="406080" imgH="431640" progId="Equation.DSMT4">
                    <p:embed/>
                    <p:pic>
                      <p:nvPicPr>
                        <p:cNvPr id="65559" name="Object 23">
                          <a:extLst>
                            <a:ext uri="{FF2B5EF4-FFF2-40B4-BE49-F238E27FC236}">
                              <a16:creationId xmlns:a16="http://schemas.microsoft.com/office/drawing/2014/main" id="{85D040D9-9A5B-47A1-9D02-ED0211B5A1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 y="2069"/>
                          <a:ext cx="25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AutoShape 24">
              <a:extLst>
                <a:ext uri="{FF2B5EF4-FFF2-40B4-BE49-F238E27FC236}">
                  <a16:creationId xmlns:a16="http://schemas.microsoft.com/office/drawing/2014/main" id="{05C918F0-BD97-4485-BC2D-7461C5CA1206}"/>
                </a:ext>
              </a:extLst>
            </p:cNvPr>
            <p:cNvSpPr>
              <a:spLocks/>
            </p:cNvSpPr>
            <p:nvPr/>
          </p:nvSpPr>
          <p:spPr bwMode="auto">
            <a:xfrm rot="899549">
              <a:off x="4377" y="1253"/>
              <a:ext cx="90" cy="1633"/>
            </a:xfrm>
            <a:prstGeom prst="rightBrace">
              <a:avLst>
                <a:gd name="adj1" fmla="val 151204"/>
                <a:gd name="adj2" fmla="val 50000"/>
              </a:avLst>
            </a:prstGeom>
            <a:noFill/>
            <a:ln w="28575" cap="sq">
              <a:solidFill>
                <a:srgbClr val="FC3F04"/>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graphicFrame>
          <p:nvGraphicFramePr>
            <p:cNvPr id="13" name="Object 25">
              <a:extLst>
                <a:ext uri="{FF2B5EF4-FFF2-40B4-BE49-F238E27FC236}">
                  <a16:creationId xmlns:a16="http://schemas.microsoft.com/office/drawing/2014/main" id="{93FF4E3B-52CE-4C11-9C3C-124921947730}"/>
                </a:ext>
              </a:extLst>
            </p:cNvPr>
            <p:cNvGraphicFramePr>
              <a:graphicFrameLocks noChangeAspect="1"/>
            </p:cNvGraphicFramePr>
            <p:nvPr/>
          </p:nvGraphicFramePr>
          <p:xfrm>
            <a:off x="4564" y="2205"/>
            <a:ext cx="312" cy="272"/>
          </p:xfrm>
          <a:graphic>
            <a:graphicData uri="http://schemas.openxmlformats.org/presentationml/2006/ole">
              <mc:AlternateContent xmlns:mc="http://schemas.openxmlformats.org/markup-compatibility/2006">
                <mc:Choice xmlns:v="urn:schemas-microsoft-com:vml" Requires="v">
                  <p:oleObj name="Equation" r:id="rId10" imgW="495000" imgH="431640" progId="Equation.DSMT4">
                    <p:embed/>
                  </p:oleObj>
                </mc:Choice>
                <mc:Fallback>
                  <p:oleObj name="Equation" r:id="rId10" imgW="495000" imgH="431640" progId="Equation.DSMT4">
                    <p:embed/>
                    <p:pic>
                      <p:nvPicPr>
                        <p:cNvPr id="65561" name="Object 25">
                          <a:extLst>
                            <a:ext uri="{FF2B5EF4-FFF2-40B4-BE49-F238E27FC236}">
                              <a16:creationId xmlns:a16="http://schemas.microsoft.com/office/drawing/2014/main" id="{E25A9B51-B3AF-439D-9535-9C6302DC5C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4" y="2205"/>
                          <a:ext cx="31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AutoShape 26">
              <a:extLst>
                <a:ext uri="{FF2B5EF4-FFF2-40B4-BE49-F238E27FC236}">
                  <a16:creationId xmlns:a16="http://schemas.microsoft.com/office/drawing/2014/main" id="{BB93FDE1-2690-414A-92F7-36EEBA72D2E1}"/>
                </a:ext>
              </a:extLst>
            </p:cNvPr>
            <p:cNvSpPr>
              <a:spLocks/>
            </p:cNvSpPr>
            <p:nvPr/>
          </p:nvSpPr>
          <p:spPr bwMode="auto">
            <a:xfrm rot="15481705">
              <a:off x="2608" y="-380"/>
              <a:ext cx="227" cy="3583"/>
            </a:xfrm>
            <a:prstGeom prst="rightBrace">
              <a:avLst>
                <a:gd name="adj1" fmla="val 131535"/>
                <a:gd name="adj2" fmla="val 50000"/>
              </a:avLst>
            </a:prstGeom>
            <a:noFill/>
            <a:ln w="28575" cap="sq">
              <a:solidFill>
                <a:srgbClr val="FC3F04"/>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15" name="AutoShape 27">
              <a:extLst>
                <a:ext uri="{FF2B5EF4-FFF2-40B4-BE49-F238E27FC236}">
                  <a16:creationId xmlns:a16="http://schemas.microsoft.com/office/drawing/2014/main" id="{2B91131A-B807-4B92-8452-172D2EDF0245}"/>
                </a:ext>
              </a:extLst>
            </p:cNvPr>
            <p:cNvSpPr>
              <a:spLocks/>
            </p:cNvSpPr>
            <p:nvPr/>
          </p:nvSpPr>
          <p:spPr bwMode="auto">
            <a:xfrm rot="6352983">
              <a:off x="2381" y="1027"/>
              <a:ext cx="227" cy="3130"/>
            </a:xfrm>
            <a:prstGeom prst="rightBrace">
              <a:avLst>
                <a:gd name="adj1" fmla="val 114905"/>
                <a:gd name="adj2" fmla="val 50000"/>
              </a:avLst>
            </a:prstGeom>
            <a:noFill/>
            <a:ln w="28575" cap="sq">
              <a:solidFill>
                <a:srgbClr val="FC3F04"/>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16" name="Rectangle 28">
              <a:extLst>
                <a:ext uri="{FF2B5EF4-FFF2-40B4-BE49-F238E27FC236}">
                  <a16:creationId xmlns:a16="http://schemas.microsoft.com/office/drawing/2014/main" id="{AF563E10-97CF-4712-AE31-274A29E432C1}"/>
                </a:ext>
              </a:extLst>
            </p:cNvPr>
            <p:cNvSpPr>
              <a:spLocks noChangeArrowheads="1"/>
            </p:cNvSpPr>
            <p:nvPr/>
          </p:nvSpPr>
          <p:spPr bwMode="auto">
            <a:xfrm rot="-421360">
              <a:off x="1746" y="845"/>
              <a:ext cx="199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D</a:t>
              </a:r>
              <a:r>
                <a:rPr kumimoji="0" lang="en-US" altLang="zh-CN" sz="2800" i="0"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KJ</a:t>
              </a:r>
            </a:p>
          </p:txBody>
        </p:sp>
        <p:sp>
          <p:nvSpPr>
            <p:cNvPr id="17" name="Rectangle 29">
              <a:extLst>
                <a:ext uri="{FF2B5EF4-FFF2-40B4-BE49-F238E27FC236}">
                  <a16:creationId xmlns:a16="http://schemas.microsoft.com/office/drawing/2014/main" id="{E063DC6C-2B06-44E6-8B83-14C871D23D7D}"/>
                </a:ext>
              </a:extLst>
            </p:cNvPr>
            <p:cNvSpPr>
              <a:spLocks noChangeArrowheads="1"/>
            </p:cNvSpPr>
            <p:nvPr/>
          </p:nvSpPr>
          <p:spPr bwMode="auto">
            <a:xfrm rot="815222">
              <a:off x="1610" y="2840"/>
              <a:ext cx="199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D</a:t>
              </a:r>
              <a:r>
                <a:rPr kumimoji="0" lang="en-US" altLang="zh-CN" sz="2800" i="0"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LJ</a:t>
              </a:r>
            </a:p>
          </p:txBody>
        </p:sp>
        <p:sp>
          <p:nvSpPr>
            <p:cNvPr id="18" name="Rectangle 30">
              <a:extLst>
                <a:ext uri="{FF2B5EF4-FFF2-40B4-BE49-F238E27FC236}">
                  <a16:creationId xmlns:a16="http://schemas.microsoft.com/office/drawing/2014/main" id="{24D27AD4-A21D-45C2-9DEB-C30EE187A2EE}"/>
                </a:ext>
              </a:extLst>
            </p:cNvPr>
            <p:cNvSpPr>
              <a:spLocks noChangeArrowheads="1"/>
            </p:cNvSpPr>
            <p:nvPr/>
          </p:nvSpPr>
          <p:spPr bwMode="auto">
            <a:xfrm rot="181974">
              <a:off x="2109" y="2017"/>
              <a:ext cx="1996" cy="363"/>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srgbClr val="FC3F04"/>
                  </a:solidFill>
                  <a:effectLst/>
                  <a:uLnTx/>
                  <a:uFillTx/>
                  <a:ea typeface="微软雅黑" panose="020B0503020204020204" pitchFamily="34" charset="-122"/>
                  <a:cs typeface="Times New Roman" panose="02020603050405020304" pitchFamily="18" charset="0"/>
                </a:rPr>
                <a:t>中间距离</a:t>
              </a:r>
            </a:p>
          </p:txBody>
        </p:sp>
      </p:grpSp>
      <p:sp>
        <p:nvSpPr>
          <p:cNvPr id="19" name="页脚占位符 18">
            <a:extLst>
              <a:ext uri="{FF2B5EF4-FFF2-40B4-BE49-F238E27FC236}">
                <a16:creationId xmlns:a16="http://schemas.microsoft.com/office/drawing/2014/main" id="{C77AB9C3-EF25-4348-8C97-73960D0A73A5}"/>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1215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47476" y="692696"/>
            <a:ext cx="842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b="1" dirty="0">
                <a:latin typeface="微软雅黑" panose="020B0503020204020204" pitchFamily="34" charset="-122"/>
                <a:ea typeface="微软雅黑" panose="020B0503020204020204" pitchFamily="34" charset="-122"/>
              </a:rPr>
              <a:t>第二节  参数估计</a:t>
            </a:r>
          </a:p>
        </p:txBody>
      </p:sp>
      <p:sp>
        <p:nvSpPr>
          <p:cNvPr id="3" name="Text Box 4"/>
          <p:cNvSpPr txBox="1">
            <a:spLocks noChangeArrowheads="1"/>
          </p:cNvSpPr>
          <p:nvPr/>
        </p:nvSpPr>
        <p:spPr bwMode="auto">
          <a:xfrm>
            <a:off x="428597" y="1589838"/>
            <a:ext cx="81085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400" dirty="0">
                <a:solidFill>
                  <a:schemeClr val="bg2"/>
                </a:solidFill>
                <a:latin typeface="微软雅黑" pitchFamily="34" charset="-122"/>
                <a:ea typeface="微软雅黑" pitchFamily="34" charset="-122"/>
              </a:rPr>
              <a:t>一、常见分布的参数估计</a:t>
            </a:r>
          </a:p>
        </p:txBody>
      </p:sp>
      <p:pic>
        <p:nvPicPr>
          <p:cNvPr id="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r="22388" b="5257"/>
          <a:stretch>
            <a:fillRect/>
          </a:stretch>
        </p:blipFill>
        <p:spPr bwMode="auto">
          <a:xfrm>
            <a:off x="611560" y="2215124"/>
            <a:ext cx="7997831" cy="416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日期占位符 6">
            <a:extLst>
              <a:ext uri="{FF2B5EF4-FFF2-40B4-BE49-F238E27FC236}">
                <a16:creationId xmlns:a16="http://schemas.microsoft.com/office/drawing/2014/main" id="{D5E150D9-0BFE-4735-BA5B-89753D2D5CB6}"/>
              </a:ext>
            </a:extLst>
          </p:cNvPr>
          <p:cNvSpPr>
            <a:spLocks noGrp="1"/>
          </p:cNvSpPr>
          <p:nvPr>
            <p:ph type="dt" sz="half" idx="2"/>
          </p:nvPr>
        </p:nvSpPr>
        <p:spPr/>
        <p:txBody>
          <a:bodyPr/>
          <a:lstStyle/>
          <a:p>
            <a:pPr>
              <a:defRPr/>
            </a:pPr>
            <a:fld id="{ADC2C9DD-87CF-4811-9E33-E4855BD7F217}"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D6E087ED-1B6B-4266-BA0A-17F56413A7C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0886417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8F32CA-148C-4CAD-BDDD-ADEBAD184BF3}"/>
              </a:ext>
            </a:extLst>
          </p:cNvPr>
          <p:cNvSpPr>
            <a:spLocks noGrp="1"/>
          </p:cNvSpPr>
          <p:nvPr>
            <p:ph type="dt" sz="half" idx="2"/>
          </p:nvPr>
        </p:nvSpPr>
        <p:spPr/>
        <p:txBody>
          <a:bodyPr/>
          <a:lstStyle/>
          <a:p>
            <a:pPr>
              <a:defRPr/>
            </a:pPr>
            <a:fld id="{6CEF9A5B-9BD1-40DD-8F5A-7F1F6F6D205A}" type="datetime1">
              <a:rPr lang="zh-CN" altLang="en-US" smtClean="0"/>
              <a:t>2022/11/23</a:t>
            </a:fld>
            <a:endParaRPr lang="zh-CN" altLang="en-US"/>
          </a:p>
        </p:txBody>
      </p:sp>
      <p:sp>
        <p:nvSpPr>
          <p:cNvPr id="4" name="Rectangle 2">
            <a:extLst>
              <a:ext uri="{FF2B5EF4-FFF2-40B4-BE49-F238E27FC236}">
                <a16:creationId xmlns:a16="http://schemas.microsoft.com/office/drawing/2014/main" id="{F29D6198-3CA0-46FC-9DA7-48CA0C567F20}"/>
              </a:ext>
            </a:extLst>
          </p:cNvPr>
          <p:cNvSpPr>
            <a:spLocks noChangeArrowheads="1"/>
          </p:cNvSpPr>
          <p:nvPr/>
        </p:nvSpPr>
        <p:spPr bwMode="auto">
          <a:xfrm>
            <a:off x="780812" y="2531616"/>
            <a:ext cx="7391588" cy="113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zh-CN" altLang="en-US" sz="2400" dirty="0">
                <a:solidFill>
                  <a:srgbClr val="000000"/>
                </a:solidFill>
                <a:ea typeface="微软雅黑" panose="020B0503020204020204" pitchFamily="34" charset="-122"/>
                <a:cs typeface="Times New Roman" panose="02020603050405020304" pitchFamily="18" charset="0"/>
              </a:rPr>
              <a:t>分别为</a:t>
            </a:r>
            <a:r>
              <a:rPr lang="en-US" altLang="zh-CN" sz="2400" dirty="0">
                <a:solidFill>
                  <a:srgbClr val="000000"/>
                </a:solidFill>
                <a:ea typeface="微软雅黑" panose="020B0503020204020204" pitchFamily="34" charset="-122"/>
                <a:cs typeface="Times New Roman" panose="02020603050405020304" pitchFamily="18" charset="0"/>
              </a:rPr>
              <a:t>G</a:t>
            </a:r>
            <a:r>
              <a:rPr lang="en-US" altLang="zh-CN" sz="2400" baseline="-30000" dirty="0">
                <a:solidFill>
                  <a:srgbClr val="000000"/>
                </a:solidFill>
                <a:ea typeface="微软雅黑" panose="020B0503020204020204" pitchFamily="34" charset="-122"/>
                <a:cs typeface="Times New Roman" panose="02020603050405020304" pitchFamily="18" charset="0"/>
              </a:rPr>
              <a:t>K</a:t>
            </a:r>
            <a:r>
              <a:rPr lang="zh-CN" altLang="en-US" sz="2400" dirty="0">
                <a:solidFill>
                  <a:srgbClr val="000000"/>
                </a:solidFill>
                <a:ea typeface="微软雅黑" panose="020B0503020204020204" pitchFamily="34" charset="-122"/>
                <a:cs typeface="Times New Roman" panose="02020603050405020304" pitchFamily="18" charset="0"/>
              </a:rPr>
              <a:t>和</a:t>
            </a:r>
            <a:r>
              <a:rPr lang="en-US" altLang="zh-CN" sz="2400" dirty="0">
                <a:solidFill>
                  <a:srgbClr val="000000"/>
                </a:solidFill>
                <a:ea typeface="微软雅黑" panose="020B0503020204020204" pitchFamily="34" charset="-122"/>
                <a:cs typeface="Times New Roman" panose="02020603050405020304" pitchFamily="18" charset="0"/>
              </a:rPr>
              <a:t>G</a:t>
            </a:r>
            <a:r>
              <a:rPr lang="en-US" altLang="zh-CN" sz="2400" baseline="-30000" dirty="0">
                <a:solidFill>
                  <a:srgbClr val="000000"/>
                </a:solidFill>
                <a:ea typeface="微软雅黑" panose="020B0503020204020204" pitchFamily="34" charset="-122"/>
                <a:cs typeface="Times New Roman" panose="02020603050405020304" pitchFamily="18" charset="0"/>
              </a:rPr>
              <a:t>L</a:t>
            </a:r>
            <a:r>
              <a:rPr lang="zh-CN" altLang="en-US" sz="2400" dirty="0">
                <a:solidFill>
                  <a:srgbClr val="000000"/>
                </a:solidFill>
                <a:ea typeface="微软雅黑" panose="020B0503020204020204" pitchFamily="34" charset="-122"/>
                <a:cs typeface="Times New Roman" panose="02020603050405020304" pitchFamily="18" charset="0"/>
              </a:rPr>
              <a:t>的重心，类与类之间的平方距离定义为两个类重心（类内样品平均值）间的平方距离，即</a:t>
            </a:r>
          </a:p>
        </p:txBody>
      </p:sp>
      <p:sp>
        <p:nvSpPr>
          <p:cNvPr id="5" name="Rectangle 5">
            <a:extLst>
              <a:ext uri="{FF2B5EF4-FFF2-40B4-BE49-F238E27FC236}">
                <a16:creationId xmlns:a16="http://schemas.microsoft.com/office/drawing/2014/main" id="{37B177D8-4751-4FB0-AB4E-535AD9290C52}"/>
              </a:ext>
            </a:extLst>
          </p:cNvPr>
          <p:cNvSpPr>
            <a:spLocks noChangeArrowheads="1"/>
          </p:cNvSpPr>
          <p:nvPr/>
        </p:nvSpPr>
        <p:spPr bwMode="auto">
          <a:xfrm>
            <a:off x="827584" y="1103143"/>
            <a:ext cx="7157729" cy="52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zh-CN" altLang="en-US" sz="2400" dirty="0">
                <a:solidFill>
                  <a:srgbClr val="000000"/>
                </a:solidFill>
                <a:ea typeface="微软雅黑" panose="020B0503020204020204" pitchFamily="34" charset="-122"/>
                <a:cs typeface="Times New Roman" panose="02020603050405020304" pitchFamily="18" charset="0"/>
              </a:rPr>
              <a:t>重心法，也称为样品的均值法。设</a:t>
            </a:r>
            <a:r>
              <a:rPr lang="en-US" altLang="zh-CN" sz="2400" dirty="0">
                <a:solidFill>
                  <a:srgbClr val="000000"/>
                </a:solidFill>
                <a:ea typeface="微软雅黑" panose="020B0503020204020204" pitchFamily="34" charset="-122"/>
                <a:cs typeface="Times New Roman" panose="02020603050405020304" pitchFamily="18" charset="0"/>
              </a:rPr>
              <a:t>G</a:t>
            </a:r>
            <a:r>
              <a:rPr lang="en-US" altLang="zh-CN" sz="2400" baseline="-25000" dirty="0">
                <a:solidFill>
                  <a:srgbClr val="000000"/>
                </a:solidFill>
                <a:ea typeface="微软雅黑" panose="020B0503020204020204" pitchFamily="34" charset="-122"/>
                <a:cs typeface="Times New Roman" panose="02020603050405020304" pitchFamily="18" charset="0"/>
              </a:rPr>
              <a:t>K</a:t>
            </a:r>
            <a:r>
              <a:rPr lang="zh-CN" altLang="en-US" sz="2400" dirty="0">
                <a:solidFill>
                  <a:srgbClr val="000000"/>
                </a:solidFill>
                <a:ea typeface="微软雅黑" panose="020B0503020204020204" pitchFamily="34" charset="-122"/>
                <a:cs typeface="Times New Roman" panose="02020603050405020304" pitchFamily="18" charset="0"/>
              </a:rPr>
              <a:t>和</a:t>
            </a:r>
            <a:r>
              <a:rPr lang="en-US" altLang="zh-CN" sz="2400" dirty="0">
                <a:solidFill>
                  <a:srgbClr val="000000"/>
                </a:solidFill>
                <a:ea typeface="微软雅黑" panose="020B0503020204020204" pitchFamily="34" charset="-122"/>
                <a:cs typeface="Times New Roman" panose="02020603050405020304" pitchFamily="18" charset="0"/>
              </a:rPr>
              <a:t>G</a:t>
            </a:r>
            <a:r>
              <a:rPr lang="en-US" altLang="zh-CN" sz="2400" baseline="-25000" dirty="0">
                <a:solidFill>
                  <a:srgbClr val="000000"/>
                </a:solidFill>
                <a:ea typeface="微软雅黑" panose="020B0503020204020204" pitchFamily="34" charset="-122"/>
                <a:cs typeface="Times New Roman" panose="02020603050405020304" pitchFamily="18" charset="0"/>
              </a:rPr>
              <a:t>L</a:t>
            </a:r>
            <a:r>
              <a:rPr lang="en-US" altLang="zh-CN" sz="2400" dirty="0">
                <a:solidFill>
                  <a:srgbClr val="000000"/>
                </a:solidFill>
                <a:ea typeface="微软雅黑" panose="020B0503020204020204" pitchFamily="34" charset="-122"/>
                <a:cs typeface="Times New Roman" panose="02020603050405020304" pitchFamily="18" charset="0"/>
              </a:rPr>
              <a:t> </a:t>
            </a:r>
            <a:r>
              <a:rPr lang="zh-CN" altLang="en-US" sz="2400" dirty="0">
                <a:solidFill>
                  <a:srgbClr val="000000"/>
                </a:solidFill>
                <a:ea typeface="微软雅黑" panose="020B0503020204020204" pitchFamily="34" charset="-122"/>
                <a:cs typeface="Times New Roman" panose="02020603050405020304" pitchFamily="18" charset="0"/>
              </a:rPr>
              <a:t>为两个类</a:t>
            </a:r>
          </a:p>
        </p:txBody>
      </p:sp>
      <p:sp>
        <p:nvSpPr>
          <p:cNvPr id="6" name="Rectangle 8">
            <a:extLst>
              <a:ext uri="{FF2B5EF4-FFF2-40B4-BE49-F238E27FC236}">
                <a16:creationId xmlns:a16="http://schemas.microsoft.com/office/drawing/2014/main" id="{8B469EB6-2AFA-45D9-B494-759C05EDB064}"/>
              </a:ext>
            </a:extLst>
          </p:cNvPr>
          <p:cNvSpPr>
            <a:spLocks noChangeArrowheads="1"/>
          </p:cNvSpPr>
          <p:nvPr/>
        </p:nvSpPr>
        <p:spPr bwMode="auto">
          <a:xfrm>
            <a:off x="395288" y="548680"/>
            <a:ext cx="81375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ea typeface="微软雅黑" panose="020B0503020204020204" pitchFamily="34" charset="-122"/>
                <a:cs typeface="Times New Roman" panose="02020603050405020304" pitchFamily="18" charset="0"/>
              </a:rPr>
              <a:t> 5.  </a:t>
            </a:r>
            <a:r>
              <a:rPr lang="zh-CN" altLang="en-US" sz="2400" dirty="0">
                <a:solidFill>
                  <a:srgbClr val="FF0000"/>
                </a:solidFill>
                <a:ea typeface="微软雅黑" panose="020B0503020204020204" pitchFamily="34" charset="-122"/>
                <a:cs typeface="Times New Roman" panose="02020603050405020304" pitchFamily="18" charset="0"/>
              </a:rPr>
              <a:t>重心法 （</a:t>
            </a:r>
            <a:r>
              <a:rPr lang="en-US" altLang="zh-CN" sz="2400" dirty="0">
                <a:solidFill>
                  <a:srgbClr val="FF0000"/>
                </a:solidFill>
                <a:ea typeface="微软雅黑" panose="020B0503020204020204" pitchFamily="34" charset="-122"/>
                <a:cs typeface="Times New Roman" panose="02020603050405020304" pitchFamily="18" charset="0"/>
              </a:rPr>
              <a:t>Centroid hierarchical method)</a:t>
            </a:r>
          </a:p>
        </p:txBody>
      </p:sp>
      <p:graphicFrame>
        <p:nvGraphicFramePr>
          <p:cNvPr id="7" name="Object 9">
            <a:extLst>
              <a:ext uri="{FF2B5EF4-FFF2-40B4-BE49-F238E27FC236}">
                <a16:creationId xmlns:a16="http://schemas.microsoft.com/office/drawing/2014/main" id="{4CD1B224-13F0-4080-9A2C-86D3270748F8}"/>
              </a:ext>
            </a:extLst>
          </p:cNvPr>
          <p:cNvGraphicFramePr>
            <a:graphicFrameLocks noChangeAspect="1"/>
          </p:cNvGraphicFramePr>
          <p:nvPr>
            <p:extLst>
              <p:ext uri="{D42A27DB-BD31-4B8C-83A1-F6EECF244321}">
                <p14:modId xmlns:p14="http://schemas.microsoft.com/office/powerpoint/2010/main" val="1118414725"/>
              </p:ext>
            </p:extLst>
          </p:nvPr>
        </p:nvGraphicFramePr>
        <p:xfrm>
          <a:off x="1933575" y="1700808"/>
          <a:ext cx="2184400" cy="859170"/>
        </p:xfrm>
        <a:graphic>
          <a:graphicData uri="http://schemas.openxmlformats.org/presentationml/2006/ole">
            <mc:AlternateContent xmlns:mc="http://schemas.openxmlformats.org/markup-compatibility/2006">
              <mc:Choice xmlns:v="urn:schemas-microsoft-com:vml" Requires="v">
                <p:oleObj name="Equation" r:id="rId2" imgW="1193760" imgH="469800" progId="Equation.DSMT4">
                  <p:embed/>
                </p:oleObj>
              </mc:Choice>
              <mc:Fallback>
                <p:oleObj name="Equation" r:id="rId2" imgW="1193760" imgH="469800" progId="Equation.DSMT4">
                  <p:embed/>
                  <p:pic>
                    <p:nvPicPr>
                      <p:cNvPr id="68617" name="Object 9">
                        <a:extLst>
                          <a:ext uri="{FF2B5EF4-FFF2-40B4-BE49-F238E27FC236}">
                            <a16:creationId xmlns:a16="http://schemas.microsoft.com/office/drawing/2014/main" id="{8ADCA14C-A972-43E7-8ECC-44260A6C7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1700808"/>
                        <a:ext cx="2184400" cy="859170"/>
                      </a:xfrm>
                      <a:prstGeom prst="rect">
                        <a:avLst/>
                      </a:prstGeom>
                      <a:noFill/>
                      <a:ln>
                        <a:noFill/>
                      </a:ln>
                    </p:spPr>
                  </p:pic>
                </p:oleObj>
              </mc:Fallback>
            </mc:AlternateContent>
          </a:graphicData>
        </a:graphic>
      </p:graphicFrame>
      <p:graphicFrame>
        <p:nvGraphicFramePr>
          <p:cNvPr id="8" name="Object 10">
            <a:extLst>
              <a:ext uri="{FF2B5EF4-FFF2-40B4-BE49-F238E27FC236}">
                <a16:creationId xmlns:a16="http://schemas.microsoft.com/office/drawing/2014/main" id="{87D158EF-3DA1-40C8-B0A3-0879056DF814}"/>
              </a:ext>
            </a:extLst>
          </p:cNvPr>
          <p:cNvGraphicFramePr>
            <a:graphicFrameLocks noChangeAspect="1"/>
          </p:cNvGraphicFramePr>
          <p:nvPr>
            <p:extLst>
              <p:ext uri="{D42A27DB-BD31-4B8C-83A1-F6EECF244321}">
                <p14:modId xmlns:p14="http://schemas.microsoft.com/office/powerpoint/2010/main" val="1949225626"/>
              </p:ext>
            </p:extLst>
          </p:nvPr>
        </p:nvGraphicFramePr>
        <p:xfrm>
          <a:off x="4908550" y="1700808"/>
          <a:ext cx="1823690" cy="842926"/>
        </p:xfrm>
        <a:graphic>
          <a:graphicData uri="http://schemas.openxmlformats.org/presentationml/2006/ole">
            <mc:AlternateContent xmlns:mc="http://schemas.openxmlformats.org/markup-compatibility/2006">
              <mc:Choice xmlns:v="urn:schemas-microsoft-com:vml" Requires="v">
                <p:oleObj name="Equation" r:id="rId4" imgW="1015920" imgH="469800" progId="Equation.DSMT4">
                  <p:embed/>
                </p:oleObj>
              </mc:Choice>
              <mc:Fallback>
                <p:oleObj name="Equation" r:id="rId4" imgW="1015920" imgH="469800" progId="Equation.DSMT4">
                  <p:embed/>
                  <p:pic>
                    <p:nvPicPr>
                      <p:cNvPr id="68618" name="Object 10">
                        <a:extLst>
                          <a:ext uri="{FF2B5EF4-FFF2-40B4-BE49-F238E27FC236}">
                            <a16:creationId xmlns:a16="http://schemas.microsoft.com/office/drawing/2014/main" id="{0B03C76A-101A-4629-98E0-0AFA0F341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550" y="1700808"/>
                        <a:ext cx="1823690" cy="842926"/>
                      </a:xfrm>
                      <a:prstGeom prst="rect">
                        <a:avLst/>
                      </a:prstGeom>
                      <a:noFill/>
                      <a:ln>
                        <a:noFill/>
                      </a:ln>
                    </p:spPr>
                  </p:pic>
                </p:oleObj>
              </mc:Fallback>
            </mc:AlternateContent>
          </a:graphicData>
        </a:graphic>
      </p:graphicFrame>
      <p:graphicFrame>
        <p:nvGraphicFramePr>
          <p:cNvPr id="9" name="Object 11">
            <a:extLst>
              <a:ext uri="{FF2B5EF4-FFF2-40B4-BE49-F238E27FC236}">
                <a16:creationId xmlns:a16="http://schemas.microsoft.com/office/drawing/2014/main" id="{8768E50D-4940-416A-9659-D50446F6087F}"/>
              </a:ext>
            </a:extLst>
          </p:cNvPr>
          <p:cNvGraphicFramePr>
            <a:graphicFrameLocks noChangeAspect="1"/>
          </p:cNvGraphicFramePr>
          <p:nvPr>
            <p:extLst>
              <p:ext uri="{D42A27DB-BD31-4B8C-83A1-F6EECF244321}">
                <p14:modId xmlns:p14="http://schemas.microsoft.com/office/powerpoint/2010/main" val="2082417315"/>
              </p:ext>
            </p:extLst>
          </p:nvPr>
        </p:nvGraphicFramePr>
        <p:xfrm>
          <a:off x="1907704" y="3787229"/>
          <a:ext cx="4824536" cy="598799"/>
        </p:xfrm>
        <a:graphic>
          <a:graphicData uri="http://schemas.openxmlformats.org/presentationml/2006/ole">
            <mc:AlternateContent xmlns:mc="http://schemas.openxmlformats.org/markup-compatibility/2006">
              <mc:Choice xmlns:v="urn:schemas-microsoft-com:vml" Requires="v">
                <p:oleObj name="Equation" r:id="rId6" imgW="2145960" imgH="266400" progId="Equation.DSMT4">
                  <p:embed/>
                </p:oleObj>
              </mc:Choice>
              <mc:Fallback>
                <p:oleObj name="Equation" r:id="rId6" imgW="2145960" imgH="266400" progId="Equation.DSMT4">
                  <p:embed/>
                  <p:pic>
                    <p:nvPicPr>
                      <p:cNvPr id="68619" name="Object 11">
                        <a:extLst>
                          <a:ext uri="{FF2B5EF4-FFF2-40B4-BE49-F238E27FC236}">
                            <a16:creationId xmlns:a16="http://schemas.microsoft.com/office/drawing/2014/main" id="{10BB7970-EBD4-4B20-822E-DCF4922F82E8}"/>
                          </a:ext>
                        </a:extLst>
                      </p:cNvPr>
                      <p:cNvPicPr>
                        <a:picLocks noChangeAspect="1" noChangeArrowheads="1"/>
                      </p:cNvPicPr>
                      <p:nvPr/>
                    </p:nvPicPr>
                    <p:blipFill>
                      <a:blip r:embed="rId7"/>
                      <a:srcRect/>
                      <a:stretch>
                        <a:fillRect/>
                      </a:stretch>
                    </p:blipFill>
                    <p:spPr bwMode="auto">
                      <a:xfrm>
                        <a:off x="1907704" y="3787229"/>
                        <a:ext cx="4824536" cy="598799"/>
                      </a:xfrm>
                      <a:prstGeom prst="rect">
                        <a:avLst/>
                      </a:prstGeom>
                      <a:noFill/>
                      <a:ln>
                        <a:noFill/>
                      </a:ln>
                    </p:spPr>
                  </p:pic>
                </p:oleObj>
              </mc:Fallback>
            </mc:AlternateContent>
          </a:graphicData>
        </a:graphic>
      </p:graphicFrame>
      <p:sp>
        <p:nvSpPr>
          <p:cNvPr id="13" name="Rectangle 10">
            <a:extLst>
              <a:ext uri="{FF2B5EF4-FFF2-40B4-BE49-F238E27FC236}">
                <a16:creationId xmlns:a16="http://schemas.microsoft.com/office/drawing/2014/main" id="{E386E50F-696E-4286-BB08-ADAD851C371A}"/>
              </a:ext>
            </a:extLst>
          </p:cNvPr>
          <p:cNvSpPr>
            <a:spLocks noChangeArrowheads="1"/>
          </p:cNvSpPr>
          <p:nvPr/>
        </p:nvSpPr>
        <p:spPr bwMode="auto">
          <a:xfrm>
            <a:off x="755576" y="4507309"/>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距离递推公式为</a:t>
            </a:r>
          </a:p>
        </p:txBody>
      </p:sp>
      <p:graphicFrame>
        <p:nvGraphicFramePr>
          <p:cNvPr id="14" name="Object 12">
            <a:extLst>
              <a:ext uri="{FF2B5EF4-FFF2-40B4-BE49-F238E27FC236}">
                <a16:creationId xmlns:a16="http://schemas.microsoft.com/office/drawing/2014/main" id="{0D8705DF-62B4-4F93-A4D1-8801D80C7C2B}"/>
              </a:ext>
            </a:extLst>
          </p:cNvPr>
          <p:cNvGraphicFramePr>
            <a:graphicFrameLocks noChangeAspect="1"/>
          </p:cNvGraphicFramePr>
          <p:nvPr>
            <p:extLst>
              <p:ext uri="{D42A27DB-BD31-4B8C-83A1-F6EECF244321}">
                <p14:modId xmlns:p14="http://schemas.microsoft.com/office/powerpoint/2010/main" val="4143401447"/>
              </p:ext>
            </p:extLst>
          </p:nvPr>
        </p:nvGraphicFramePr>
        <p:xfrm>
          <a:off x="1979712" y="5020593"/>
          <a:ext cx="4722813" cy="928687"/>
        </p:xfrm>
        <a:graphic>
          <a:graphicData uri="http://schemas.openxmlformats.org/presentationml/2006/ole">
            <mc:AlternateContent xmlns:mc="http://schemas.openxmlformats.org/markup-compatibility/2006">
              <mc:Choice xmlns:v="urn:schemas-microsoft-com:vml" Requires="v">
                <p:oleObj name="Equation" r:id="rId8" imgW="2197080" imgH="431640" progId="Equation.DSMT4">
                  <p:embed/>
                </p:oleObj>
              </mc:Choice>
              <mc:Fallback>
                <p:oleObj name="Equation" r:id="rId8" imgW="2197080" imgH="431640" progId="Equation.DSMT4">
                  <p:embed/>
                  <p:pic>
                    <p:nvPicPr>
                      <p:cNvPr id="69644" name="Object 12">
                        <a:extLst>
                          <a:ext uri="{FF2B5EF4-FFF2-40B4-BE49-F238E27FC236}">
                            <a16:creationId xmlns:a16="http://schemas.microsoft.com/office/drawing/2014/main" id="{09F7A6BF-186C-4692-9972-4449DC86A270}"/>
                          </a:ext>
                        </a:extLst>
                      </p:cNvPr>
                      <p:cNvPicPr>
                        <a:picLocks noChangeAspect="1" noChangeArrowheads="1"/>
                      </p:cNvPicPr>
                      <p:nvPr/>
                    </p:nvPicPr>
                    <p:blipFill>
                      <a:blip r:embed="rId9"/>
                      <a:srcRect/>
                      <a:stretch>
                        <a:fillRect/>
                      </a:stretch>
                    </p:blipFill>
                    <p:spPr bwMode="auto">
                      <a:xfrm>
                        <a:off x="1979712" y="5020593"/>
                        <a:ext cx="47228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页脚占位符 9">
            <a:extLst>
              <a:ext uri="{FF2B5EF4-FFF2-40B4-BE49-F238E27FC236}">
                <a16:creationId xmlns:a16="http://schemas.microsoft.com/office/drawing/2014/main" id="{B4F45B96-8A28-40A1-BD56-5449F02C1DF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2632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9BE505-975B-4FDD-B96D-5EBD2870708E}"/>
              </a:ext>
            </a:extLst>
          </p:cNvPr>
          <p:cNvSpPr>
            <a:spLocks noGrp="1"/>
          </p:cNvSpPr>
          <p:nvPr>
            <p:ph type="dt" sz="half" idx="2"/>
          </p:nvPr>
        </p:nvSpPr>
        <p:spPr/>
        <p:txBody>
          <a:bodyPr/>
          <a:lstStyle/>
          <a:p>
            <a:pPr>
              <a:defRPr/>
            </a:pPr>
            <a:fld id="{67E4E925-E364-4121-85F6-30ED3E308129}" type="datetime1">
              <a:rPr lang="zh-CN" altLang="en-US" smtClean="0"/>
              <a:t>2022/11/23</a:t>
            </a:fld>
            <a:endParaRPr lang="zh-CN" altLang="en-US"/>
          </a:p>
        </p:txBody>
      </p:sp>
      <p:sp>
        <p:nvSpPr>
          <p:cNvPr id="4" name="Rectangle 3">
            <a:extLst>
              <a:ext uri="{FF2B5EF4-FFF2-40B4-BE49-F238E27FC236}">
                <a16:creationId xmlns:a16="http://schemas.microsoft.com/office/drawing/2014/main" id="{77050009-5CD0-4CD9-9090-0A60ED5536F2}"/>
              </a:ext>
            </a:extLst>
          </p:cNvPr>
          <p:cNvSpPr>
            <a:spLocks noChangeArrowheads="1"/>
          </p:cNvSpPr>
          <p:nvPr/>
        </p:nvSpPr>
        <p:spPr bwMode="auto">
          <a:xfrm>
            <a:off x="468313" y="1270000"/>
            <a:ext cx="77057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lang="zh-CN" altLang="en-US" sz="2400" dirty="0">
                <a:solidFill>
                  <a:srgbClr val="000000"/>
                </a:solidFill>
                <a:latin typeface="微软雅黑" panose="020B0503020204020204" pitchFamily="34" charset="-122"/>
                <a:ea typeface="微软雅黑" panose="020B0503020204020204" pitchFamily="34" charset="-122"/>
              </a:rPr>
              <a:t>类平均法定义类间的距离是两类间所有样品对之间的距离的平均值，即</a:t>
            </a:r>
          </a:p>
        </p:txBody>
      </p:sp>
      <p:sp>
        <p:nvSpPr>
          <p:cNvPr id="5" name="Rectangle 4">
            <a:extLst>
              <a:ext uri="{FF2B5EF4-FFF2-40B4-BE49-F238E27FC236}">
                <a16:creationId xmlns:a16="http://schemas.microsoft.com/office/drawing/2014/main" id="{ED050F9A-D34E-451A-B198-2093DCD61EA1}"/>
              </a:ext>
            </a:extLst>
          </p:cNvPr>
          <p:cNvSpPr>
            <a:spLocks noChangeArrowheads="1"/>
          </p:cNvSpPr>
          <p:nvPr/>
        </p:nvSpPr>
        <p:spPr bwMode="auto">
          <a:xfrm>
            <a:off x="395288" y="504825"/>
            <a:ext cx="77057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 6.  </a:t>
            </a:r>
            <a:r>
              <a:rPr lang="zh-CN" altLang="en-US" sz="2400" dirty="0">
                <a:solidFill>
                  <a:srgbClr val="FF0000"/>
                </a:solidFill>
                <a:latin typeface="微软雅黑" panose="020B0503020204020204" pitchFamily="34" charset="-122"/>
                <a:ea typeface="微软雅黑" panose="020B0503020204020204" pitchFamily="34" charset="-122"/>
              </a:rPr>
              <a:t>类平均法（</a:t>
            </a:r>
            <a:r>
              <a:rPr lang="en-US" altLang="zh-CN" sz="2400" dirty="0">
                <a:solidFill>
                  <a:srgbClr val="FF0000"/>
                </a:solidFill>
                <a:latin typeface="微软雅黑" panose="020B0503020204020204" pitchFamily="34" charset="-122"/>
                <a:ea typeface="微软雅黑" panose="020B0503020204020204" pitchFamily="34" charset="-122"/>
              </a:rPr>
              <a:t>Average linkage method)</a:t>
            </a:r>
          </a:p>
        </p:txBody>
      </p:sp>
      <p:graphicFrame>
        <p:nvGraphicFramePr>
          <p:cNvPr id="6" name="Object 5">
            <a:extLst>
              <a:ext uri="{FF2B5EF4-FFF2-40B4-BE49-F238E27FC236}">
                <a16:creationId xmlns:a16="http://schemas.microsoft.com/office/drawing/2014/main" id="{51C100FB-3241-44A4-9B91-9D2C6F8E179A}"/>
              </a:ext>
            </a:extLst>
          </p:cNvPr>
          <p:cNvGraphicFramePr>
            <a:graphicFrameLocks noChangeAspect="1"/>
          </p:cNvGraphicFramePr>
          <p:nvPr>
            <p:extLst>
              <p:ext uri="{D42A27DB-BD31-4B8C-83A1-F6EECF244321}">
                <p14:modId xmlns:p14="http://schemas.microsoft.com/office/powerpoint/2010/main" val="2539796139"/>
              </p:ext>
            </p:extLst>
          </p:nvPr>
        </p:nvGraphicFramePr>
        <p:xfrm>
          <a:off x="3030538" y="3429000"/>
          <a:ext cx="3197225" cy="909638"/>
        </p:xfrm>
        <a:graphic>
          <a:graphicData uri="http://schemas.openxmlformats.org/presentationml/2006/ole">
            <mc:AlternateContent xmlns:mc="http://schemas.openxmlformats.org/markup-compatibility/2006">
              <mc:Choice xmlns:v="urn:schemas-microsoft-com:vml" Requires="v">
                <p:oleObj name="Equation" r:id="rId2" imgW="1562040" imgH="444240" progId="Equation.DSMT4">
                  <p:embed/>
                </p:oleObj>
              </mc:Choice>
              <mc:Fallback>
                <p:oleObj name="Equation" r:id="rId2" imgW="1562040" imgH="444240" progId="Equation.DSMT4">
                  <p:embed/>
                  <p:pic>
                    <p:nvPicPr>
                      <p:cNvPr id="12293" name="Object 5">
                        <a:extLst>
                          <a:ext uri="{FF2B5EF4-FFF2-40B4-BE49-F238E27FC236}">
                            <a16:creationId xmlns:a16="http://schemas.microsoft.com/office/drawing/2014/main" id="{46AB6F1F-B764-47C3-8268-82460D77C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538" y="3429000"/>
                        <a:ext cx="3197225"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a:extLst>
              <a:ext uri="{FF2B5EF4-FFF2-40B4-BE49-F238E27FC236}">
                <a16:creationId xmlns:a16="http://schemas.microsoft.com/office/drawing/2014/main" id="{2267A099-E1F8-41D0-86C3-259CEB4333F8}"/>
              </a:ext>
            </a:extLst>
          </p:cNvPr>
          <p:cNvGraphicFramePr>
            <a:graphicFrameLocks noChangeAspect="1"/>
          </p:cNvGraphicFramePr>
          <p:nvPr>
            <p:extLst>
              <p:ext uri="{D42A27DB-BD31-4B8C-83A1-F6EECF244321}">
                <p14:modId xmlns:p14="http://schemas.microsoft.com/office/powerpoint/2010/main" val="1950451131"/>
              </p:ext>
            </p:extLst>
          </p:nvPr>
        </p:nvGraphicFramePr>
        <p:xfrm>
          <a:off x="3068638" y="2349500"/>
          <a:ext cx="3303587" cy="1009650"/>
        </p:xfrm>
        <a:graphic>
          <a:graphicData uri="http://schemas.openxmlformats.org/presentationml/2006/ole">
            <mc:AlternateContent xmlns:mc="http://schemas.openxmlformats.org/markup-compatibility/2006">
              <mc:Choice xmlns:v="urn:schemas-microsoft-com:vml" Requires="v">
                <p:oleObj name="Equation" r:id="rId4" imgW="1536480" imgH="469800" progId="Equation.DSMT4">
                  <p:embed/>
                </p:oleObj>
              </mc:Choice>
              <mc:Fallback>
                <p:oleObj name="Equation" r:id="rId4" imgW="1536480" imgH="469800" progId="Equation.DSMT4">
                  <p:embed/>
                  <p:pic>
                    <p:nvPicPr>
                      <p:cNvPr id="12294" name="Object 6">
                        <a:extLst>
                          <a:ext uri="{FF2B5EF4-FFF2-40B4-BE49-F238E27FC236}">
                            <a16:creationId xmlns:a16="http://schemas.microsoft.com/office/drawing/2014/main" id="{0988A955-8FBB-4B07-AAAD-EE644A885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638" y="2349500"/>
                        <a:ext cx="3303587"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7">
            <a:extLst>
              <a:ext uri="{FF2B5EF4-FFF2-40B4-BE49-F238E27FC236}">
                <a16:creationId xmlns:a16="http://schemas.microsoft.com/office/drawing/2014/main" id="{2E2163F6-CDBD-4524-BCF5-C8D45CFBE451}"/>
              </a:ext>
            </a:extLst>
          </p:cNvPr>
          <p:cNvSpPr>
            <a:spLocks noChangeArrowheads="1"/>
          </p:cNvSpPr>
          <p:nvPr/>
        </p:nvSpPr>
        <p:spPr bwMode="auto">
          <a:xfrm>
            <a:off x="1052513" y="2497138"/>
            <a:ext cx="236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FF"/>
                </a:solidFill>
                <a:latin typeface="微软雅黑" panose="020B0503020204020204" pitchFamily="34" charset="-122"/>
                <a:ea typeface="微软雅黑" panose="020B0503020204020204" pitchFamily="34" charset="-122"/>
              </a:rPr>
              <a:t>定义距离：</a:t>
            </a:r>
          </a:p>
        </p:txBody>
      </p:sp>
      <p:sp>
        <p:nvSpPr>
          <p:cNvPr id="9" name="Rectangle 8">
            <a:extLst>
              <a:ext uri="{FF2B5EF4-FFF2-40B4-BE49-F238E27FC236}">
                <a16:creationId xmlns:a16="http://schemas.microsoft.com/office/drawing/2014/main" id="{BD08E356-12AD-46BD-B3F3-C9379F61ABFA}"/>
              </a:ext>
            </a:extLst>
          </p:cNvPr>
          <p:cNvSpPr>
            <a:spLocks noChangeArrowheads="1"/>
          </p:cNvSpPr>
          <p:nvPr/>
        </p:nvSpPr>
        <p:spPr bwMode="auto">
          <a:xfrm>
            <a:off x="1042988" y="3548063"/>
            <a:ext cx="236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FF0000"/>
                </a:solidFill>
                <a:latin typeface="微软雅黑" panose="020B0503020204020204" pitchFamily="34" charset="-122"/>
                <a:ea typeface="微软雅黑" panose="020B0503020204020204" pitchFamily="34" charset="-122"/>
              </a:rPr>
              <a:t>递推公式：</a:t>
            </a:r>
          </a:p>
        </p:txBody>
      </p:sp>
      <p:sp>
        <p:nvSpPr>
          <p:cNvPr id="10" name="Rectangle 9">
            <a:extLst>
              <a:ext uri="{FF2B5EF4-FFF2-40B4-BE49-F238E27FC236}">
                <a16:creationId xmlns:a16="http://schemas.microsoft.com/office/drawing/2014/main" id="{78390D6E-3848-4CAA-BCA7-C9CA9BFA3CB9}"/>
              </a:ext>
            </a:extLst>
          </p:cNvPr>
          <p:cNvSpPr>
            <a:spLocks noChangeArrowheads="1"/>
          </p:cNvSpPr>
          <p:nvPr/>
        </p:nvSpPr>
        <p:spPr bwMode="auto">
          <a:xfrm>
            <a:off x="481013" y="4548857"/>
            <a:ext cx="797877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en-US" sz="2400" dirty="0">
                <a:solidFill>
                  <a:srgbClr val="FF0000"/>
                </a:solidFill>
                <a:latin typeface="微软雅黑" panose="020B0503020204020204" pitchFamily="34" charset="-122"/>
                <a:ea typeface="微软雅黑" panose="020B0503020204020204" pitchFamily="34" charset="-122"/>
              </a:rPr>
              <a:t>注：</a:t>
            </a:r>
            <a:r>
              <a:rPr lang="zh-CN" altLang="en-US" sz="2400" dirty="0">
                <a:solidFill>
                  <a:srgbClr val="0000FF"/>
                </a:solidFill>
                <a:latin typeface="微软雅黑" panose="020B0503020204020204" pitchFamily="34" charset="-122"/>
                <a:ea typeface="微软雅黑" panose="020B0503020204020204" pitchFamily="34" charset="-122"/>
              </a:rPr>
              <a:t>类平均法利用了所有样品的信息，在很多情况下被认 </a:t>
            </a:r>
          </a:p>
          <a:p>
            <a:pPr algn="just">
              <a:lnSpc>
                <a:spcPct val="120000"/>
              </a:lnSpc>
            </a:pPr>
            <a:r>
              <a:rPr lang="zh-CN" altLang="en-US" sz="2400" dirty="0">
                <a:solidFill>
                  <a:srgbClr val="0000FF"/>
                </a:solidFill>
                <a:latin typeface="微软雅黑" panose="020B0503020204020204" pitchFamily="34" charset="-122"/>
                <a:ea typeface="微软雅黑" panose="020B0503020204020204" pitchFamily="34" charset="-122"/>
              </a:rPr>
              <a:t>       为是一种比较好的系统聚类法</a:t>
            </a:r>
          </a:p>
        </p:txBody>
      </p:sp>
      <p:sp>
        <p:nvSpPr>
          <p:cNvPr id="11" name="页脚占位符 10">
            <a:extLst>
              <a:ext uri="{FF2B5EF4-FFF2-40B4-BE49-F238E27FC236}">
                <a16:creationId xmlns:a16="http://schemas.microsoft.com/office/drawing/2014/main" id="{D361E814-B364-4ECC-8F1B-8ECEFB8305A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49969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B121AC-7336-4DC8-BCEE-CFDB3AC9FB38}"/>
              </a:ext>
            </a:extLst>
          </p:cNvPr>
          <p:cNvSpPr>
            <a:spLocks noGrp="1"/>
          </p:cNvSpPr>
          <p:nvPr>
            <p:ph type="dt" sz="half" idx="2"/>
          </p:nvPr>
        </p:nvSpPr>
        <p:spPr/>
        <p:txBody>
          <a:bodyPr/>
          <a:lstStyle/>
          <a:p>
            <a:pPr>
              <a:defRPr/>
            </a:pPr>
            <a:fld id="{1088313A-1C2B-4554-984D-E0A461BB1B41}" type="datetime1">
              <a:rPr lang="zh-CN" altLang="en-US" smtClean="0"/>
              <a:t>2022/11/23</a:t>
            </a:fld>
            <a:endParaRPr lang="zh-CN" altLang="en-US"/>
          </a:p>
        </p:txBody>
      </p:sp>
      <p:sp>
        <p:nvSpPr>
          <p:cNvPr id="4" name="Rectangle 3">
            <a:extLst>
              <a:ext uri="{FF2B5EF4-FFF2-40B4-BE49-F238E27FC236}">
                <a16:creationId xmlns:a16="http://schemas.microsoft.com/office/drawing/2014/main" id="{7C8504FC-6425-447B-8AEC-09F9B8C44AF2}"/>
              </a:ext>
            </a:extLst>
          </p:cNvPr>
          <p:cNvSpPr>
            <a:spLocks noChangeArrowheads="1"/>
          </p:cNvSpPr>
          <p:nvPr/>
        </p:nvSpPr>
        <p:spPr bwMode="auto">
          <a:xfrm>
            <a:off x="538931" y="1150910"/>
            <a:ext cx="8137525" cy="100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altLang="en-US" sz="2400" dirty="0">
                <a:solidFill>
                  <a:srgbClr val="000000"/>
                </a:solidFill>
                <a:latin typeface="微软雅黑" panose="020B0503020204020204" pitchFamily="34" charset="-122"/>
                <a:ea typeface="微软雅黑" panose="020B0503020204020204" pitchFamily="34" charset="-122"/>
              </a:rPr>
              <a:t>类似于方差分析的想法，如果类分得恰当，同类内的样品之间的离差平方和应较小，而类间的离差平方和应当较大。 </a:t>
            </a:r>
          </a:p>
        </p:txBody>
      </p:sp>
      <p:sp>
        <p:nvSpPr>
          <p:cNvPr id="5" name="Rectangle 4">
            <a:extLst>
              <a:ext uri="{FF2B5EF4-FFF2-40B4-BE49-F238E27FC236}">
                <a16:creationId xmlns:a16="http://schemas.microsoft.com/office/drawing/2014/main" id="{42828015-4094-4D02-8197-D314BFCD0D35}"/>
              </a:ext>
            </a:extLst>
          </p:cNvPr>
          <p:cNvSpPr>
            <a:spLocks noChangeArrowheads="1"/>
          </p:cNvSpPr>
          <p:nvPr/>
        </p:nvSpPr>
        <p:spPr bwMode="auto">
          <a:xfrm>
            <a:off x="539874" y="2324345"/>
            <a:ext cx="8064574" cy="1536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5000"/>
              </a:lnSpc>
            </a:pPr>
            <a:r>
              <a:rPr lang="zh-CN" altLang="en-US" sz="2400" dirty="0">
                <a:solidFill>
                  <a:srgbClr val="0000FF"/>
                </a:solidFill>
                <a:latin typeface="微软雅黑" panose="020B0503020204020204" pitchFamily="34" charset="-122"/>
                <a:ea typeface="微软雅黑" panose="020B0503020204020204" pitchFamily="34" charset="-122"/>
              </a:rPr>
              <a:t>离差平方和法的思路：</a:t>
            </a:r>
            <a:r>
              <a:rPr lang="zh-CN" altLang="en-US" sz="2400" dirty="0">
                <a:solidFill>
                  <a:srgbClr val="000000"/>
                </a:solidFill>
                <a:latin typeface="微软雅黑" panose="020B0503020204020204" pitchFamily="34" charset="-122"/>
                <a:ea typeface="微软雅黑" panose="020B0503020204020204" pitchFamily="34" charset="-122"/>
              </a:rPr>
              <a:t>先让</a:t>
            </a:r>
            <a:r>
              <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400" dirty="0">
                <a:solidFill>
                  <a:srgbClr val="000000"/>
                </a:solidFill>
                <a:latin typeface="微软雅黑" panose="020B0503020204020204" pitchFamily="34" charset="-122"/>
                <a:ea typeface="微软雅黑" panose="020B0503020204020204" pitchFamily="34" charset="-122"/>
              </a:rPr>
              <a:t>个样品各自成一类，然后缩小一类，每缩小一类离差平方和就要增大，选择使</a:t>
            </a:r>
            <a:r>
              <a:rPr lang="en-US" altLang="en-US" sz="2400" dirty="0" err="1">
                <a:solidFill>
                  <a:srgbClr val="000000"/>
                </a:solidFill>
                <a:latin typeface="微软雅黑" panose="020B0503020204020204" pitchFamily="34" charset="-122"/>
                <a:ea typeface="微软雅黑" panose="020B0503020204020204" pitchFamily="34" charset="-122"/>
              </a:rPr>
              <a:t>离差平方和</a:t>
            </a:r>
            <a:r>
              <a:rPr lang="zh-CN" altLang="en-US" sz="2400" dirty="0">
                <a:solidFill>
                  <a:srgbClr val="000000"/>
                </a:solidFill>
                <a:latin typeface="微软雅黑" panose="020B0503020204020204" pitchFamily="34" charset="-122"/>
                <a:ea typeface="微软雅黑" panose="020B0503020204020204" pitchFamily="34" charset="-122"/>
              </a:rPr>
              <a:t>增加最小的两类合并，直到所有的样品归为一类为止</a:t>
            </a:r>
            <a:r>
              <a:rPr lang="en-US" altLang="zh-CN" sz="2400" dirty="0">
                <a:solidFill>
                  <a:srgbClr val="000000"/>
                </a:solidFill>
                <a:latin typeface="微软雅黑" panose="020B0503020204020204" pitchFamily="34" charset="-122"/>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9CC22ADC-B018-4C8D-A716-79D54529C4B7}"/>
              </a:ext>
            </a:extLst>
          </p:cNvPr>
          <p:cNvSpPr>
            <a:spLocks noChangeArrowheads="1"/>
          </p:cNvSpPr>
          <p:nvPr/>
        </p:nvSpPr>
        <p:spPr bwMode="auto">
          <a:xfrm>
            <a:off x="395288" y="548680"/>
            <a:ext cx="81375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7.  </a:t>
            </a:r>
            <a:r>
              <a:rPr lang="zh-CN" altLang="en-US" sz="2400" dirty="0">
                <a:solidFill>
                  <a:srgbClr val="FF0000"/>
                </a:solidFill>
                <a:latin typeface="微软雅黑" panose="020B0503020204020204" pitchFamily="34" charset="-122"/>
                <a:ea typeface="微软雅黑" panose="020B0503020204020204" pitchFamily="34" charset="-122"/>
              </a:rPr>
              <a:t>离差平方和法 （</a:t>
            </a:r>
            <a:r>
              <a:rPr lang="en-US" altLang="zh-CN" sz="2400" dirty="0">
                <a:solidFill>
                  <a:srgbClr val="FF0000"/>
                </a:solidFill>
                <a:latin typeface="微软雅黑" panose="020B0503020204020204" pitchFamily="34" charset="-122"/>
                <a:ea typeface="微软雅黑" panose="020B0503020204020204" pitchFamily="34" charset="-122"/>
              </a:rPr>
              <a:t>Ward's minimum variance method)</a:t>
            </a:r>
          </a:p>
        </p:txBody>
      </p:sp>
      <p:sp>
        <p:nvSpPr>
          <p:cNvPr id="7" name="页脚占位符 6">
            <a:extLst>
              <a:ext uri="{FF2B5EF4-FFF2-40B4-BE49-F238E27FC236}">
                <a16:creationId xmlns:a16="http://schemas.microsoft.com/office/drawing/2014/main" id="{C894DB7F-BC97-4043-95C6-90AF55B91F6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1504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B121AC-7336-4DC8-BCEE-CFDB3AC9FB38}"/>
              </a:ext>
            </a:extLst>
          </p:cNvPr>
          <p:cNvSpPr>
            <a:spLocks noGrp="1"/>
          </p:cNvSpPr>
          <p:nvPr>
            <p:ph type="dt" sz="half" idx="2"/>
          </p:nvPr>
        </p:nvSpPr>
        <p:spPr/>
        <p:txBody>
          <a:bodyPr/>
          <a:lstStyle/>
          <a:p>
            <a:pPr>
              <a:defRPr/>
            </a:pPr>
            <a:fld id="{431496F9-5DC2-46D7-A14B-FD05CD033BBA}" type="datetime1">
              <a:rPr lang="zh-CN" altLang="en-US" smtClean="0"/>
              <a:t>2022/11/23</a:t>
            </a:fld>
            <a:endParaRPr lang="zh-CN" altLang="en-US"/>
          </a:p>
        </p:txBody>
      </p:sp>
      <p:sp>
        <p:nvSpPr>
          <p:cNvPr id="6" name="Rectangle 5">
            <a:extLst>
              <a:ext uri="{FF2B5EF4-FFF2-40B4-BE49-F238E27FC236}">
                <a16:creationId xmlns:a16="http://schemas.microsoft.com/office/drawing/2014/main" id="{9CC22ADC-B018-4C8D-A716-79D54529C4B7}"/>
              </a:ext>
            </a:extLst>
          </p:cNvPr>
          <p:cNvSpPr>
            <a:spLocks noChangeArrowheads="1"/>
          </p:cNvSpPr>
          <p:nvPr/>
        </p:nvSpPr>
        <p:spPr bwMode="auto">
          <a:xfrm>
            <a:off x="395288" y="548680"/>
            <a:ext cx="81375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7.  </a:t>
            </a:r>
            <a:r>
              <a:rPr lang="zh-CN" altLang="en-US" sz="2400" dirty="0">
                <a:solidFill>
                  <a:srgbClr val="FF0000"/>
                </a:solidFill>
                <a:latin typeface="微软雅黑" panose="020B0503020204020204" pitchFamily="34" charset="-122"/>
                <a:ea typeface="微软雅黑" panose="020B0503020204020204" pitchFamily="34" charset="-122"/>
              </a:rPr>
              <a:t>离差平方和法 （</a:t>
            </a:r>
            <a:r>
              <a:rPr lang="en-US" altLang="zh-CN" sz="2400" dirty="0">
                <a:solidFill>
                  <a:srgbClr val="FF0000"/>
                </a:solidFill>
                <a:latin typeface="微软雅黑" panose="020B0503020204020204" pitchFamily="34" charset="-122"/>
                <a:ea typeface="微软雅黑" panose="020B0503020204020204" pitchFamily="34" charset="-122"/>
              </a:rPr>
              <a:t>Ward's minimum variance method)</a:t>
            </a:r>
          </a:p>
        </p:txBody>
      </p:sp>
      <p:sp>
        <p:nvSpPr>
          <p:cNvPr id="7" name="Rectangle 2">
            <a:extLst>
              <a:ext uri="{FF2B5EF4-FFF2-40B4-BE49-F238E27FC236}">
                <a16:creationId xmlns:a16="http://schemas.microsoft.com/office/drawing/2014/main" id="{EC59255A-B27F-4925-AD3C-FC2B890C79A5}"/>
              </a:ext>
            </a:extLst>
          </p:cNvPr>
          <p:cNvSpPr>
            <a:spLocks noChangeArrowheads="1"/>
          </p:cNvSpPr>
          <p:nvPr/>
        </p:nvSpPr>
        <p:spPr bwMode="auto">
          <a:xfrm>
            <a:off x="539552" y="1124744"/>
            <a:ext cx="8531225"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设类</a:t>
            </a:r>
            <a:r>
              <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40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40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合并成新类</a:t>
            </a:r>
            <a:r>
              <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240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，三类的类内离差平方和分别记为</a:t>
            </a:r>
          </a:p>
        </p:txBody>
      </p:sp>
      <p:graphicFrame>
        <p:nvGraphicFramePr>
          <p:cNvPr id="8" name="Object 5">
            <a:extLst>
              <a:ext uri="{FF2B5EF4-FFF2-40B4-BE49-F238E27FC236}">
                <a16:creationId xmlns:a16="http://schemas.microsoft.com/office/drawing/2014/main" id="{005A6621-0D32-4C80-AC1F-7D4A92F83E37}"/>
              </a:ext>
            </a:extLst>
          </p:cNvPr>
          <p:cNvGraphicFramePr>
            <a:graphicFrameLocks noChangeAspect="1"/>
          </p:cNvGraphicFramePr>
          <p:nvPr>
            <p:extLst>
              <p:ext uri="{D42A27DB-BD31-4B8C-83A1-F6EECF244321}">
                <p14:modId xmlns:p14="http://schemas.microsoft.com/office/powerpoint/2010/main" val="1218796619"/>
              </p:ext>
            </p:extLst>
          </p:nvPr>
        </p:nvGraphicFramePr>
        <p:xfrm>
          <a:off x="827584" y="1873268"/>
          <a:ext cx="3414108" cy="702340"/>
        </p:xfrm>
        <a:graphic>
          <a:graphicData uri="http://schemas.openxmlformats.org/presentationml/2006/ole">
            <mc:AlternateContent xmlns:mc="http://schemas.openxmlformats.org/markup-compatibility/2006">
              <mc:Choice xmlns:v="urn:schemas-microsoft-com:vml" Requires="v">
                <p:oleObj name="Equation" r:id="rId2" imgW="1790640" imgH="368280" progId="Equation.DSMT4">
                  <p:embed/>
                </p:oleObj>
              </mc:Choice>
              <mc:Fallback>
                <p:oleObj name="Equation" r:id="rId2" imgW="1790640" imgH="368280" progId="Equation.DSMT4">
                  <p:embed/>
                  <p:pic>
                    <p:nvPicPr>
                      <p:cNvPr id="8" name="Object 5">
                        <a:extLst>
                          <a:ext uri="{FF2B5EF4-FFF2-40B4-BE49-F238E27FC236}">
                            <a16:creationId xmlns:a16="http://schemas.microsoft.com/office/drawing/2014/main" id="{005A6621-0D32-4C80-AC1F-7D4A92F83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873268"/>
                        <a:ext cx="3414108" cy="702340"/>
                      </a:xfrm>
                      <a:prstGeom prst="rect">
                        <a:avLst/>
                      </a:prstGeom>
                      <a:noFill/>
                      <a:ln>
                        <a:noFill/>
                      </a:ln>
                    </p:spPr>
                  </p:pic>
                </p:oleObj>
              </mc:Fallback>
            </mc:AlternateContent>
          </a:graphicData>
        </a:graphic>
      </p:graphicFrame>
      <p:graphicFrame>
        <p:nvGraphicFramePr>
          <p:cNvPr id="9" name="Object 6">
            <a:extLst>
              <a:ext uri="{FF2B5EF4-FFF2-40B4-BE49-F238E27FC236}">
                <a16:creationId xmlns:a16="http://schemas.microsoft.com/office/drawing/2014/main" id="{14DFE1AD-1D34-4B25-AD45-5ACF7BC7EE2A}"/>
              </a:ext>
            </a:extLst>
          </p:cNvPr>
          <p:cNvGraphicFramePr>
            <a:graphicFrameLocks noChangeAspect="1"/>
          </p:cNvGraphicFramePr>
          <p:nvPr>
            <p:extLst>
              <p:ext uri="{D42A27DB-BD31-4B8C-83A1-F6EECF244321}">
                <p14:modId xmlns:p14="http://schemas.microsoft.com/office/powerpoint/2010/main" val="2305022758"/>
              </p:ext>
            </p:extLst>
          </p:nvPr>
        </p:nvGraphicFramePr>
        <p:xfrm>
          <a:off x="4876617" y="1873268"/>
          <a:ext cx="3373593" cy="719559"/>
        </p:xfrm>
        <a:graphic>
          <a:graphicData uri="http://schemas.openxmlformats.org/presentationml/2006/ole">
            <mc:AlternateContent xmlns:mc="http://schemas.openxmlformats.org/markup-compatibility/2006">
              <mc:Choice xmlns:v="urn:schemas-microsoft-com:vml" Requires="v">
                <p:oleObj name="Equation" r:id="rId4" imgW="1726920" imgH="368280" progId="Equation.DSMT4">
                  <p:embed/>
                </p:oleObj>
              </mc:Choice>
              <mc:Fallback>
                <p:oleObj name="Equation" r:id="rId4" imgW="1726920" imgH="368280" progId="Equation.DSMT4">
                  <p:embed/>
                  <p:pic>
                    <p:nvPicPr>
                      <p:cNvPr id="9" name="Object 6">
                        <a:extLst>
                          <a:ext uri="{FF2B5EF4-FFF2-40B4-BE49-F238E27FC236}">
                            <a16:creationId xmlns:a16="http://schemas.microsoft.com/office/drawing/2014/main" id="{14DFE1AD-1D34-4B25-AD45-5ACF7BC7EE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617" y="1873268"/>
                        <a:ext cx="3373593" cy="719559"/>
                      </a:xfrm>
                      <a:prstGeom prst="rect">
                        <a:avLst/>
                      </a:prstGeom>
                      <a:noFill/>
                      <a:ln>
                        <a:noFill/>
                      </a:ln>
                    </p:spPr>
                  </p:pic>
                </p:oleObj>
              </mc:Fallback>
            </mc:AlternateContent>
          </a:graphicData>
        </a:graphic>
      </p:graphicFrame>
      <p:graphicFrame>
        <p:nvGraphicFramePr>
          <p:cNvPr id="10" name="Object 7">
            <a:extLst>
              <a:ext uri="{FF2B5EF4-FFF2-40B4-BE49-F238E27FC236}">
                <a16:creationId xmlns:a16="http://schemas.microsoft.com/office/drawing/2014/main" id="{79A1B2C2-F00D-4518-96E6-78CDAFB977C5}"/>
              </a:ext>
            </a:extLst>
          </p:cNvPr>
          <p:cNvGraphicFramePr>
            <a:graphicFrameLocks noChangeAspect="1"/>
          </p:cNvGraphicFramePr>
          <p:nvPr>
            <p:extLst>
              <p:ext uri="{D42A27DB-BD31-4B8C-83A1-F6EECF244321}">
                <p14:modId xmlns:p14="http://schemas.microsoft.com/office/powerpoint/2010/main" val="1378811038"/>
              </p:ext>
            </p:extLst>
          </p:nvPr>
        </p:nvGraphicFramePr>
        <p:xfrm>
          <a:off x="827584" y="2726660"/>
          <a:ext cx="3535362" cy="702340"/>
        </p:xfrm>
        <a:graphic>
          <a:graphicData uri="http://schemas.openxmlformats.org/presentationml/2006/ole">
            <mc:AlternateContent xmlns:mc="http://schemas.openxmlformats.org/markup-compatibility/2006">
              <mc:Choice xmlns:v="urn:schemas-microsoft-com:vml" Requires="v">
                <p:oleObj name="Equation" r:id="rId6" imgW="1854000" imgH="368280" progId="Equation.DSMT4">
                  <p:embed/>
                </p:oleObj>
              </mc:Choice>
              <mc:Fallback>
                <p:oleObj name="Equation" r:id="rId6" imgW="1854000" imgH="368280" progId="Equation.DSMT4">
                  <p:embed/>
                  <p:pic>
                    <p:nvPicPr>
                      <p:cNvPr id="10" name="Object 7">
                        <a:extLst>
                          <a:ext uri="{FF2B5EF4-FFF2-40B4-BE49-F238E27FC236}">
                            <a16:creationId xmlns:a16="http://schemas.microsoft.com/office/drawing/2014/main" id="{79A1B2C2-F00D-4518-96E6-78CDAFB977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2726660"/>
                        <a:ext cx="3535362" cy="702340"/>
                      </a:xfrm>
                      <a:prstGeom prst="rect">
                        <a:avLst/>
                      </a:prstGeom>
                      <a:noFill/>
                      <a:ln>
                        <a:noFill/>
                      </a:ln>
                    </p:spPr>
                  </p:pic>
                </p:oleObj>
              </mc:Fallback>
            </mc:AlternateContent>
          </a:graphicData>
        </a:graphic>
      </p:graphicFrame>
      <p:sp>
        <p:nvSpPr>
          <p:cNvPr id="11" name="Rectangle 8">
            <a:extLst>
              <a:ext uri="{FF2B5EF4-FFF2-40B4-BE49-F238E27FC236}">
                <a16:creationId xmlns:a16="http://schemas.microsoft.com/office/drawing/2014/main" id="{4B18DE8D-F6ED-40A4-912A-EE36DFE114D7}"/>
              </a:ext>
            </a:extLst>
          </p:cNvPr>
          <p:cNvSpPr>
            <a:spLocks noChangeArrowheads="1"/>
          </p:cNvSpPr>
          <p:nvPr/>
        </p:nvSpPr>
        <p:spPr bwMode="auto">
          <a:xfrm>
            <a:off x="539552" y="3412208"/>
            <a:ext cx="8208963"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altLang="en-US" sz="2400" dirty="0">
                <a:solidFill>
                  <a:srgbClr val="000000"/>
                </a:solidFill>
                <a:latin typeface="微软雅黑" panose="020B0503020204020204" pitchFamily="34" charset="-122"/>
                <a:ea typeface="微软雅黑" panose="020B0503020204020204" pitchFamily="34" charset="-122"/>
              </a:rPr>
              <a:t>定义类</a:t>
            </a:r>
            <a:r>
              <a:rPr lang="en-US" altLang="zh-CN" sz="2400" dirty="0">
                <a:solidFill>
                  <a:srgbClr val="000000"/>
                </a:solidFill>
                <a:latin typeface="微软雅黑" panose="020B0503020204020204" pitchFamily="34" charset="-122"/>
                <a:ea typeface="微软雅黑" panose="020B0503020204020204" pitchFamily="34" charset="-122"/>
              </a:rPr>
              <a:t>G</a:t>
            </a:r>
            <a:r>
              <a:rPr lang="en-US" altLang="zh-CN" sz="2400" baseline="-25000" dirty="0">
                <a:solidFill>
                  <a:srgbClr val="000000"/>
                </a:solidFill>
                <a:latin typeface="微软雅黑" panose="020B0503020204020204" pitchFamily="34" charset="-122"/>
                <a:ea typeface="微软雅黑" panose="020B0503020204020204" pitchFamily="34" charset="-122"/>
              </a:rPr>
              <a:t>K</a:t>
            </a:r>
            <a:r>
              <a:rPr lang="zh-CN" altLang="en-US" sz="2400" dirty="0">
                <a:solidFill>
                  <a:srgbClr val="000000"/>
                </a:solidFill>
                <a:latin typeface="微软雅黑" panose="020B0503020204020204" pitchFamily="34" charset="-122"/>
                <a:ea typeface="微软雅黑" panose="020B0503020204020204" pitchFamily="34" charset="-122"/>
              </a:rPr>
              <a:t>和</a:t>
            </a:r>
            <a:r>
              <a:rPr lang="en-US" altLang="zh-CN" sz="2400" dirty="0">
                <a:solidFill>
                  <a:srgbClr val="000000"/>
                </a:solidFill>
                <a:latin typeface="微软雅黑" panose="020B0503020204020204" pitchFamily="34" charset="-122"/>
                <a:ea typeface="微软雅黑" panose="020B0503020204020204" pitchFamily="34" charset="-122"/>
              </a:rPr>
              <a:t>G</a:t>
            </a:r>
            <a:r>
              <a:rPr lang="en-US" altLang="zh-CN" sz="2400" baseline="-25000" dirty="0">
                <a:solidFill>
                  <a:srgbClr val="000000"/>
                </a:solidFill>
                <a:latin typeface="微软雅黑" panose="020B0503020204020204" pitchFamily="34" charset="-122"/>
                <a:ea typeface="微软雅黑" panose="020B0503020204020204" pitchFamily="34" charset="-122"/>
              </a:rPr>
              <a:t>L</a:t>
            </a:r>
            <a:r>
              <a:rPr lang="zh-CN" altLang="en-US" sz="2400" dirty="0">
                <a:solidFill>
                  <a:srgbClr val="000000"/>
                </a:solidFill>
                <a:latin typeface="微软雅黑" panose="020B0503020204020204" pitchFamily="34" charset="-122"/>
                <a:ea typeface="微软雅黑" panose="020B0503020204020204" pitchFamily="34" charset="-122"/>
              </a:rPr>
              <a:t>之间的平方距离为：</a:t>
            </a:r>
          </a:p>
        </p:txBody>
      </p:sp>
      <p:graphicFrame>
        <p:nvGraphicFramePr>
          <p:cNvPr id="12" name="Object 9">
            <a:extLst>
              <a:ext uri="{FF2B5EF4-FFF2-40B4-BE49-F238E27FC236}">
                <a16:creationId xmlns:a16="http://schemas.microsoft.com/office/drawing/2014/main" id="{D55D913F-3EB3-426E-8968-00D96237B78C}"/>
              </a:ext>
            </a:extLst>
          </p:cNvPr>
          <p:cNvGraphicFramePr>
            <a:graphicFrameLocks noChangeAspect="1"/>
          </p:cNvGraphicFramePr>
          <p:nvPr>
            <p:extLst>
              <p:ext uri="{D42A27DB-BD31-4B8C-83A1-F6EECF244321}">
                <p14:modId xmlns:p14="http://schemas.microsoft.com/office/powerpoint/2010/main" val="3214615643"/>
              </p:ext>
            </p:extLst>
          </p:nvPr>
        </p:nvGraphicFramePr>
        <p:xfrm>
          <a:off x="988664" y="4169523"/>
          <a:ext cx="2921000" cy="517525"/>
        </p:xfrm>
        <a:graphic>
          <a:graphicData uri="http://schemas.openxmlformats.org/presentationml/2006/ole">
            <mc:AlternateContent xmlns:mc="http://schemas.openxmlformats.org/markup-compatibility/2006">
              <mc:Choice xmlns:v="urn:schemas-microsoft-com:vml" Requires="v">
                <p:oleObj name="Equation" r:id="rId8" imgW="1358640" imgH="241200" progId="Equation.DSMT4">
                  <p:embed/>
                </p:oleObj>
              </mc:Choice>
              <mc:Fallback>
                <p:oleObj name="Equation" r:id="rId8" imgW="1358640" imgH="241200" progId="Equation.DSMT4">
                  <p:embed/>
                  <p:pic>
                    <p:nvPicPr>
                      <p:cNvPr id="67593" name="Object 9">
                        <a:extLst>
                          <a:ext uri="{FF2B5EF4-FFF2-40B4-BE49-F238E27FC236}">
                            <a16:creationId xmlns:a16="http://schemas.microsoft.com/office/drawing/2014/main" id="{0723EF65-D4ED-4ED3-800E-FE004E3A90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664" y="4169523"/>
                        <a:ext cx="2921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0">
            <a:extLst>
              <a:ext uri="{FF2B5EF4-FFF2-40B4-BE49-F238E27FC236}">
                <a16:creationId xmlns:a16="http://schemas.microsoft.com/office/drawing/2014/main" id="{0228953D-8C08-434C-ACF7-9A0AF9B65907}"/>
              </a:ext>
            </a:extLst>
          </p:cNvPr>
          <p:cNvGraphicFramePr>
            <a:graphicFrameLocks noChangeAspect="1"/>
          </p:cNvGraphicFramePr>
          <p:nvPr>
            <p:extLst>
              <p:ext uri="{D42A27DB-BD31-4B8C-83A1-F6EECF244321}">
                <p14:modId xmlns:p14="http://schemas.microsoft.com/office/powerpoint/2010/main" val="1782087802"/>
              </p:ext>
            </p:extLst>
          </p:nvPr>
        </p:nvGraphicFramePr>
        <p:xfrm>
          <a:off x="3982169" y="3991791"/>
          <a:ext cx="3686175" cy="952500"/>
        </p:xfrm>
        <a:graphic>
          <a:graphicData uri="http://schemas.openxmlformats.org/presentationml/2006/ole">
            <mc:AlternateContent xmlns:mc="http://schemas.openxmlformats.org/markup-compatibility/2006">
              <mc:Choice xmlns:v="urn:schemas-microsoft-com:vml" Requires="v">
                <p:oleObj name="Equation" r:id="rId10" imgW="1714320" imgH="444240" progId="Equation.DSMT4">
                  <p:embed/>
                </p:oleObj>
              </mc:Choice>
              <mc:Fallback>
                <p:oleObj name="Equation" r:id="rId10" imgW="1714320" imgH="444240" progId="Equation.DSMT4">
                  <p:embed/>
                  <p:pic>
                    <p:nvPicPr>
                      <p:cNvPr id="67594" name="Object 10">
                        <a:extLst>
                          <a:ext uri="{FF2B5EF4-FFF2-40B4-BE49-F238E27FC236}">
                            <a16:creationId xmlns:a16="http://schemas.microsoft.com/office/drawing/2014/main" id="{C7974D79-5C32-4005-B4E7-C8BD90EA98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2169" y="3991791"/>
                        <a:ext cx="36861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3">
            <a:extLst>
              <a:ext uri="{FF2B5EF4-FFF2-40B4-BE49-F238E27FC236}">
                <a16:creationId xmlns:a16="http://schemas.microsoft.com/office/drawing/2014/main" id="{CF582CFA-4892-4938-AABD-7B2F85CCECD0}"/>
              </a:ext>
            </a:extLst>
          </p:cNvPr>
          <p:cNvSpPr>
            <a:spLocks noChangeArrowheads="1"/>
          </p:cNvSpPr>
          <p:nvPr/>
        </p:nvSpPr>
        <p:spPr bwMode="auto">
          <a:xfrm>
            <a:off x="539874" y="4891867"/>
            <a:ext cx="799256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40000"/>
              </a:lnSpc>
            </a:pPr>
            <a:r>
              <a:rPr lang="zh-CN" altLang="en-US" sz="2400" dirty="0">
                <a:solidFill>
                  <a:srgbClr val="FF0000"/>
                </a:solidFill>
                <a:latin typeface="微软雅黑" panose="020B0503020204020204" pitchFamily="34" charset="-122"/>
                <a:ea typeface="微软雅黑" panose="020B0503020204020204" pitchFamily="34" charset="-122"/>
              </a:rPr>
              <a:t>可以证明离差平方和法的聚类递推公式为：</a:t>
            </a:r>
          </a:p>
        </p:txBody>
      </p:sp>
      <p:graphicFrame>
        <p:nvGraphicFramePr>
          <p:cNvPr id="15" name="Object 5">
            <a:extLst>
              <a:ext uri="{FF2B5EF4-FFF2-40B4-BE49-F238E27FC236}">
                <a16:creationId xmlns:a16="http://schemas.microsoft.com/office/drawing/2014/main" id="{1E1848C2-D2FE-4673-A888-D73B511873F9}"/>
              </a:ext>
            </a:extLst>
          </p:cNvPr>
          <p:cNvGraphicFramePr>
            <a:graphicFrameLocks noChangeAspect="1"/>
          </p:cNvGraphicFramePr>
          <p:nvPr>
            <p:extLst>
              <p:ext uri="{D42A27DB-BD31-4B8C-83A1-F6EECF244321}">
                <p14:modId xmlns:p14="http://schemas.microsoft.com/office/powerpoint/2010/main" val="1453385911"/>
              </p:ext>
            </p:extLst>
          </p:nvPr>
        </p:nvGraphicFramePr>
        <p:xfrm>
          <a:off x="971550" y="5523632"/>
          <a:ext cx="6905625" cy="1001712"/>
        </p:xfrm>
        <a:graphic>
          <a:graphicData uri="http://schemas.openxmlformats.org/presentationml/2006/ole">
            <mc:AlternateContent xmlns:mc="http://schemas.openxmlformats.org/markup-compatibility/2006">
              <mc:Choice xmlns:v="urn:schemas-microsoft-com:vml" Requires="v">
                <p:oleObj name="Equation" r:id="rId12" imgW="3060360" imgH="444240" progId="Equation.DSMT4">
                  <p:embed/>
                </p:oleObj>
              </mc:Choice>
              <mc:Fallback>
                <p:oleObj name="Equation" r:id="rId12" imgW="3060360" imgH="444240" progId="Equation.DSMT4">
                  <p:embed/>
                  <p:pic>
                    <p:nvPicPr>
                      <p:cNvPr id="15365" name="Object 5">
                        <a:extLst>
                          <a:ext uri="{FF2B5EF4-FFF2-40B4-BE49-F238E27FC236}">
                            <a16:creationId xmlns:a16="http://schemas.microsoft.com/office/drawing/2014/main" id="{07D75A70-AEE4-46C1-996E-4F23E92B30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1550" y="5523632"/>
                        <a:ext cx="690562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页脚占位符 3">
            <a:extLst>
              <a:ext uri="{FF2B5EF4-FFF2-40B4-BE49-F238E27FC236}">
                <a16:creationId xmlns:a16="http://schemas.microsoft.com/office/drawing/2014/main" id="{3A572F9A-62E3-4C0A-AB88-D4EE4726D3B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71235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D72E36-A288-42D3-90DC-D9BCD93735D0}"/>
              </a:ext>
            </a:extLst>
          </p:cNvPr>
          <p:cNvSpPr>
            <a:spLocks noGrp="1"/>
          </p:cNvSpPr>
          <p:nvPr>
            <p:ph type="dt" sz="half" idx="2"/>
          </p:nvPr>
        </p:nvSpPr>
        <p:spPr/>
        <p:txBody>
          <a:bodyPr/>
          <a:lstStyle/>
          <a:p>
            <a:pPr>
              <a:defRPr/>
            </a:pPr>
            <a:fld id="{09C9A0EB-26A8-452E-81F6-0104D1FB14D2}" type="datetime1">
              <a:rPr lang="zh-CN" altLang="en-US" smtClean="0"/>
              <a:t>2022/11/23</a:t>
            </a:fld>
            <a:endParaRPr lang="zh-CN" altLang="en-US"/>
          </a:p>
        </p:txBody>
      </p:sp>
      <p:sp>
        <p:nvSpPr>
          <p:cNvPr id="6" name="Text Box 2">
            <a:extLst>
              <a:ext uri="{FF2B5EF4-FFF2-40B4-BE49-F238E27FC236}">
                <a16:creationId xmlns:a16="http://schemas.microsoft.com/office/drawing/2014/main" id="{AC3A868F-32FF-41CD-A5F9-98C6354920A9}"/>
              </a:ext>
            </a:extLst>
          </p:cNvPr>
          <p:cNvSpPr txBox="1">
            <a:spLocks noChangeArrowheads="1"/>
          </p:cNvSpPr>
          <p:nvPr/>
        </p:nvSpPr>
        <p:spPr bwMode="auto">
          <a:xfrm>
            <a:off x="430506" y="404664"/>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三、</a:t>
            </a:r>
            <a:r>
              <a:rPr lang="en-US" altLang="zh-CN" sz="2400" b="1" dirty="0">
                <a:latin typeface="微软雅黑" pitchFamily="34" charset="-122"/>
                <a:ea typeface="微软雅黑" pitchFamily="34" charset="-122"/>
                <a:cs typeface="Times New Roman" panose="02020603050405020304" pitchFamily="18" charset="0"/>
              </a:rPr>
              <a:t>K</a:t>
            </a:r>
            <a:r>
              <a:rPr lang="zh-CN" altLang="en-US" sz="2400" b="1" dirty="0">
                <a:latin typeface="微软雅黑" pitchFamily="34" charset="-122"/>
                <a:ea typeface="微软雅黑" pitchFamily="34" charset="-122"/>
                <a:cs typeface="Times New Roman" panose="02020603050405020304" pitchFamily="18" charset="0"/>
              </a:rPr>
              <a:t>均值聚类法</a:t>
            </a:r>
          </a:p>
        </p:txBody>
      </p:sp>
      <p:sp>
        <p:nvSpPr>
          <p:cNvPr id="7" name="Text Box 3">
            <a:extLst>
              <a:ext uri="{FF2B5EF4-FFF2-40B4-BE49-F238E27FC236}">
                <a16:creationId xmlns:a16="http://schemas.microsoft.com/office/drawing/2014/main" id="{C75D7930-95C7-4363-9873-9B39EA3B73D5}"/>
              </a:ext>
            </a:extLst>
          </p:cNvPr>
          <p:cNvSpPr txBox="1">
            <a:spLocks noChangeArrowheads="1"/>
          </p:cNvSpPr>
          <p:nvPr/>
        </p:nvSpPr>
        <p:spPr bwMode="auto">
          <a:xfrm>
            <a:off x="540893" y="2204864"/>
            <a:ext cx="8279579" cy="390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50000"/>
              </a:lnSpc>
              <a:buClr>
                <a:srgbClr val="FF0000"/>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选择</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个样品作为初始凝聚点（聚类种子），或者将所有样品分成</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个初始类，然后将这</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个类的重心（均值）作为初始凝聚点。</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Clr>
                <a:srgbClr val="FF0000"/>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对除凝聚点之外的所有样品逐个归类，将每个样品归入凝聚点离它最近的那个类（通常采用欧式距离），该类的凝聚点更新为这一类目前的均值，直至所有样品都归了类。</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Clr>
                <a:srgbClr val="FF0000"/>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重复步骤</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，直至所有的样品都不能再分配为止。</a:t>
            </a:r>
          </a:p>
        </p:txBody>
      </p:sp>
      <p:sp>
        <p:nvSpPr>
          <p:cNvPr id="8" name="Text Box 3">
            <a:extLst>
              <a:ext uri="{FF2B5EF4-FFF2-40B4-BE49-F238E27FC236}">
                <a16:creationId xmlns:a16="http://schemas.microsoft.com/office/drawing/2014/main" id="{DDEB0CC6-D747-4E62-B8EA-1DBF838698CD}"/>
              </a:ext>
            </a:extLst>
          </p:cNvPr>
          <p:cNvSpPr txBox="1">
            <a:spLocks noChangeArrowheads="1"/>
          </p:cNvSpPr>
          <p:nvPr/>
        </p:nvSpPr>
        <p:spPr bwMode="auto">
          <a:xfrm>
            <a:off x="611560" y="997802"/>
            <a:ext cx="8064896"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rgbClr val="FF0000"/>
              </a:buClr>
            </a:pP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均值聚类法又称为快速聚类法，是由麦奎因（</a:t>
            </a:r>
            <a:r>
              <a:rPr lang="en-US" altLang="zh-CN" sz="2400" dirty="0">
                <a:latin typeface="微软雅黑" panose="020B0503020204020204" pitchFamily="34" charset="-122"/>
                <a:ea typeface="微软雅黑" panose="020B0503020204020204" pitchFamily="34" charset="-122"/>
              </a:rPr>
              <a:t>MacQueen</a:t>
            </a:r>
            <a:r>
              <a:rPr lang="zh-CN" altLang="en-US" sz="2400" dirty="0">
                <a:latin typeface="微软雅黑" panose="020B0503020204020204" pitchFamily="34" charset="-122"/>
                <a:ea typeface="微软雅黑" panose="020B0503020204020204" pitchFamily="34" charset="-122"/>
              </a:rPr>
              <a:t>）于</a:t>
            </a:r>
            <a:r>
              <a:rPr lang="en-US" altLang="zh-CN" sz="2400" dirty="0">
                <a:latin typeface="微软雅黑" panose="020B0503020204020204" pitchFamily="34" charset="-122"/>
                <a:ea typeface="微软雅黑" panose="020B0503020204020204" pitchFamily="34" charset="-122"/>
              </a:rPr>
              <a:t>1967</a:t>
            </a:r>
            <a:r>
              <a:rPr lang="zh-CN" altLang="en-US" sz="2400" dirty="0">
                <a:latin typeface="微软雅黑" panose="020B0503020204020204" pitchFamily="34" charset="-122"/>
                <a:ea typeface="微软雅黑" panose="020B0503020204020204" pitchFamily="34" charset="-122"/>
              </a:rPr>
              <a:t>年提出并命名的一种聚类方法，其基本步骤为：</a:t>
            </a:r>
          </a:p>
        </p:txBody>
      </p:sp>
      <p:sp>
        <p:nvSpPr>
          <p:cNvPr id="4" name="页脚占位符 3">
            <a:extLst>
              <a:ext uri="{FF2B5EF4-FFF2-40B4-BE49-F238E27FC236}">
                <a16:creationId xmlns:a16="http://schemas.microsoft.com/office/drawing/2014/main" id="{81321B19-16D4-476A-AC3D-6F7BA258868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01669911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D72E36-A288-42D3-90DC-D9BCD93735D0}"/>
              </a:ext>
            </a:extLst>
          </p:cNvPr>
          <p:cNvSpPr>
            <a:spLocks noGrp="1"/>
          </p:cNvSpPr>
          <p:nvPr>
            <p:ph type="dt" sz="half" idx="2"/>
          </p:nvPr>
        </p:nvSpPr>
        <p:spPr/>
        <p:txBody>
          <a:bodyPr/>
          <a:lstStyle/>
          <a:p>
            <a:pPr>
              <a:defRPr/>
            </a:pPr>
            <a:fld id="{1AE972A3-1547-4BC1-A5AA-58339B1ECA45}" type="datetime1">
              <a:rPr lang="zh-CN" altLang="en-US" smtClean="0"/>
              <a:t>2022/11/23</a:t>
            </a:fld>
            <a:endParaRPr lang="zh-CN" altLang="en-US"/>
          </a:p>
        </p:txBody>
      </p:sp>
      <p:sp>
        <p:nvSpPr>
          <p:cNvPr id="6" name="Text Box 2">
            <a:extLst>
              <a:ext uri="{FF2B5EF4-FFF2-40B4-BE49-F238E27FC236}">
                <a16:creationId xmlns:a16="http://schemas.microsoft.com/office/drawing/2014/main" id="{AC3A868F-32FF-41CD-A5F9-98C6354920A9}"/>
              </a:ext>
            </a:extLst>
          </p:cNvPr>
          <p:cNvSpPr txBox="1">
            <a:spLocks noChangeArrowheads="1"/>
          </p:cNvSpPr>
          <p:nvPr/>
        </p:nvSpPr>
        <p:spPr bwMode="auto">
          <a:xfrm>
            <a:off x="430506" y="404664"/>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四、聚类分析的</a:t>
            </a:r>
            <a:r>
              <a:rPr lang="en-US" altLang="zh-CN" sz="2400" b="1" dirty="0">
                <a:latin typeface="微软雅黑" pitchFamily="34" charset="-122"/>
                <a:ea typeface="微软雅黑" pitchFamily="34" charset="-122"/>
                <a:cs typeface="Times New Roman" panose="02020603050405020304" pitchFamily="18" charset="0"/>
              </a:rPr>
              <a:t>MATLAB</a:t>
            </a:r>
            <a:r>
              <a:rPr lang="zh-CN" altLang="en-US" sz="2400" b="1" dirty="0">
                <a:latin typeface="微软雅黑" pitchFamily="34" charset="-122"/>
                <a:ea typeface="微软雅黑" pitchFamily="34" charset="-122"/>
                <a:cs typeface="Times New Roman" panose="02020603050405020304" pitchFamily="18" charset="0"/>
              </a:rPr>
              <a:t>函数</a:t>
            </a:r>
          </a:p>
        </p:txBody>
      </p:sp>
      <p:graphicFrame>
        <p:nvGraphicFramePr>
          <p:cNvPr id="4" name="表格 3">
            <a:extLst>
              <a:ext uri="{FF2B5EF4-FFF2-40B4-BE49-F238E27FC236}">
                <a16:creationId xmlns:a16="http://schemas.microsoft.com/office/drawing/2014/main" id="{21532A68-E0A0-4072-AF07-824A781B4508}"/>
              </a:ext>
            </a:extLst>
          </p:cNvPr>
          <p:cNvGraphicFramePr>
            <a:graphicFrameLocks noGrp="1"/>
          </p:cNvGraphicFramePr>
          <p:nvPr>
            <p:extLst>
              <p:ext uri="{D42A27DB-BD31-4B8C-83A1-F6EECF244321}">
                <p14:modId xmlns:p14="http://schemas.microsoft.com/office/powerpoint/2010/main" val="2075639315"/>
              </p:ext>
            </p:extLst>
          </p:nvPr>
        </p:nvGraphicFramePr>
        <p:xfrm>
          <a:off x="827584" y="1124744"/>
          <a:ext cx="7560840" cy="5112570"/>
        </p:xfrm>
        <a:graphic>
          <a:graphicData uri="http://schemas.openxmlformats.org/drawingml/2006/table">
            <a:tbl>
              <a:tblPr firstRow="1" firstCol="1" lastRow="1" lastCol="1" bandRow="1" bandCol="1"/>
              <a:tblGrid>
                <a:gridCol w="2305367">
                  <a:extLst>
                    <a:ext uri="{9D8B030D-6E8A-4147-A177-3AD203B41FA5}">
                      <a16:colId xmlns:a16="http://schemas.microsoft.com/office/drawing/2014/main" val="3564929787"/>
                    </a:ext>
                  </a:extLst>
                </a:gridCol>
                <a:gridCol w="5255473">
                  <a:extLst>
                    <a:ext uri="{9D8B030D-6E8A-4147-A177-3AD203B41FA5}">
                      <a16:colId xmlns:a16="http://schemas.microsoft.com/office/drawing/2014/main" val="2788928731"/>
                    </a:ext>
                  </a:extLst>
                </a:gridCol>
              </a:tblGrid>
              <a:tr h="422830">
                <a:tc>
                  <a:txBody>
                    <a:bodyPr/>
                    <a:lstStyle/>
                    <a:p>
                      <a:pPr algn="just">
                        <a:lnSpc>
                          <a:spcPct val="100000"/>
                        </a:lnSpc>
                        <a:spcAft>
                          <a:spcPts val="0"/>
                        </a:spcAft>
                      </a:pPr>
                      <a:r>
                        <a:rPr lang="zh-CN" sz="2000" b="1">
                          <a:solidFill>
                            <a:srgbClr val="0000FF"/>
                          </a:solidFill>
                          <a:effectLst/>
                          <a:latin typeface="微软雅黑" panose="020B0503020204020204" pitchFamily="34" charset="-122"/>
                          <a:ea typeface="微软雅黑" panose="020B0503020204020204" pitchFamily="34"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just">
                        <a:lnSpc>
                          <a:spcPct val="100000"/>
                        </a:lnSpc>
                        <a:spcAft>
                          <a:spcPts val="0"/>
                        </a:spcAft>
                      </a:pPr>
                      <a:r>
                        <a:rPr lang="zh-CN" sz="2000" b="1" dirty="0">
                          <a:solidFill>
                            <a:srgbClr val="0000FF"/>
                          </a:solidFill>
                          <a:effectLst/>
                          <a:latin typeface="微软雅黑" panose="020B0503020204020204" pitchFamily="34" charset="-122"/>
                          <a:ea typeface="微软雅黑" panose="020B0503020204020204" pitchFamily="34" charset="-122"/>
                        </a:rPr>
                        <a:t>说</a:t>
                      </a:r>
                      <a:r>
                        <a:rPr lang="en-US" sz="2000" b="1" dirty="0">
                          <a:solidFill>
                            <a:srgbClr val="0000FF"/>
                          </a:solidFill>
                          <a:effectLst/>
                          <a:latin typeface="微软雅黑" panose="020B0503020204020204" pitchFamily="34" charset="-122"/>
                          <a:ea typeface="微软雅黑" panose="020B0503020204020204" pitchFamily="34" charset="-122"/>
                        </a:rPr>
                        <a:t>    </a:t>
                      </a:r>
                      <a:r>
                        <a:rPr lang="zh-CN" sz="2000" b="1" dirty="0">
                          <a:solidFill>
                            <a:srgbClr val="0000FF"/>
                          </a:solidFill>
                          <a:effectLst/>
                          <a:latin typeface="微软雅黑" panose="020B0503020204020204" pitchFamily="34" charset="-122"/>
                          <a:ea typeface="微软雅黑" panose="020B0503020204020204" pitchFamily="34" charset="-122"/>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655473117"/>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cluster</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根据</a:t>
                      </a:r>
                      <a:r>
                        <a:rPr lang="en-US" sz="2000">
                          <a:effectLst/>
                          <a:latin typeface="微软雅黑" panose="020B0503020204020204" pitchFamily="34" charset="-122"/>
                          <a:ea typeface="微软雅黑" panose="020B0503020204020204" pitchFamily="34" charset="-122"/>
                        </a:rPr>
                        <a:t>linkage</a:t>
                      </a:r>
                      <a:r>
                        <a:rPr lang="zh-CN" sz="2000">
                          <a:effectLst/>
                          <a:latin typeface="微软雅黑" panose="020B0503020204020204" pitchFamily="34" charset="-122"/>
                          <a:ea typeface="微软雅黑" panose="020B0503020204020204" pitchFamily="34" charset="-122"/>
                        </a:rPr>
                        <a:t>函数的输出创建聚类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684878"/>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clusterdata</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由原始样本观测数据创建聚类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1814545"/>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evalclusters</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创建聚类评估对象，确定最优分类个数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322930"/>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cophenet</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Cophenetic </a:t>
                      </a:r>
                      <a:r>
                        <a:rPr lang="zh-CN" sz="2000">
                          <a:effectLst/>
                          <a:latin typeface="微软雅黑" panose="020B0503020204020204" pitchFamily="34" charset="-122"/>
                          <a:ea typeface="微软雅黑" panose="020B0503020204020204" pitchFamily="34" charset="-122"/>
                        </a:rPr>
                        <a:t>相关系数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0108417"/>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inconsistent</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dirty="0">
                          <a:effectLst/>
                          <a:latin typeface="微软雅黑" panose="020B0503020204020204" pitchFamily="34" charset="-122"/>
                          <a:ea typeface="微软雅黑" panose="020B0503020204020204" pitchFamily="34" charset="-122"/>
                        </a:rPr>
                        <a:t>聚类树的不一致系数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425345"/>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pdist</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计算样品对距离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911982"/>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linkage</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创建系统聚类树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083990"/>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squareform</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把距离向量转为距离矩阵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2279705"/>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dendrogram</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绘制聚类树形图（或冰柱图）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7374364"/>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kmeans</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K-</a:t>
                      </a:r>
                      <a:r>
                        <a:rPr lang="zh-CN" sz="2000">
                          <a:effectLst/>
                          <a:latin typeface="微软雅黑" panose="020B0503020204020204" pitchFamily="34" charset="-122"/>
                          <a:ea typeface="微软雅黑" panose="020B0503020204020204" pitchFamily="34" charset="-122"/>
                        </a:rPr>
                        <a:t>均值聚类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410629"/>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silhouette</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dirty="0">
                          <a:effectLst/>
                          <a:latin typeface="微软雅黑" panose="020B0503020204020204" pitchFamily="34" charset="-122"/>
                          <a:ea typeface="微软雅黑" panose="020B0503020204020204" pitchFamily="34" charset="-122"/>
                        </a:rPr>
                        <a:t>绘制聚类数据的轮廓图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529657"/>
                  </a:ext>
                </a:extLst>
              </a:tr>
            </a:tbl>
          </a:graphicData>
        </a:graphic>
      </p:graphicFrame>
      <p:sp>
        <p:nvSpPr>
          <p:cNvPr id="5" name="页脚占位符 4">
            <a:extLst>
              <a:ext uri="{FF2B5EF4-FFF2-40B4-BE49-F238E27FC236}">
                <a16:creationId xmlns:a16="http://schemas.microsoft.com/office/drawing/2014/main" id="{5E001F1D-5339-4762-9D2A-B4A9CABCC07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0057688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B004AF4-5145-48BD-B860-2102B27CD621}"/>
              </a:ext>
            </a:extLst>
          </p:cNvPr>
          <p:cNvSpPr>
            <a:spLocks noGrp="1"/>
          </p:cNvSpPr>
          <p:nvPr>
            <p:ph type="dt" sz="half" idx="2"/>
          </p:nvPr>
        </p:nvSpPr>
        <p:spPr/>
        <p:txBody>
          <a:bodyPr/>
          <a:lstStyle/>
          <a:p>
            <a:pPr>
              <a:defRPr/>
            </a:pPr>
            <a:fld id="{B309E87B-2015-4003-BFAB-73EB8DDB3B1F}" type="datetime1">
              <a:rPr lang="zh-CN" altLang="en-US" smtClean="0"/>
              <a:t>2022/11/23</a:t>
            </a:fld>
            <a:endParaRPr lang="zh-CN" altLang="en-US"/>
          </a:p>
        </p:txBody>
      </p:sp>
      <p:sp>
        <p:nvSpPr>
          <p:cNvPr id="4" name="Text Box 2">
            <a:extLst>
              <a:ext uri="{FF2B5EF4-FFF2-40B4-BE49-F238E27FC236}">
                <a16:creationId xmlns:a16="http://schemas.microsoft.com/office/drawing/2014/main" id="{E7C54F2A-11CA-4D38-8E27-224CBC3F9C30}"/>
              </a:ext>
            </a:extLst>
          </p:cNvPr>
          <p:cNvSpPr txBox="1">
            <a:spLocks noChangeArrowheads="1"/>
          </p:cNvSpPr>
          <p:nvPr/>
        </p:nvSpPr>
        <p:spPr bwMode="auto">
          <a:xfrm>
            <a:off x="430506" y="404664"/>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五、</a:t>
            </a:r>
            <a:r>
              <a:rPr lang="en-US" altLang="zh-CN" sz="2400" b="1" dirty="0">
                <a:latin typeface="微软雅黑" pitchFamily="34" charset="-122"/>
                <a:ea typeface="微软雅黑" pitchFamily="34" charset="-122"/>
                <a:cs typeface="Times New Roman" panose="02020603050405020304" pitchFamily="18" charset="0"/>
              </a:rPr>
              <a:t>Q</a:t>
            </a:r>
            <a:r>
              <a:rPr lang="zh-CN" altLang="en-US" sz="2400" b="1" dirty="0">
                <a:latin typeface="微软雅黑" pitchFamily="34" charset="-122"/>
                <a:ea typeface="微软雅黑" pitchFamily="34" charset="-122"/>
                <a:cs typeface="Times New Roman" panose="02020603050405020304" pitchFamily="18" charset="0"/>
              </a:rPr>
              <a:t>型（样品）聚类分析案例</a:t>
            </a:r>
          </a:p>
        </p:txBody>
      </p:sp>
      <p:sp>
        <p:nvSpPr>
          <p:cNvPr id="5" name="Rectangle 3">
            <a:extLst>
              <a:ext uri="{FF2B5EF4-FFF2-40B4-BE49-F238E27FC236}">
                <a16:creationId xmlns:a16="http://schemas.microsoft.com/office/drawing/2014/main" id="{C06DEEBF-6E2C-4D4E-9C67-AD0079C09C21}"/>
              </a:ext>
            </a:extLst>
          </p:cNvPr>
          <p:cNvSpPr>
            <a:spLocks noChangeArrowheads="1"/>
          </p:cNvSpPr>
          <p:nvPr/>
        </p:nvSpPr>
        <p:spPr bwMode="auto">
          <a:xfrm>
            <a:off x="500034" y="1124744"/>
            <a:ext cx="803240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7-2</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下表列出了</a:t>
            </a:r>
            <a:r>
              <a:rPr lang="en-US" altLang="zh-CN" sz="2400" kern="0" dirty="0">
                <a:solidFill>
                  <a:srgbClr val="000000"/>
                </a:solidFill>
                <a:latin typeface="微软雅黑" pitchFamily="34" charset="-122"/>
                <a:ea typeface="微软雅黑" pitchFamily="34" charset="-122"/>
                <a:cs typeface="Times New Roman" pitchFamily="18" charset="0"/>
              </a:rPr>
              <a:t>2013~2016</a:t>
            </a:r>
            <a:r>
              <a:rPr lang="zh-CN" altLang="en-US" sz="2400" kern="0" dirty="0">
                <a:solidFill>
                  <a:srgbClr val="000000"/>
                </a:solidFill>
                <a:latin typeface="微软雅黑" pitchFamily="34" charset="-122"/>
                <a:ea typeface="微软雅黑" pitchFamily="34" charset="-122"/>
                <a:cs typeface="Times New Roman" pitchFamily="18" charset="0"/>
              </a:rPr>
              <a:t>年我国</a:t>
            </a:r>
            <a:r>
              <a:rPr lang="en-US" altLang="zh-CN" sz="2400" kern="0" dirty="0">
                <a:solidFill>
                  <a:srgbClr val="000000"/>
                </a:solidFill>
                <a:latin typeface="微软雅黑" pitchFamily="34" charset="-122"/>
                <a:ea typeface="微软雅黑" pitchFamily="34" charset="-122"/>
                <a:cs typeface="Times New Roman" pitchFamily="18" charset="0"/>
              </a:rPr>
              <a:t>31</a:t>
            </a:r>
            <a:r>
              <a:rPr lang="zh-CN" altLang="en-US" sz="2400" kern="0" dirty="0">
                <a:solidFill>
                  <a:srgbClr val="000000"/>
                </a:solidFill>
                <a:latin typeface="微软雅黑" pitchFamily="34" charset="-122"/>
                <a:ea typeface="微软雅黑" pitchFamily="34" charset="-122"/>
                <a:cs typeface="Times New Roman" pitchFamily="18" charset="0"/>
              </a:rPr>
              <a:t>个省、市、自治区和直辖市的分地区居民人均消费支出数据 </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单位：元</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，数据保存在文件“分地区居民人均消费支出</a:t>
            </a:r>
            <a:r>
              <a:rPr lang="en-US" altLang="zh-CN" sz="2400" kern="0" dirty="0">
                <a:solidFill>
                  <a:srgbClr val="000000"/>
                </a:solidFill>
                <a:latin typeface="微软雅黑" pitchFamily="34" charset="-122"/>
                <a:ea typeface="微软雅黑" pitchFamily="34" charset="-122"/>
                <a:cs typeface="Times New Roman" pitchFamily="18" charset="0"/>
              </a:rPr>
              <a:t>.</a:t>
            </a:r>
            <a:r>
              <a:rPr lang="en-US" altLang="zh-CN" sz="2400" kern="0" dirty="0" err="1">
                <a:solidFill>
                  <a:srgbClr val="000000"/>
                </a:solidFill>
                <a:latin typeface="微软雅黑" pitchFamily="34" charset="-122"/>
                <a:ea typeface="微软雅黑" pitchFamily="34" charset="-122"/>
                <a:cs typeface="Times New Roman" pitchFamily="18" charset="0"/>
              </a:rPr>
              <a:t>xls</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中。试根据这些观测数据，对各地区进行聚类分析。</a:t>
            </a:r>
          </a:p>
        </p:txBody>
      </p:sp>
      <p:graphicFrame>
        <p:nvGraphicFramePr>
          <p:cNvPr id="8" name="表格 7">
            <a:extLst>
              <a:ext uri="{FF2B5EF4-FFF2-40B4-BE49-F238E27FC236}">
                <a16:creationId xmlns:a16="http://schemas.microsoft.com/office/drawing/2014/main" id="{3AB2D985-CFF4-4651-A2EE-48B418F880C4}"/>
              </a:ext>
            </a:extLst>
          </p:cNvPr>
          <p:cNvGraphicFramePr>
            <a:graphicFrameLocks noGrp="1"/>
          </p:cNvGraphicFramePr>
          <p:nvPr>
            <p:extLst>
              <p:ext uri="{D42A27DB-BD31-4B8C-83A1-F6EECF244321}">
                <p14:modId xmlns:p14="http://schemas.microsoft.com/office/powerpoint/2010/main" val="3211885904"/>
              </p:ext>
            </p:extLst>
          </p:nvPr>
        </p:nvGraphicFramePr>
        <p:xfrm>
          <a:off x="611560" y="3501008"/>
          <a:ext cx="8064900" cy="2880320"/>
        </p:xfrm>
        <a:graphic>
          <a:graphicData uri="http://schemas.openxmlformats.org/drawingml/2006/table">
            <a:tbl>
              <a:tblPr>
                <a:tableStyleId>{5C22544A-7EE6-4342-B048-85BDC9FD1C3A}</a:tableStyleId>
              </a:tblPr>
              <a:tblGrid>
                <a:gridCol w="806490">
                  <a:extLst>
                    <a:ext uri="{9D8B030D-6E8A-4147-A177-3AD203B41FA5}">
                      <a16:colId xmlns:a16="http://schemas.microsoft.com/office/drawing/2014/main" val="2582047367"/>
                    </a:ext>
                  </a:extLst>
                </a:gridCol>
                <a:gridCol w="806490">
                  <a:extLst>
                    <a:ext uri="{9D8B030D-6E8A-4147-A177-3AD203B41FA5}">
                      <a16:colId xmlns:a16="http://schemas.microsoft.com/office/drawing/2014/main" val="262246152"/>
                    </a:ext>
                  </a:extLst>
                </a:gridCol>
                <a:gridCol w="806490">
                  <a:extLst>
                    <a:ext uri="{9D8B030D-6E8A-4147-A177-3AD203B41FA5}">
                      <a16:colId xmlns:a16="http://schemas.microsoft.com/office/drawing/2014/main" val="271281454"/>
                    </a:ext>
                  </a:extLst>
                </a:gridCol>
                <a:gridCol w="806490">
                  <a:extLst>
                    <a:ext uri="{9D8B030D-6E8A-4147-A177-3AD203B41FA5}">
                      <a16:colId xmlns:a16="http://schemas.microsoft.com/office/drawing/2014/main" val="3268575121"/>
                    </a:ext>
                  </a:extLst>
                </a:gridCol>
                <a:gridCol w="806490">
                  <a:extLst>
                    <a:ext uri="{9D8B030D-6E8A-4147-A177-3AD203B41FA5}">
                      <a16:colId xmlns:a16="http://schemas.microsoft.com/office/drawing/2014/main" val="825459400"/>
                    </a:ext>
                  </a:extLst>
                </a:gridCol>
                <a:gridCol w="806490">
                  <a:extLst>
                    <a:ext uri="{9D8B030D-6E8A-4147-A177-3AD203B41FA5}">
                      <a16:colId xmlns:a16="http://schemas.microsoft.com/office/drawing/2014/main" val="2795214051"/>
                    </a:ext>
                  </a:extLst>
                </a:gridCol>
                <a:gridCol w="806490">
                  <a:extLst>
                    <a:ext uri="{9D8B030D-6E8A-4147-A177-3AD203B41FA5}">
                      <a16:colId xmlns:a16="http://schemas.microsoft.com/office/drawing/2014/main" val="159616993"/>
                    </a:ext>
                  </a:extLst>
                </a:gridCol>
                <a:gridCol w="806490">
                  <a:extLst>
                    <a:ext uri="{9D8B030D-6E8A-4147-A177-3AD203B41FA5}">
                      <a16:colId xmlns:a16="http://schemas.microsoft.com/office/drawing/2014/main" val="2668701299"/>
                    </a:ext>
                  </a:extLst>
                </a:gridCol>
                <a:gridCol w="806490">
                  <a:extLst>
                    <a:ext uri="{9D8B030D-6E8A-4147-A177-3AD203B41FA5}">
                      <a16:colId xmlns:a16="http://schemas.microsoft.com/office/drawing/2014/main" val="4171137468"/>
                    </a:ext>
                  </a:extLst>
                </a:gridCol>
                <a:gridCol w="806490">
                  <a:extLst>
                    <a:ext uri="{9D8B030D-6E8A-4147-A177-3AD203B41FA5}">
                      <a16:colId xmlns:a16="http://schemas.microsoft.com/office/drawing/2014/main" val="3539256412"/>
                    </a:ext>
                  </a:extLst>
                </a:gridCol>
              </a:tblGrid>
              <a:tr h="288032">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地  区</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2013</a:t>
                      </a:r>
                      <a:r>
                        <a:rPr lang="zh-CN" altLang="en-US" sz="1400" u="none" strike="noStrike">
                          <a:effectLst/>
                          <a:latin typeface="微软雅黑" panose="020B0503020204020204" pitchFamily="34" charset="-122"/>
                          <a:ea typeface="微软雅黑" panose="020B0503020204020204" pitchFamily="34" charset="-122"/>
                        </a:rPr>
                        <a:t>年</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2014</a:t>
                      </a:r>
                      <a:r>
                        <a:rPr lang="zh-CN" altLang="en-US" sz="1400" u="none" strike="noStrike">
                          <a:effectLst/>
                          <a:latin typeface="微软雅黑" panose="020B0503020204020204" pitchFamily="34" charset="-122"/>
                          <a:ea typeface="微软雅黑" panose="020B0503020204020204" pitchFamily="34" charset="-122"/>
                        </a:rPr>
                        <a:t>年</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2015</a:t>
                      </a:r>
                      <a:r>
                        <a:rPr lang="zh-CN" altLang="en-US" sz="1400" u="none" strike="noStrike">
                          <a:effectLst/>
                          <a:latin typeface="微软雅黑" panose="020B0503020204020204" pitchFamily="34" charset="-122"/>
                          <a:ea typeface="微软雅黑" panose="020B0503020204020204" pitchFamily="34" charset="-122"/>
                        </a:rPr>
                        <a:t>年</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2016</a:t>
                      </a:r>
                      <a:r>
                        <a:rPr lang="zh-CN" altLang="en-US" sz="1400" u="none" strike="noStrike">
                          <a:effectLst/>
                          <a:latin typeface="微软雅黑" panose="020B0503020204020204" pitchFamily="34" charset="-122"/>
                          <a:ea typeface="微软雅黑" panose="020B0503020204020204" pitchFamily="34" charset="-122"/>
                        </a:rPr>
                        <a:t>年</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地  区</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2013</a:t>
                      </a:r>
                      <a:r>
                        <a:rPr lang="zh-CN" altLang="en-US" sz="1400" u="none" strike="noStrike">
                          <a:effectLst/>
                          <a:latin typeface="微软雅黑" panose="020B0503020204020204" pitchFamily="34" charset="-122"/>
                          <a:ea typeface="微软雅黑" panose="020B0503020204020204" pitchFamily="34" charset="-122"/>
                        </a:rPr>
                        <a:t>年</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2014</a:t>
                      </a:r>
                      <a:r>
                        <a:rPr lang="zh-CN" altLang="en-US" sz="1400" u="none" strike="noStrike">
                          <a:effectLst/>
                          <a:latin typeface="微软雅黑" panose="020B0503020204020204" pitchFamily="34" charset="-122"/>
                          <a:ea typeface="微软雅黑" panose="020B0503020204020204" pitchFamily="34" charset="-122"/>
                        </a:rPr>
                        <a:t>年</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2015</a:t>
                      </a:r>
                      <a:r>
                        <a:rPr lang="zh-CN" altLang="en-US" sz="1400" u="none" strike="noStrike">
                          <a:effectLst/>
                          <a:latin typeface="微软雅黑" panose="020B0503020204020204" pitchFamily="34" charset="-122"/>
                          <a:ea typeface="微软雅黑" panose="020B0503020204020204" pitchFamily="34" charset="-122"/>
                        </a:rPr>
                        <a:t>年</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2016</a:t>
                      </a:r>
                      <a:r>
                        <a:rPr lang="zh-CN" altLang="en-US" sz="1400" u="none" strike="noStrike">
                          <a:effectLst/>
                          <a:latin typeface="微软雅黑" panose="020B0503020204020204" pitchFamily="34" charset="-122"/>
                          <a:ea typeface="微软雅黑" panose="020B0503020204020204" pitchFamily="34" charset="-122"/>
                        </a:rPr>
                        <a:t>年</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7946941"/>
                  </a:ext>
                </a:extLst>
              </a:tr>
              <a:tr h="288032">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全  国</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13220.4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14491.4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15712.4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17110.7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江  苏</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17925.8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19163.6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20555.6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22129.9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31066"/>
                  </a:ext>
                </a:extLst>
              </a:tr>
              <a:tr h="288032">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北  京</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29175.6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31102.9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33802.8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35415.7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浙  江</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20610.1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22552.0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24116.9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25526.6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792861"/>
                  </a:ext>
                </a:extLst>
              </a:tr>
              <a:tr h="288032">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天  津</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20418.7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22343.0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24162.5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26129.3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安  徽</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10544.1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11727.0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12840.1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14711.5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42475"/>
                  </a:ext>
                </a:extLst>
              </a:tr>
              <a:tr h="288032">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河  北</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10872.2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11931.5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13030.7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14247.5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福  建</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16176.6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17644.5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18850.2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20167.5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9101199"/>
                  </a:ext>
                </a:extLst>
              </a:tr>
              <a:tr h="288032">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山  西</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10118.3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10863.8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11729.1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12682.9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江  西</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10052.8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11088.9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12403.4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13258.6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907538"/>
                  </a:ext>
                </a:extLst>
              </a:tr>
              <a:tr h="288032">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内蒙古</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14877.7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16258.1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17178.5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18072.3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山  东</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11896.8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13328.9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14578.4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15926.4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3445782"/>
                  </a:ext>
                </a:extLst>
              </a:tr>
              <a:tr h="288032">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辽  宁</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14950.2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16068.0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17199.8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19852.8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河  南</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10002.5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11000.4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11835.1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12712.3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2674179"/>
                  </a:ext>
                </a:extLst>
              </a:tr>
              <a:tr h="288032">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吉  林</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12054.3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13026.0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13763.9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14772.6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湖  北</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11760.8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12928.3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latin typeface="微软雅黑" panose="020B0503020204020204" pitchFamily="34" charset="-122"/>
                          <a:ea typeface="微软雅黑" panose="020B0503020204020204" pitchFamily="34" charset="-122"/>
                        </a:rPr>
                        <a:t>14316.5 </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latin typeface="微软雅黑" panose="020B0503020204020204" pitchFamily="34" charset="-122"/>
                          <a:ea typeface="微软雅黑" panose="020B0503020204020204" pitchFamily="34" charset="-122"/>
                        </a:rPr>
                        <a:t>15888.7 </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3153249"/>
                  </a:ext>
                </a:extLst>
              </a:tr>
              <a:tr h="288032">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672129"/>
                  </a:ext>
                </a:extLst>
              </a:tr>
            </a:tbl>
          </a:graphicData>
        </a:graphic>
      </p:graphicFrame>
      <p:sp>
        <p:nvSpPr>
          <p:cNvPr id="6" name="页脚占位符 5">
            <a:extLst>
              <a:ext uri="{FF2B5EF4-FFF2-40B4-BE49-F238E27FC236}">
                <a16:creationId xmlns:a16="http://schemas.microsoft.com/office/drawing/2014/main" id="{96E0FBA1-5B54-4F01-A409-92312B3EF62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029901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644620" y="1012203"/>
            <a:ext cx="6807700" cy="128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X,textdata</a:t>
            </a:r>
            <a:r>
              <a:rPr lang="en-US" altLang="zh-CN" sz="1800" dirty="0">
                <a:latin typeface="微软雅黑" pitchFamily="34" charset="-122"/>
                <a:ea typeface="微软雅黑" pitchFamily="34" charset="-122"/>
              </a:rPr>
              <a:t>] = </a:t>
            </a:r>
            <a:r>
              <a:rPr lang="en-US" altLang="zh-CN" sz="1800" dirty="0" err="1">
                <a:latin typeface="微软雅黑" pitchFamily="34" charset="-122"/>
                <a:ea typeface="微软雅黑" pitchFamily="34" charset="-122"/>
              </a:rPr>
              <a:t>xlsread</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分地区居民人均消费支出</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xls</a:t>
            </a:r>
            <a:r>
              <a:rPr lang="en-US" altLang="zh-CN" sz="1800" dirty="0">
                <a:latin typeface="微软雅黑" pitchFamily="34" charset="-122"/>
                <a:ea typeface="微软雅黑" pitchFamily="34" charset="-122"/>
              </a:rPr>
              <a:t>');</a:t>
            </a:r>
          </a:p>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obslabel</a:t>
            </a:r>
            <a:r>
              <a:rPr lang="en-US" altLang="zh-CN" sz="1800" dirty="0">
                <a:latin typeface="微软雅黑" pitchFamily="34" charset="-122"/>
                <a:ea typeface="微软雅黑" pitchFamily="34" charset="-122"/>
              </a:rPr>
              <a:t> = </a:t>
            </a:r>
            <a:r>
              <a:rPr lang="en-US" altLang="zh-CN" sz="1800" dirty="0" err="1">
                <a:latin typeface="微软雅黑" pitchFamily="34" charset="-122"/>
                <a:ea typeface="微软雅黑" pitchFamily="34" charset="-122"/>
              </a:rPr>
              <a:t>textdata</a:t>
            </a:r>
            <a:r>
              <a:rPr lang="en-US" altLang="zh-CN" sz="1800" dirty="0">
                <a:latin typeface="微软雅黑" pitchFamily="34" charset="-122"/>
                <a:ea typeface="微软雅黑" pitchFamily="34" charset="-122"/>
              </a:rPr>
              <a:t>(4:end,1);</a:t>
            </a:r>
          </a:p>
          <a:p>
            <a:pPr>
              <a:lnSpc>
                <a:spcPct val="150000"/>
              </a:lnSpc>
            </a:pPr>
            <a:r>
              <a:rPr lang="en-US" altLang="zh-CN" sz="1800" dirty="0">
                <a:latin typeface="微软雅黑" pitchFamily="34" charset="-122"/>
                <a:ea typeface="微软雅黑" pitchFamily="34" charset="-122"/>
              </a:rPr>
              <a:t>&gt;&gt; X = </a:t>
            </a:r>
            <a:r>
              <a:rPr lang="en-US" altLang="zh-CN" sz="1800" dirty="0" err="1">
                <a:latin typeface="微软雅黑" pitchFamily="34" charset="-122"/>
                <a:ea typeface="微软雅黑" pitchFamily="34" charset="-122"/>
              </a:rPr>
              <a:t>zscore</a:t>
            </a:r>
            <a:r>
              <a:rPr lang="en-US" altLang="zh-CN" sz="1800" dirty="0">
                <a:latin typeface="微软雅黑" pitchFamily="34" charset="-122"/>
                <a:ea typeface="微软雅黑" pitchFamily="34" charset="-122"/>
              </a:rPr>
              <a:t>(X);</a:t>
            </a:r>
            <a:endParaRPr lang="zh-CN" altLang="en-US" sz="1800" dirty="0">
              <a:solidFill>
                <a:srgbClr val="FF0000"/>
              </a:solidFill>
              <a:latin typeface="微软雅黑" pitchFamily="34" charset="-122"/>
              <a:ea typeface="微软雅黑" pitchFamily="34" charset="-122"/>
            </a:endParaRPr>
          </a:p>
        </p:txBody>
      </p:sp>
      <p:sp>
        <p:nvSpPr>
          <p:cNvPr id="72707" name="Text Box 3"/>
          <p:cNvSpPr txBox="1">
            <a:spLocks noChangeArrowheads="1"/>
          </p:cNvSpPr>
          <p:nvPr/>
        </p:nvSpPr>
        <p:spPr bwMode="auto">
          <a:xfrm>
            <a:off x="266910" y="476672"/>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1.  </a:t>
            </a:r>
            <a:r>
              <a:rPr lang="zh-CN" altLang="en-US" sz="2400" dirty="0">
                <a:solidFill>
                  <a:srgbClr val="FF0000"/>
                </a:solidFill>
                <a:latin typeface="微软雅黑" panose="020B0503020204020204" pitchFamily="34" charset="-122"/>
                <a:ea typeface="微软雅黑" panose="020B0503020204020204" pitchFamily="34" charset="-122"/>
              </a:rPr>
              <a:t>数据的读取和标准化</a:t>
            </a:r>
          </a:p>
        </p:txBody>
      </p:sp>
      <p:sp>
        <p:nvSpPr>
          <p:cNvPr id="6" name="Text Box 2">
            <a:extLst>
              <a:ext uri="{FF2B5EF4-FFF2-40B4-BE49-F238E27FC236}">
                <a16:creationId xmlns:a16="http://schemas.microsoft.com/office/drawing/2014/main" id="{2C369899-7721-490D-AA90-216B38C936C8}"/>
              </a:ext>
            </a:extLst>
          </p:cNvPr>
          <p:cNvSpPr txBox="1">
            <a:spLocks noChangeArrowheads="1"/>
          </p:cNvSpPr>
          <p:nvPr/>
        </p:nvSpPr>
        <p:spPr bwMode="auto">
          <a:xfrm>
            <a:off x="644620" y="4077072"/>
            <a:ext cx="8031836" cy="212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1800" dirty="0">
                <a:latin typeface="微软雅黑" pitchFamily="34" charset="-122"/>
                <a:ea typeface="微软雅黑" pitchFamily="34" charset="-122"/>
              </a:rPr>
              <a:t>&gt;&gt; y = </a:t>
            </a:r>
            <a:r>
              <a:rPr lang="en-US" altLang="zh-CN" sz="1800" dirty="0" err="1">
                <a:latin typeface="微软雅黑" pitchFamily="34" charset="-122"/>
                <a:ea typeface="微软雅黑" pitchFamily="34" charset="-122"/>
              </a:rPr>
              <a:t>pdist</a:t>
            </a:r>
            <a:r>
              <a:rPr lang="en-US" altLang="zh-CN" sz="1800" dirty="0">
                <a:latin typeface="微软雅黑" pitchFamily="34" charset="-122"/>
                <a:ea typeface="微软雅黑" pitchFamily="34" charset="-122"/>
              </a:rPr>
              <a:t>(X);</a:t>
            </a:r>
          </a:p>
          <a:p>
            <a:pPr>
              <a:lnSpc>
                <a:spcPct val="150000"/>
              </a:lnSpc>
            </a:pPr>
            <a:r>
              <a:rPr lang="en-US" altLang="zh-CN" sz="1800" dirty="0">
                <a:latin typeface="微软雅黑" pitchFamily="34" charset="-122"/>
                <a:ea typeface="微软雅黑" pitchFamily="34" charset="-122"/>
              </a:rPr>
              <a:t>&gt;&gt; Z = linkage(</a:t>
            </a:r>
            <a:r>
              <a:rPr lang="en-US" altLang="zh-CN" sz="1800" dirty="0" err="1">
                <a:latin typeface="微软雅黑" pitchFamily="34" charset="-122"/>
                <a:ea typeface="微软雅黑" pitchFamily="34" charset="-122"/>
              </a:rPr>
              <a:t>y,'ward</a:t>
            </a:r>
            <a:r>
              <a:rPr lang="en-US" altLang="zh-CN" sz="1800" dirty="0">
                <a:latin typeface="微软雅黑" pitchFamily="34" charset="-122"/>
                <a:ea typeface="微软雅黑" pitchFamily="34" charset="-122"/>
              </a:rPr>
              <a:t>');</a:t>
            </a:r>
          </a:p>
          <a:p>
            <a:pPr>
              <a:lnSpc>
                <a:spcPct val="150000"/>
              </a:lnSpc>
            </a:pPr>
            <a:r>
              <a:rPr lang="en-US" altLang="zh-CN" sz="1800" dirty="0">
                <a:latin typeface="微软雅黑" pitchFamily="34" charset="-122"/>
                <a:ea typeface="微软雅黑" pitchFamily="34" charset="-122"/>
              </a:rPr>
              <a:t>&gt;&gt; H = dendrogram(Z,0,'orientation','right','labels',obslabel);</a:t>
            </a:r>
          </a:p>
          <a:p>
            <a:pPr>
              <a:lnSpc>
                <a:spcPct val="150000"/>
              </a:lnSpc>
            </a:pPr>
            <a:r>
              <a:rPr lang="en-US" altLang="zh-CN" sz="1800" dirty="0">
                <a:latin typeface="微软雅黑" pitchFamily="34" charset="-122"/>
                <a:ea typeface="微软雅黑" pitchFamily="34" charset="-122"/>
              </a:rPr>
              <a:t>&gt;&gt; set(H,'LineWidth',2,'Color','k');</a:t>
            </a:r>
          </a:p>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xlabel</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标准化距离（</a:t>
            </a:r>
            <a:r>
              <a:rPr lang="en-US" altLang="zh-CN" sz="1800" dirty="0">
                <a:latin typeface="微软雅黑" pitchFamily="34" charset="-122"/>
                <a:ea typeface="微软雅黑" pitchFamily="34" charset="-122"/>
              </a:rPr>
              <a:t>Ward</a:t>
            </a:r>
            <a:r>
              <a:rPr lang="zh-CN" altLang="en-US" sz="1800" dirty="0">
                <a:latin typeface="微软雅黑" pitchFamily="34" charset="-122"/>
                <a:ea typeface="微软雅黑" pitchFamily="34" charset="-122"/>
              </a:rPr>
              <a:t>方法）</a:t>
            </a:r>
            <a:r>
              <a:rPr lang="en-US" altLang="zh-CN" sz="1800" dirty="0">
                <a:latin typeface="微软雅黑" pitchFamily="34" charset="-122"/>
                <a:ea typeface="微软雅黑" pitchFamily="34" charset="-122"/>
              </a:rPr>
              <a:t>')</a:t>
            </a:r>
            <a:endParaRPr lang="zh-CN" altLang="en-US" sz="1800" dirty="0">
              <a:solidFill>
                <a:srgbClr val="FF0000"/>
              </a:solidFill>
              <a:latin typeface="微软雅黑" pitchFamily="34" charset="-122"/>
              <a:ea typeface="微软雅黑" pitchFamily="34" charset="-122"/>
            </a:endParaRPr>
          </a:p>
        </p:txBody>
      </p:sp>
      <p:sp>
        <p:nvSpPr>
          <p:cNvPr id="7" name="Text Box 3">
            <a:extLst>
              <a:ext uri="{FF2B5EF4-FFF2-40B4-BE49-F238E27FC236}">
                <a16:creationId xmlns:a16="http://schemas.microsoft.com/office/drawing/2014/main" id="{17A40917-3033-417E-936E-8AE4A1E4774D}"/>
              </a:ext>
            </a:extLst>
          </p:cNvPr>
          <p:cNvSpPr txBox="1">
            <a:spLocks noChangeArrowheads="1"/>
          </p:cNvSpPr>
          <p:nvPr/>
        </p:nvSpPr>
        <p:spPr bwMode="auto">
          <a:xfrm>
            <a:off x="266910" y="2427201"/>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分步聚类</a:t>
            </a:r>
          </a:p>
        </p:txBody>
      </p:sp>
      <p:sp>
        <p:nvSpPr>
          <p:cNvPr id="8" name="Text Box 2">
            <a:extLst>
              <a:ext uri="{FF2B5EF4-FFF2-40B4-BE49-F238E27FC236}">
                <a16:creationId xmlns:a16="http://schemas.microsoft.com/office/drawing/2014/main" id="{8C7A3605-DC81-40CC-B97C-C4076C615D92}"/>
              </a:ext>
            </a:extLst>
          </p:cNvPr>
          <p:cNvSpPr txBox="1">
            <a:spLocks noChangeArrowheads="1"/>
          </p:cNvSpPr>
          <p:nvPr/>
        </p:nvSpPr>
        <p:spPr bwMode="auto">
          <a:xfrm>
            <a:off x="644620" y="2964282"/>
            <a:ext cx="8031836"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400" dirty="0">
                <a:latin typeface="微软雅黑" pitchFamily="34" charset="-122"/>
                <a:ea typeface="微软雅黑" pitchFamily="34" charset="-122"/>
              </a:rPr>
              <a:t>首先调用</a:t>
            </a:r>
            <a:r>
              <a:rPr lang="en-US" altLang="zh-CN" sz="2400" dirty="0" err="1">
                <a:latin typeface="微软雅黑" pitchFamily="34" charset="-122"/>
                <a:ea typeface="微软雅黑" pitchFamily="34" charset="-122"/>
              </a:rPr>
              <a:t>pdist</a:t>
            </a:r>
            <a:r>
              <a:rPr lang="zh-CN" altLang="en-US" sz="2400" dirty="0">
                <a:latin typeface="微软雅黑" pitchFamily="34" charset="-122"/>
                <a:ea typeface="微软雅黑" pitchFamily="34" charset="-122"/>
              </a:rPr>
              <a:t>函数计算距离，然后调用</a:t>
            </a:r>
            <a:r>
              <a:rPr lang="en-US" altLang="zh-CN" sz="2400" dirty="0">
                <a:latin typeface="微软雅黑" pitchFamily="34" charset="-122"/>
                <a:ea typeface="微软雅黑" pitchFamily="34" charset="-122"/>
              </a:rPr>
              <a:t>linkage</a:t>
            </a:r>
            <a:r>
              <a:rPr lang="zh-CN" altLang="en-US" sz="2400" dirty="0">
                <a:latin typeface="微软雅黑" pitchFamily="34" charset="-122"/>
                <a:ea typeface="微软雅黑" pitchFamily="34" charset="-122"/>
              </a:rPr>
              <a:t>函数创建系统聚类树，最后调用</a:t>
            </a:r>
            <a:r>
              <a:rPr lang="en-US" altLang="zh-CN" sz="2400" dirty="0">
                <a:latin typeface="微软雅黑" pitchFamily="34" charset="-122"/>
                <a:ea typeface="微软雅黑" pitchFamily="34" charset="-122"/>
              </a:rPr>
              <a:t>dendrogram</a:t>
            </a:r>
            <a:r>
              <a:rPr lang="zh-CN" altLang="en-US" sz="2400" dirty="0">
                <a:latin typeface="微软雅黑" pitchFamily="34" charset="-122"/>
                <a:ea typeface="微软雅黑" pitchFamily="34" charset="-122"/>
              </a:rPr>
              <a:t>函数作出聚类树形图</a:t>
            </a:r>
            <a:endParaRPr lang="zh-CN" altLang="en-US" sz="2400" dirty="0">
              <a:solidFill>
                <a:srgbClr val="FF0000"/>
              </a:solidFill>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071C936B-5E77-4641-B76A-F186053A77A4}"/>
              </a:ext>
            </a:extLst>
          </p:cNvPr>
          <p:cNvSpPr>
            <a:spLocks noGrp="1"/>
          </p:cNvSpPr>
          <p:nvPr>
            <p:ph type="dt" sz="half" idx="2"/>
          </p:nvPr>
        </p:nvSpPr>
        <p:spPr/>
        <p:txBody>
          <a:bodyPr/>
          <a:lstStyle/>
          <a:p>
            <a:pPr>
              <a:defRPr/>
            </a:pPr>
            <a:fld id="{FBAE3AF6-1B46-4BD0-9C22-86AD010E8810}"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FE770FBE-1AB8-4BEE-85C8-E96F24F4F1D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2929619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9D34A940-570C-4935-A88C-4D9BB73804E9}"/>
              </a:ext>
            </a:extLst>
          </p:cNvPr>
          <p:cNvSpPr txBox="1">
            <a:spLocks noChangeArrowheads="1"/>
          </p:cNvSpPr>
          <p:nvPr/>
        </p:nvSpPr>
        <p:spPr bwMode="auto">
          <a:xfrm>
            <a:off x="698958" y="554779"/>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dirty="0">
                <a:solidFill>
                  <a:srgbClr val="0000FF"/>
                </a:solidFill>
                <a:latin typeface="微软雅黑" panose="020B0503020204020204" pitchFamily="34" charset="-122"/>
                <a:ea typeface="微软雅黑" panose="020B0503020204020204" pitchFamily="34" charset="-122"/>
              </a:rPr>
              <a:t>聚类树形图</a:t>
            </a:r>
          </a:p>
        </p:txBody>
      </p:sp>
      <p:pic>
        <p:nvPicPr>
          <p:cNvPr id="48130" name="Picture 2">
            <a:extLst>
              <a:ext uri="{FF2B5EF4-FFF2-40B4-BE49-F238E27FC236}">
                <a16:creationId xmlns:a16="http://schemas.microsoft.com/office/drawing/2014/main" id="{B0C6359E-8211-42E2-8D21-8C43324D9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84" t="5852" r="8078" b="1596"/>
          <a:stretch>
            <a:fillRect/>
          </a:stretch>
        </p:blipFill>
        <p:spPr bwMode="auto">
          <a:xfrm>
            <a:off x="801842" y="1196751"/>
            <a:ext cx="7588588" cy="51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243CC5EF-AAB2-4AAD-B508-BAAAD39E54F6}"/>
              </a:ext>
            </a:extLst>
          </p:cNvPr>
          <p:cNvSpPr>
            <a:spLocks noGrp="1"/>
          </p:cNvSpPr>
          <p:nvPr>
            <p:ph type="dt" sz="half" idx="2"/>
          </p:nvPr>
        </p:nvSpPr>
        <p:spPr/>
        <p:txBody>
          <a:bodyPr/>
          <a:lstStyle/>
          <a:p>
            <a:pPr>
              <a:defRPr/>
            </a:pPr>
            <a:fld id="{F8D3FA60-7D37-4BBE-9B23-8F7C67EB3D19}"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C1B9EC55-D4C2-4A5A-85CB-059CD5CB79A3}"/>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8763470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683568" y="980728"/>
            <a:ext cx="8031316"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rgbClr val="FF0000"/>
              </a:buClr>
            </a:pPr>
            <a:r>
              <a:rPr lang="zh-CN" altLang="en-US" sz="2400" dirty="0">
                <a:latin typeface="微软雅黑" pitchFamily="34" charset="-122"/>
                <a:ea typeface="微软雅黑" pitchFamily="34" charset="-122"/>
                <a:cs typeface="Times New Roman" panose="02020603050405020304" pitchFamily="18" charset="0"/>
              </a:rPr>
              <a:t>在系统聚类过程中，确定最优分类个数是一个难点。下面调用</a:t>
            </a:r>
            <a:r>
              <a:rPr lang="en-US" altLang="zh-CN" sz="2400" dirty="0" err="1">
                <a:latin typeface="微软雅黑" pitchFamily="34" charset="-122"/>
                <a:ea typeface="微软雅黑" pitchFamily="34" charset="-122"/>
                <a:cs typeface="Times New Roman" panose="02020603050405020304" pitchFamily="18" charset="0"/>
              </a:rPr>
              <a:t>evalclusters</a:t>
            </a:r>
            <a:r>
              <a:rPr lang="zh-CN" altLang="en-US" sz="2400" dirty="0">
                <a:latin typeface="微软雅黑" pitchFamily="34" charset="-122"/>
                <a:ea typeface="微软雅黑" pitchFamily="34" charset="-122"/>
                <a:cs typeface="Times New Roman" panose="02020603050405020304" pitchFamily="18" charset="0"/>
              </a:rPr>
              <a:t>函数对上述聚类过程进行评价，将所有样本点分别聚为</a:t>
            </a:r>
            <a:r>
              <a:rPr lang="en-US" altLang="zh-CN" sz="2400" dirty="0">
                <a:latin typeface="微软雅黑" pitchFamily="34" charset="-122"/>
                <a:ea typeface="微软雅黑" pitchFamily="34" charset="-122"/>
                <a:cs typeface="Times New Roman" panose="02020603050405020304" pitchFamily="18" charset="0"/>
              </a:rPr>
              <a:t>2~6</a:t>
            </a:r>
            <a:r>
              <a:rPr lang="zh-CN" altLang="en-US" sz="2400" dirty="0">
                <a:latin typeface="微软雅黑" pitchFamily="34" charset="-122"/>
                <a:ea typeface="微软雅黑" pitchFamily="34" charset="-122"/>
                <a:cs typeface="Times New Roman" panose="02020603050405020304" pitchFamily="18" charset="0"/>
              </a:rPr>
              <a:t>个类，通过计算轮廓值（</a:t>
            </a:r>
            <a:r>
              <a:rPr lang="en-US" altLang="zh-CN" sz="2400" dirty="0">
                <a:latin typeface="微软雅黑" pitchFamily="34" charset="-122"/>
                <a:ea typeface="微软雅黑" pitchFamily="34" charset="-122"/>
                <a:cs typeface="Times New Roman" panose="02020603050405020304" pitchFamily="18" charset="0"/>
              </a:rPr>
              <a:t>silhouette values</a:t>
            </a:r>
            <a:r>
              <a:rPr lang="zh-CN" altLang="en-US" sz="2400" dirty="0">
                <a:latin typeface="微软雅黑" pitchFamily="34" charset="-122"/>
                <a:ea typeface="微软雅黑" pitchFamily="34" charset="-122"/>
                <a:cs typeface="Times New Roman" panose="02020603050405020304" pitchFamily="18" charset="0"/>
              </a:rPr>
              <a:t>）来确定最优分类个数。</a:t>
            </a:r>
            <a:endParaRPr lang="zh-CN" altLang="en-US" sz="2400" dirty="0">
              <a:latin typeface="微软雅黑" pitchFamily="34" charset="-122"/>
              <a:ea typeface="微软雅黑" pitchFamily="34" charset="-122"/>
            </a:endParaRPr>
          </a:p>
        </p:txBody>
      </p:sp>
      <p:sp>
        <p:nvSpPr>
          <p:cNvPr id="5" name="Text Box 3"/>
          <p:cNvSpPr txBox="1">
            <a:spLocks noChangeArrowheads="1"/>
          </p:cNvSpPr>
          <p:nvPr/>
        </p:nvSpPr>
        <p:spPr bwMode="auto">
          <a:xfrm>
            <a:off x="395536" y="476672"/>
            <a:ext cx="6249876"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3.  </a:t>
            </a:r>
            <a:r>
              <a:rPr lang="zh-CN" altLang="en-US" sz="2400" dirty="0">
                <a:solidFill>
                  <a:srgbClr val="FF0000"/>
                </a:solidFill>
                <a:latin typeface="微软雅黑" panose="020B0503020204020204" pitchFamily="34" charset="-122"/>
                <a:ea typeface="微软雅黑" panose="020B0503020204020204" pitchFamily="34" charset="-122"/>
              </a:rPr>
              <a:t>聚类评价</a:t>
            </a:r>
          </a:p>
        </p:txBody>
      </p:sp>
      <p:sp>
        <p:nvSpPr>
          <p:cNvPr id="7" name="Text Box 2">
            <a:extLst>
              <a:ext uri="{FF2B5EF4-FFF2-40B4-BE49-F238E27FC236}">
                <a16:creationId xmlns:a16="http://schemas.microsoft.com/office/drawing/2014/main" id="{28ABB173-C539-4F37-8371-EFFB40A67F07}"/>
              </a:ext>
            </a:extLst>
          </p:cNvPr>
          <p:cNvSpPr txBox="1">
            <a:spLocks noChangeArrowheads="1"/>
          </p:cNvSpPr>
          <p:nvPr/>
        </p:nvSpPr>
        <p:spPr bwMode="auto">
          <a:xfrm>
            <a:off x="644570" y="3289416"/>
            <a:ext cx="7959878" cy="54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200" dirty="0">
                <a:latin typeface="微软雅黑" pitchFamily="34" charset="-122"/>
                <a:ea typeface="微软雅黑" pitchFamily="34" charset="-122"/>
              </a:rPr>
              <a:t>&gt;&gt; eva = </a:t>
            </a:r>
            <a:r>
              <a:rPr lang="en-US" altLang="zh-CN" sz="2200" dirty="0" err="1">
                <a:latin typeface="微软雅黑" pitchFamily="34" charset="-122"/>
                <a:ea typeface="微软雅黑" pitchFamily="34" charset="-122"/>
              </a:rPr>
              <a:t>evalclusters</a:t>
            </a:r>
            <a:r>
              <a:rPr lang="en-US" altLang="zh-CN" sz="2200" dirty="0">
                <a:latin typeface="微软雅黑" pitchFamily="34" charset="-122"/>
                <a:ea typeface="微软雅黑" pitchFamily="34" charset="-122"/>
              </a:rPr>
              <a:t>(X,'linkage','silhouette','</a:t>
            </a:r>
            <a:r>
              <a:rPr lang="en-US" altLang="zh-CN" sz="2200" dirty="0" err="1">
                <a:latin typeface="微软雅黑" pitchFamily="34" charset="-122"/>
                <a:ea typeface="微软雅黑" pitchFamily="34" charset="-122"/>
              </a:rPr>
              <a:t>KList</a:t>
            </a:r>
            <a:r>
              <a:rPr lang="en-US" altLang="zh-CN" sz="2200" dirty="0">
                <a:latin typeface="微软雅黑" pitchFamily="34" charset="-122"/>
                <a:ea typeface="微软雅黑" pitchFamily="34" charset="-122"/>
              </a:rPr>
              <a:t>',[2:6])</a:t>
            </a:r>
          </a:p>
        </p:txBody>
      </p:sp>
      <p:pic>
        <p:nvPicPr>
          <p:cNvPr id="4" name="图片 3">
            <a:extLst>
              <a:ext uri="{FF2B5EF4-FFF2-40B4-BE49-F238E27FC236}">
                <a16:creationId xmlns:a16="http://schemas.microsoft.com/office/drawing/2014/main" id="{4171FEE9-22C1-40E1-870E-49B567258CA7}"/>
              </a:ext>
            </a:extLst>
          </p:cNvPr>
          <p:cNvPicPr>
            <a:picLocks noChangeAspect="1"/>
          </p:cNvPicPr>
          <p:nvPr/>
        </p:nvPicPr>
        <p:blipFill>
          <a:blip r:embed="rId2"/>
          <a:stretch>
            <a:fillRect/>
          </a:stretch>
        </p:blipFill>
        <p:spPr>
          <a:xfrm>
            <a:off x="1187575" y="3967962"/>
            <a:ext cx="6267243" cy="2053326"/>
          </a:xfrm>
          <a:prstGeom prst="rect">
            <a:avLst/>
          </a:prstGeom>
        </p:spPr>
      </p:pic>
      <p:sp>
        <p:nvSpPr>
          <p:cNvPr id="2" name="日期占位符 1">
            <a:extLst>
              <a:ext uri="{FF2B5EF4-FFF2-40B4-BE49-F238E27FC236}">
                <a16:creationId xmlns:a16="http://schemas.microsoft.com/office/drawing/2014/main" id="{6572792F-393B-4C0C-B28C-778EE73DD736}"/>
              </a:ext>
            </a:extLst>
          </p:cNvPr>
          <p:cNvSpPr>
            <a:spLocks noGrp="1"/>
          </p:cNvSpPr>
          <p:nvPr>
            <p:ph type="dt" sz="half" idx="2"/>
          </p:nvPr>
        </p:nvSpPr>
        <p:spPr/>
        <p:txBody>
          <a:bodyPr/>
          <a:lstStyle/>
          <a:p>
            <a:pPr>
              <a:defRPr/>
            </a:pPr>
            <a:fld id="{CE49B1DB-C7C9-49D9-93E9-AE709F5426B1}"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A55169EF-4152-4B62-96EC-CE88B628735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37043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95537" y="3978862"/>
            <a:ext cx="8568951" cy="153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2000" dirty="0">
                <a:latin typeface="微软雅黑" pitchFamily="34" charset="-122"/>
                <a:ea typeface="微软雅黑" pitchFamily="34" charset="-122"/>
              </a:rPr>
              <a:t>&gt;&gt; x = [15.14,14.81,15.11,15.26,15.08,15.17,15.12,14.95,15.05,14.87];</a:t>
            </a:r>
          </a:p>
          <a:p>
            <a:pPr>
              <a:lnSpc>
                <a:spcPct val="12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muhat,sigmahat,muci,sigmaci</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normfit</a:t>
            </a:r>
            <a:r>
              <a:rPr lang="en-US" altLang="zh-CN" sz="2000" dirty="0">
                <a:latin typeface="微软雅黑" pitchFamily="34" charset="-122"/>
                <a:ea typeface="微软雅黑" pitchFamily="34" charset="-122"/>
              </a:rPr>
              <a:t>(x,0.1)</a:t>
            </a:r>
          </a:p>
          <a:p>
            <a:pPr>
              <a:lnSpc>
                <a:spcPct val="120000"/>
              </a:lnSpc>
            </a:pPr>
            <a:endParaRPr lang="en-US" altLang="zh-CN" sz="2000" dirty="0">
              <a:latin typeface="微软雅黑" pitchFamily="34" charset="-122"/>
              <a:ea typeface="微软雅黑" pitchFamily="34" charset="-122"/>
            </a:endParaRPr>
          </a:p>
          <a:p>
            <a:pPr>
              <a:lnSpc>
                <a:spcPct val="12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mu_sigma,mu_sigma_ci</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mle</a:t>
            </a:r>
            <a:r>
              <a:rPr lang="en-US" altLang="zh-CN" sz="2000" dirty="0">
                <a:latin typeface="微软雅黑" pitchFamily="34" charset="-122"/>
                <a:ea typeface="微软雅黑" pitchFamily="34" charset="-122"/>
              </a:rPr>
              <a:t>(x,'distribution','norm','alpha',0.1)</a:t>
            </a:r>
          </a:p>
        </p:txBody>
      </p:sp>
      <p:sp>
        <p:nvSpPr>
          <p:cNvPr id="5" name="日期占位符 4">
            <a:extLst>
              <a:ext uri="{FF2B5EF4-FFF2-40B4-BE49-F238E27FC236}">
                <a16:creationId xmlns:a16="http://schemas.microsoft.com/office/drawing/2014/main" id="{6BED2692-DB83-45BE-8A12-53F7FE1B436F}"/>
              </a:ext>
            </a:extLst>
          </p:cNvPr>
          <p:cNvSpPr>
            <a:spLocks noGrp="1"/>
          </p:cNvSpPr>
          <p:nvPr>
            <p:ph type="dt" sz="half" idx="2"/>
          </p:nvPr>
        </p:nvSpPr>
        <p:spPr/>
        <p:txBody>
          <a:bodyPr/>
          <a:lstStyle/>
          <a:p>
            <a:pPr>
              <a:defRPr/>
            </a:pPr>
            <a:fld id="{19286019-F713-479C-B7FD-EAE404D91ACE}" type="datetime1">
              <a:rPr lang="zh-CN" altLang="en-US" smtClean="0"/>
              <a:t>2022/11/23</a:t>
            </a:fld>
            <a:endParaRPr lang="zh-CN" altLang="en-US"/>
          </a:p>
        </p:txBody>
      </p:sp>
      <p:grpSp>
        <p:nvGrpSpPr>
          <p:cNvPr id="2" name="组合 1">
            <a:extLst>
              <a:ext uri="{FF2B5EF4-FFF2-40B4-BE49-F238E27FC236}">
                <a16:creationId xmlns:a16="http://schemas.microsoft.com/office/drawing/2014/main" id="{33773CFF-F185-4F3B-A704-1ED0DB27E34A}"/>
              </a:ext>
            </a:extLst>
          </p:cNvPr>
          <p:cNvGrpSpPr/>
          <p:nvPr/>
        </p:nvGrpSpPr>
        <p:grpSpPr>
          <a:xfrm>
            <a:off x="497426" y="598619"/>
            <a:ext cx="7963006" cy="2926314"/>
            <a:chOff x="497426" y="598619"/>
            <a:chExt cx="7963006" cy="2926314"/>
          </a:xfrm>
        </p:grpSpPr>
        <p:sp>
          <p:nvSpPr>
            <p:cNvPr id="7" name="Text Box 9">
              <a:extLst>
                <a:ext uri="{FF2B5EF4-FFF2-40B4-BE49-F238E27FC236}">
                  <a16:creationId xmlns:a16="http://schemas.microsoft.com/office/drawing/2014/main" id="{07975124-3C74-4A51-ACF8-ECE603ABC694}"/>
                </a:ext>
              </a:extLst>
            </p:cNvPr>
            <p:cNvSpPr txBox="1">
              <a:spLocks noChangeArrowheads="1"/>
            </p:cNvSpPr>
            <p:nvPr/>
          </p:nvSpPr>
          <p:spPr bwMode="auto">
            <a:xfrm>
              <a:off x="497426" y="598619"/>
              <a:ext cx="7963006" cy="292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2-1</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从某厂生产的滚珠中随机抽取</a:t>
              </a:r>
              <a:r>
                <a:rPr lang="en-US" altLang="zh-CN" dirty="0">
                  <a:latin typeface="微软雅黑" pitchFamily="34" charset="-122"/>
                  <a:ea typeface="微软雅黑" pitchFamily="34" charset="-122"/>
                </a:rPr>
                <a:t>10</a:t>
              </a:r>
              <a:r>
                <a:rPr lang="zh-CN" altLang="en-US" dirty="0">
                  <a:latin typeface="微软雅黑" pitchFamily="34" charset="-122"/>
                  <a:ea typeface="微软雅黑" pitchFamily="34" charset="-122"/>
                </a:rPr>
                <a:t>个，测得滚珠的直径（单位：</a:t>
              </a:r>
              <a:r>
                <a:rPr lang="en-US" altLang="zh-CN" dirty="0">
                  <a:latin typeface="微软雅黑" pitchFamily="34" charset="-122"/>
                  <a:ea typeface="微软雅黑" pitchFamily="34" charset="-122"/>
                </a:rPr>
                <a:t>mm</a:t>
              </a:r>
              <a:r>
                <a:rPr lang="zh-CN" altLang="en-US" dirty="0">
                  <a:latin typeface="微软雅黑" pitchFamily="34" charset="-122"/>
                  <a:ea typeface="微软雅黑" pitchFamily="34" charset="-122"/>
                </a:rPr>
                <a:t>）如下：</a:t>
              </a:r>
            </a:p>
            <a:p>
              <a:pPr>
                <a:lnSpc>
                  <a:spcPct val="130000"/>
                </a:lnSpc>
                <a:defRPr/>
              </a:pPr>
              <a:r>
                <a:rPr lang="en-US" altLang="zh-CN" dirty="0">
                  <a:latin typeface="微软雅黑" pitchFamily="34" charset="-122"/>
                  <a:ea typeface="微软雅黑" pitchFamily="34" charset="-122"/>
                </a:rPr>
                <a:t>15.14    14.81    15.11    15.26    15.08    15.17    15.12    14.95    15.05    14.87 .</a:t>
              </a:r>
            </a:p>
            <a:p>
              <a:pPr>
                <a:lnSpc>
                  <a:spcPct val="130000"/>
                </a:lnSpc>
                <a:defRPr/>
              </a:pPr>
              <a:r>
                <a:rPr lang="zh-CN" altLang="en-US" dirty="0">
                  <a:latin typeface="微软雅黑" pitchFamily="34" charset="-122"/>
                  <a:ea typeface="微软雅黑" pitchFamily="34" charset="-122"/>
                </a:rPr>
                <a:t>若滚珠直径服从正态分布             ，其中       未知，求未知参数的最大似然估计和置信水平为</a:t>
              </a:r>
              <a:r>
                <a:rPr lang="en-US" altLang="zh-CN" dirty="0">
                  <a:latin typeface="微软雅黑" pitchFamily="34" charset="-122"/>
                  <a:ea typeface="微软雅黑" pitchFamily="34" charset="-122"/>
                </a:rPr>
                <a:t>90%</a:t>
              </a:r>
              <a:r>
                <a:rPr lang="zh-CN" altLang="en-US" dirty="0">
                  <a:latin typeface="微软雅黑" pitchFamily="34" charset="-122"/>
                  <a:ea typeface="微软雅黑" pitchFamily="34" charset="-122"/>
                </a:rPr>
                <a:t>的置信区间。</a:t>
              </a:r>
            </a:p>
          </p:txBody>
        </p:sp>
        <p:graphicFrame>
          <p:nvGraphicFramePr>
            <p:cNvPr id="8" name="对象 7">
              <a:extLst>
                <a:ext uri="{FF2B5EF4-FFF2-40B4-BE49-F238E27FC236}">
                  <a16:creationId xmlns:a16="http://schemas.microsoft.com/office/drawing/2014/main" id="{C602DDBA-9FA1-43A2-95D8-7817EAEE3894}"/>
                </a:ext>
              </a:extLst>
            </p:cNvPr>
            <p:cNvGraphicFramePr>
              <a:graphicFrameLocks noChangeAspect="1"/>
            </p:cNvGraphicFramePr>
            <p:nvPr>
              <p:extLst>
                <p:ext uri="{D42A27DB-BD31-4B8C-83A1-F6EECF244321}">
                  <p14:modId xmlns:p14="http://schemas.microsoft.com/office/powerpoint/2010/main" val="2023601697"/>
                </p:ext>
              </p:extLst>
            </p:nvPr>
          </p:nvGraphicFramePr>
          <p:xfrm>
            <a:off x="3961631" y="2610408"/>
            <a:ext cx="1114425" cy="415925"/>
          </p:xfrm>
          <a:graphic>
            <a:graphicData uri="http://schemas.openxmlformats.org/presentationml/2006/ole">
              <mc:AlternateContent xmlns:mc="http://schemas.openxmlformats.org/markup-compatibility/2006">
                <mc:Choice xmlns:v="urn:schemas-microsoft-com:vml" Requires="v">
                  <p:oleObj name="Equation" r:id="rId2" imgW="609480" imgH="228600" progId="Equation.DSMT4">
                    <p:embed/>
                  </p:oleObj>
                </mc:Choice>
                <mc:Fallback>
                  <p:oleObj name="Equation" r:id="rId2" imgW="609480" imgH="228600" progId="Equation.DSMT4">
                    <p:embed/>
                    <p:pic>
                      <p:nvPicPr>
                        <p:cNvPr id="8" name="对象 7">
                          <a:extLst>
                            <a:ext uri="{FF2B5EF4-FFF2-40B4-BE49-F238E27FC236}">
                              <a16:creationId xmlns:a16="http://schemas.microsoft.com/office/drawing/2014/main" id="{AE78DC2F-9DA3-46D1-92F2-AA7780EB7428}"/>
                            </a:ext>
                          </a:extLst>
                        </p:cNvPr>
                        <p:cNvPicPr>
                          <a:picLocks noChangeAspect="1" noChangeArrowheads="1"/>
                        </p:cNvPicPr>
                        <p:nvPr/>
                      </p:nvPicPr>
                      <p:blipFill>
                        <a:blip r:embed="rId3"/>
                        <a:srcRect/>
                        <a:stretch>
                          <a:fillRect/>
                        </a:stretch>
                      </p:blipFill>
                      <p:spPr bwMode="auto">
                        <a:xfrm>
                          <a:off x="3961631" y="2610408"/>
                          <a:ext cx="1114425" cy="415925"/>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64F85E0D-679B-4F95-BE44-DE5B0BE0BA67}"/>
                </a:ext>
              </a:extLst>
            </p:cNvPr>
            <p:cNvGraphicFramePr>
              <a:graphicFrameLocks noChangeAspect="1"/>
            </p:cNvGraphicFramePr>
            <p:nvPr>
              <p:extLst>
                <p:ext uri="{D42A27DB-BD31-4B8C-83A1-F6EECF244321}">
                  <p14:modId xmlns:p14="http://schemas.microsoft.com/office/powerpoint/2010/main" val="2559233838"/>
                </p:ext>
              </p:extLst>
            </p:nvPr>
          </p:nvGraphicFramePr>
          <p:xfrm>
            <a:off x="6038850" y="2667000"/>
            <a:ext cx="557213" cy="301625"/>
          </p:xfrm>
          <a:graphic>
            <a:graphicData uri="http://schemas.openxmlformats.org/presentationml/2006/ole">
              <mc:AlternateContent xmlns:mc="http://schemas.openxmlformats.org/markup-compatibility/2006">
                <mc:Choice xmlns:v="urn:schemas-microsoft-com:vml" Requires="v">
                  <p:oleObj name="Equation" r:id="rId4" imgW="304560" imgH="164880" progId="Equation.DSMT4">
                    <p:embed/>
                  </p:oleObj>
                </mc:Choice>
                <mc:Fallback>
                  <p:oleObj name="Equation" r:id="rId4" imgW="304560" imgH="164880" progId="Equation.DSMT4">
                    <p:embed/>
                    <p:pic>
                      <p:nvPicPr>
                        <p:cNvPr id="8" name="对象 7">
                          <a:extLst>
                            <a:ext uri="{FF2B5EF4-FFF2-40B4-BE49-F238E27FC236}">
                              <a16:creationId xmlns:a16="http://schemas.microsoft.com/office/drawing/2014/main" id="{C602DDBA-9FA1-43A2-95D8-7817EAEE3894}"/>
                            </a:ext>
                          </a:extLst>
                        </p:cNvPr>
                        <p:cNvPicPr>
                          <a:picLocks noChangeAspect="1" noChangeArrowheads="1"/>
                        </p:cNvPicPr>
                        <p:nvPr/>
                      </p:nvPicPr>
                      <p:blipFill>
                        <a:blip r:embed="rId5"/>
                        <a:srcRect/>
                        <a:stretch>
                          <a:fillRect/>
                        </a:stretch>
                      </p:blipFill>
                      <p:spPr bwMode="auto">
                        <a:xfrm>
                          <a:off x="6038850" y="2667000"/>
                          <a:ext cx="557213" cy="301625"/>
                        </a:xfrm>
                        <a:prstGeom prst="rect">
                          <a:avLst/>
                        </a:prstGeom>
                        <a:noFill/>
                      </p:spPr>
                    </p:pic>
                  </p:oleObj>
                </mc:Fallback>
              </mc:AlternateContent>
            </a:graphicData>
          </a:graphic>
        </p:graphicFrame>
      </p:grpSp>
      <p:sp>
        <p:nvSpPr>
          <p:cNvPr id="3" name="页脚占位符 2">
            <a:extLst>
              <a:ext uri="{FF2B5EF4-FFF2-40B4-BE49-F238E27FC236}">
                <a16:creationId xmlns:a16="http://schemas.microsoft.com/office/drawing/2014/main" id="{D5CF838B-A104-4E7D-992A-306D1E8DD1B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18870968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683568" y="908720"/>
            <a:ext cx="8031316"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rgbClr val="FF0000"/>
              </a:buClr>
            </a:pPr>
            <a:r>
              <a:rPr lang="zh-CN" altLang="en-US" sz="2400" dirty="0">
                <a:latin typeface="微软雅黑" pitchFamily="34" charset="-122"/>
                <a:ea typeface="微软雅黑" pitchFamily="34" charset="-122"/>
                <a:cs typeface="Times New Roman" panose="02020603050405020304" pitchFamily="18" charset="0"/>
              </a:rPr>
              <a:t>对于某种聚类结果，第 </a:t>
            </a:r>
            <a:r>
              <a:rPr lang="en-US" altLang="zh-CN" sz="2400" dirty="0" err="1">
                <a:latin typeface="微软雅黑" pitchFamily="34" charset="-122"/>
                <a:ea typeface="微软雅黑" pitchFamily="34" charset="-122"/>
                <a:cs typeface="Times New Roman" panose="02020603050405020304" pitchFamily="18" charset="0"/>
              </a:rPr>
              <a:t>i</a:t>
            </a:r>
            <a:r>
              <a:rPr lang="en-US" altLang="zh-CN" sz="2400" dirty="0">
                <a:latin typeface="微软雅黑" pitchFamily="34" charset="-122"/>
                <a:ea typeface="微软雅黑" pitchFamily="34" charset="-122"/>
                <a:cs typeface="Times New Roman" panose="02020603050405020304" pitchFamily="18" charset="0"/>
              </a:rPr>
              <a:t> </a:t>
            </a:r>
            <a:r>
              <a:rPr lang="zh-CN" altLang="en-US" sz="2400" dirty="0">
                <a:latin typeface="微软雅黑" pitchFamily="34" charset="-122"/>
                <a:ea typeface="微软雅黑" pitchFamily="34" charset="-122"/>
                <a:cs typeface="Times New Roman" panose="02020603050405020304" pitchFamily="18" charset="0"/>
              </a:rPr>
              <a:t>个样本点的轮廓值（</a:t>
            </a:r>
            <a:r>
              <a:rPr lang="en-US" altLang="zh-CN" sz="2400" dirty="0">
                <a:latin typeface="微软雅黑" pitchFamily="34" charset="-122"/>
                <a:ea typeface="微软雅黑" pitchFamily="34" charset="-122"/>
                <a:cs typeface="Times New Roman" panose="02020603050405020304" pitchFamily="18" charset="0"/>
              </a:rPr>
              <a:t>silhouette value</a:t>
            </a:r>
            <a:r>
              <a:rPr lang="zh-CN" altLang="en-US" sz="2400" dirty="0">
                <a:latin typeface="微软雅黑" pitchFamily="34" charset="-122"/>
                <a:ea typeface="微软雅黑" pitchFamily="34" charset="-122"/>
                <a:cs typeface="Times New Roman" panose="02020603050405020304" pitchFamily="18" charset="0"/>
              </a:rPr>
              <a:t>）定义为</a:t>
            </a:r>
            <a:endParaRPr lang="zh-CN" altLang="en-US" sz="2400" dirty="0">
              <a:latin typeface="微软雅黑" pitchFamily="34" charset="-122"/>
              <a:ea typeface="微软雅黑" pitchFamily="34" charset="-122"/>
            </a:endParaRPr>
          </a:p>
        </p:txBody>
      </p:sp>
      <p:sp>
        <p:nvSpPr>
          <p:cNvPr id="5" name="Text Box 3"/>
          <p:cNvSpPr txBox="1">
            <a:spLocks noChangeArrowheads="1"/>
          </p:cNvSpPr>
          <p:nvPr/>
        </p:nvSpPr>
        <p:spPr bwMode="auto">
          <a:xfrm>
            <a:off x="395536" y="476672"/>
            <a:ext cx="6249876"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3.  </a:t>
            </a:r>
            <a:r>
              <a:rPr lang="zh-CN" altLang="en-US" sz="2400" dirty="0">
                <a:solidFill>
                  <a:srgbClr val="FF0000"/>
                </a:solidFill>
                <a:latin typeface="微软雅黑" panose="020B0503020204020204" pitchFamily="34" charset="-122"/>
                <a:ea typeface="微软雅黑" panose="020B0503020204020204" pitchFamily="34" charset="-122"/>
              </a:rPr>
              <a:t>聚类评价</a:t>
            </a:r>
          </a:p>
        </p:txBody>
      </p:sp>
      <p:graphicFrame>
        <p:nvGraphicFramePr>
          <p:cNvPr id="6" name="Object 10">
            <a:extLst>
              <a:ext uri="{FF2B5EF4-FFF2-40B4-BE49-F238E27FC236}">
                <a16:creationId xmlns:a16="http://schemas.microsoft.com/office/drawing/2014/main" id="{62B080FE-DBFF-40ED-A06B-E8571B973089}"/>
              </a:ext>
            </a:extLst>
          </p:cNvPr>
          <p:cNvGraphicFramePr>
            <a:graphicFrameLocks noChangeAspect="1"/>
          </p:cNvGraphicFramePr>
          <p:nvPr>
            <p:extLst>
              <p:ext uri="{D42A27DB-BD31-4B8C-83A1-F6EECF244321}">
                <p14:modId xmlns:p14="http://schemas.microsoft.com/office/powerpoint/2010/main" val="3289473750"/>
              </p:ext>
            </p:extLst>
          </p:nvPr>
        </p:nvGraphicFramePr>
        <p:xfrm>
          <a:off x="2339752" y="1916832"/>
          <a:ext cx="3978275" cy="833437"/>
        </p:xfrm>
        <a:graphic>
          <a:graphicData uri="http://schemas.openxmlformats.org/presentationml/2006/ole">
            <mc:AlternateContent xmlns:mc="http://schemas.openxmlformats.org/markup-compatibility/2006">
              <mc:Choice xmlns:v="urn:schemas-microsoft-com:vml" Requires="v">
                <p:oleObj name="Equation" r:id="rId2" imgW="2374560" imgH="444240" progId="Equation.DSMT4">
                  <p:embed/>
                </p:oleObj>
              </mc:Choice>
              <mc:Fallback>
                <p:oleObj name="Equation" r:id="rId2" imgW="2374560" imgH="444240" progId="Equation.DSMT4">
                  <p:embed/>
                  <p:pic>
                    <p:nvPicPr>
                      <p:cNvPr id="31" name="Object 10">
                        <a:extLst>
                          <a:ext uri="{FF2B5EF4-FFF2-40B4-BE49-F238E27FC236}">
                            <a16:creationId xmlns:a16="http://schemas.microsoft.com/office/drawing/2014/main" id="{8A712267-B9C5-4700-8969-79377B1B1C64}"/>
                          </a:ext>
                        </a:extLst>
                      </p:cNvPr>
                      <p:cNvPicPr>
                        <a:picLocks noChangeAspect="1" noChangeArrowheads="1"/>
                      </p:cNvPicPr>
                      <p:nvPr/>
                    </p:nvPicPr>
                    <p:blipFill>
                      <a:blip r:embed="rId3"/>
                      <a:srcRect/>
                      <a:stretch>
                        <a:fillRect/>
                      </a:stretch>
                    </p:blipFill>
                    <p:spPr bwMode="auto">
                      <a:xfrm>
                        <a:off x="2339752" y="1916832"/>
                        <a:ext cx="3978275" cy="833437"/>
                      </a:xfrm>
                      <a:prstGeom prst="rect">
                        <a:avLst/>
                      </a:prstGeom>
                      <a:noFill/>
                      <a:ln>
                        <a:noFill/>
                      </a:ln>
                      <a:effectLst/>
                    </p:spPr>
                  </p:pic>
                </p:oleObj>
              </mc:Fallback>
            </mc:AlternateContent>
          </a:graphicData>
        </a:graphic>
      </p:graphicFrame>
      <p:sp>
        <p:nvSpPr>
          <p:cNvPr id="8" name="Text Box 2">
            <a:extLst>
              <a:ext uri="{FF2B5EF4-FFF2-40B4-BE49-F238E27FC236}">
                <a16:creationId xmlns:a16="http://schemas.microsoft.com/office/drawing/2014/main" id="{3320D262-0AA4-4D32-8A77-FE7FB8561495}"/>
              </a:ext>
            </a:extLst>
          </p:cNvPr>
          <p:cNvSpPr txBox="1">
            <a:spLocks noChangeArrowheads="1"/>
          </p:cNvSpPr>
          <p:nvPr/>
        </p:nvSpPr>
        <p:spPr bwMode="auto">
          <a:xfrm>
            <a:off x="683568" y="2708920"/>
            <a:ext cx="8031316"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rgbClr val="FF0000"/>
              </a:buClr>
            </a:pPr>
            <a:r>
              <a:rPr lang="zh-CN" altLang="en-US" sz="2400" dirty="0">
                <a:ea typeface="微软雅黑" pitchFamily="34" charset="-122"/>
                <a:cs typeface="Times New Roman" panose="02020603050405020304" pitchFamily="18" charset="0"/>
              </a:rPr>
              <a:t>其中 </a:t>
            </a:r>
            <a:r>
              <a:rPr lang="en-US" altLang="zh-CN" sz="2400" b="1" i="1" dirty="0">
                <a:ea typeface="微软雅黑" pitchFamily="34" charset="-122"/>
                <a:cs typeface="Times New Roman" panose="02020603050405020304" pitchFamily="18" charset="0"/>
              </a:rPr>
              <a:t>a</a:t>
            </a:r>
            <a:r>
              <a:rPr lang="en-US" altLang="zh-CN" sz="2400" dirty="0">
                <a:ea typeface="微软雅黑" pitchFamily="34" charset="-122"/>
                <a:cs typeface="Times New Roman" panose="02020603050405020304" pitchFamily="18" charset="0"/>
              </a:rPr>
              <a:t> </a:t>
            </a:r>
            <a:r>
              <a:rPr lang="zh-CN" altLang="en-US" sz="2400" dirty="0">
                <a:ea typeface="微软雅黑" pitchFamily="34" charset="-122"/>
                <a:cs typeface="Times New Roman" panose="02020603050405020304" pitchFamily="18" charset="0"/>
              </a:rPr>
              <a:t>是第 </a:t>
            </a:r>
            <a:r>
              <a:rPr lang="en-US" altLang="zh-CN" sz="2400" b="1" i="1" dirty="0" err="1">
                <a:ea typeface="微软雅黑" pitchFamily="34" charset="-122"/>
                <a:cs typeface="Times New Roman" panose="02020603050405020304" pitchFamily="18" charset="0"/>
              </a:rPr>
              <a:t>i</a:t>
            </a:r>
            <a:r>
              <a:rPr lang="en-US" altLang="zh-CN" sz="2400" dirty="0">
                <a:ea typeface="微软雅黑" pitchFamily="34" charset="-122"/>
                <a:cs typeface="Times New Roman" panose="02020603050405020304" pitchFamily="18" charset="0"/>
              </a:rPr>
              <a:t> </a:t>
            </a:r>
            <a:r>
              <a:rPr lang="zh-CN" altLang="en-US" sz="2400" dirty="0">
                <a:ea typeface="微软雅黑" pitchFamily="34" charset="-122"/>
                <a:cs typeface="Times New Roman" panose="02020603050405020304" pitchFamily="18" charset="0"/>
              </a:rPr>
              <a:t>个点与同类的其他点之间的平均距离，</a:t>
            </a:r>
            <a:r>
              <a:rPr lang="en-US" altLang="zh-CN" sz="2400" b="1" i="1" dirty="0">
                <a:ea typeface="微软雅黑" pitchFamily="34" charset="-122"/>
                <a:cs typeface="Times New Roman" panose="02020603050405020304" pitchFamily="18" charset="0"/>
              </a:rPr>
              <a:t>b</a:t>
            </a:r>
            <a:r>
              <a:rPr lang="en-US" altLang="zh-CN" sz="2400" dirty="0">
                <a:ea typeface="微软雅黑" pitchFamily="34" charset="-122"/>
                <a:cs typeface="Times New Roman" panose="02020603050405020304" pitchFamily="18" charset="0"/>
              </a:rPr>
              <a:t> </a:t>
            </a:r>
            <a:r>
              <a:rPr lang="zh-CN" altLang="en-US" sz="2400" dirty="0">
                <a:ea typeface="微软雅黑" pitchFamily="34" charset="-122"/>
                <a:cs typeface="Times New Roman" panose="02020603050405020304" pitchFamily="18" charset="0"/>
              </a:rPr>
              <a:t>为一个向量，其元素是第 </a:t>
            </a:r>
            <a:r>
              <a:rPr lang="en-US" altLang="zh-CN" sz="2400" b="1" i="1" dirty="0" err="1">
                <a:ea typeface="微软雅黑" pitchFamily="34" charset="-122"/>
                <a:cs typeface="Times New Roman" panose="02020603050405020304" pitchFamily="18" charset="0"/>
              </a:rPr>
              <a:t>i</a:t>
            </a:r>
            <a:r>
              <a:rPr lang="en-US" altLang="zh-CN" sz="2400" dirty="0">
                <a:ea typeface="微软雅黑" pitchFamily="34" charset="-122"/>
                <a:cs typeface="Times New Roman" panose="02020603050405020304" pitchFamily="18" charset="0"/>
              </a:rPr>
              <a:t> </a:t>
            </a:r>
            <a:r>
              <a:rPr lang="zh-CN" altLang="en-US" sz="2400" dirty="0">
                <a:ea typeface="微软雅黑" pitchFamily="34" charset="-122"/>
                <a:cs typeface="Times New Roman" panose="02020603050405020304" pitchFamily="18" charset="0"/>
              </a:rPr>
              <a:t>个点与不同类的类内各点之间的平均距离，例如 </a:t>
            </a:r>
            <a:r>
              <a:rPr lang="en-US" altLang="zh-CN" sz="2400" b="1" i="1" dirty="0">
                <a:ea typeface="微软雅黑" pitchFamily="34" charset="-122"/>
                <a:cs typeface="Times New Roman" panose="02020603050405020304" pitchFamily="18" charset="0"/>
              </a:rPr>
              <a:t>b</a:t>
            </a:r>
            <a:r>
              <a:rPr lang="en-US" altLang="zh-CN" sz="2400" dirty="0">
                <a:ea typeface="微软雅黑" pitchFamily="34" charset="-122"/>
                <a:cs typeface="Times New Roman" panose="02020603050405020304" pitchFamily="18" charset="0"/>
              </a:rPr>
              <a:t> </a:t>
            </a:r>
            <a:r>
              <a:rPr lang="zh-CN" altLang="en-US" sz="2400" dirty="0">
                <a:ea typeface="微软雅黑" pitchFamily="34" charset="-122"/>
                <a:cs typeface="Times New Roman" panose="02020603050405020304" pitchFamily="18" charset="0"/>
              </a:rPr>
              <a:t>的第 </a:t>
            </a:r>
            <a:r>
              <a:rPr lang="en-US" altLang="zh-CN" sz="2400" b="1" i="1" dirty="0">
                <a:ea typeface="微软雅黑" pitchFamily="34" charset="-122"/>
                <a:cs typeface="Times New Roman" panose="02020603050405020304" pitchFamily="18" charset="0"/>
              </a:rPr>
              <a:t>k</a:t>
            </a:r>
            <a:r>
              <a:rPr lang="en-US" altLang="zh-CN" sz="2400" dirty="0">
                <a:ea typeface="微软雅黑" pitchFamily="34" charset="-122"/>
                <a:cs typeface="Times New Roman" panose="02020603050405020304" pitchFamily="18" charset="0"/>
              </a:rPr>
              <a:t> </a:t>
            </a:r>
            <a:r>
              <a:rPr lang="zh-CN" altLang="en-US" sz="2400" dirty="0">
                <a:ea typeface="微软雅黑" pitchFamily="34" charset="-122"/>
                <a:cs typeface="Times New Roman" panose="02020603050405020304" pitchFamily="18" charset="0"/>
              </a:rPr>
              <a:t>个元素是第 </a:t>
            </a:r>
            <a:r>
              <a:rPr lang="en-US" altLang="zh-CN" sz="2400" b="1" i="1" dirty="0" err="1">
                <a:ea typeface="微软雅黑" pitchFamily="34" charset="-122"/>
                <a:cs typeface="Times New Roman" panose="02020603050405020304" pitchFamily="18" charset="0"/>
              </a:rPr>
              <a:t>i</a:t>
            </a:r>
            <a:r>
              <a:rPr lang="zh-CN" altLang="en-US" sz="2400" dirty="0">
                <a:ea typeface="微软雅黑" pitchFamily="34" charset="-122"/>
                <a:cs typeface="Times New Roman" panose="02020603050405020304" pitchFamily="18" charset="0"/>
              </a:rPr>
              <a:t> 个点与第 </a:t>
            </a:r>
            <a:r>
              <a:rPr lang="en-US" altLang="zh-CN" sz="2400" b="1" i="1" dirty="0">
                <a:ea typeface="微软雅黑" pitchFamily="34" charset="-122"/>
                <a:cs typeface="Times New Roman" panose="02020603050405020304" pitchFamily="18" charset="0"/>
              </a:rPr>
              <a:t>k</a:t>
            </a:r>
            <a:r>
              <a:rPr lang="zh-CN" altLang="en-US" sz="2400" dirty="0">
                <a:ea typeface="微软雅黑" pitchFamily="34" charset="-122"/>
                <a:cs typeface="Times New Roman" panose="02020603050405020304" pitchFamily="18" charset="0"/>
              </a:rPr>
              <a:t>类各点之间的平均距离。</a:t>
            </a:r>
          </a:p>
        </p:txBody>
      </p:sp>
      <p:sp>
        <p:nvSpPr>
          <p:cNvPr id="9" name="Text Box 2">
            <a:extLst>
              <a:ext uri="{FF2B5EF4-FFF2-40B4-BE49-F238E27FC236}">
                <a16:creationId xmlns:a16="http://schemas.microsoft.com/office/drawing/2014/main" id="{21F8BCB7-67AE-4FB0-9B37-7EEDF020328D}"/>
              </a:ext>
            </a:extLst>
          </p:cNvPr>
          <p:cNvSpPr txBox="1">
            <a:spLocks noChangeArrowheads="1"/>
          </p:cNvSpPr>
          <p:nvPr/>
        </p:nvSpPr>
        <p:spPr bwMode="auto">
          <a:xfrm>
            <a:off x="683568" y="4908492"/>
            <a:ext cx="8031316" cy="168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rgbClr val="FF0000"/>
              </a:buClr>
            </a:pPr>
            <a:r>
              <a:rPr lang="zh-CN" altLang="en-US" sz="2400" dirty="0">
                <a:ea typeface="微软雅黑" pitchFamily="34" charset="-122"/>
                <a:cs typeface="Times New Roman" panose="02020603050405020304" pitchFamily="18" charset="0"/>
              </a:rPr>
              <a:t>轮廓值的取值范围为 </a:t>
            </a:r>
            <a:r>
              <a:rPr lang="en-US" altLang="zh-CN" sz="2400" dirty="0">
                <a:ea typeface="微软雅黑" pitchFamily="34" charset="-122"/>
                <a:cs typeface="Times New Roman" panose="02020603050405020304" pitchFamily="18" charset="0"/>
              </a:rPr>
              <a:t>[-1,1]</a:t>
            </a:r>
            <a:r>
              <a:rPr lang="zh-CN" altLang="en-US" sz="2400" dirty="0">
                <a:ea typeface="微软雅黑" pitchFamily="34" charset="-122"/>
                <a:cs typeface="Times New Roman" panose="02020603050405020304" pitchFamily="18" charset="0"/>
              </a:rPr>
              <a:t>，</a:t>
            </a:r>
            <a:r>
              <a:rPr lang="en-US" altLang="zh-CN" sz="2400" i="1" dirty="0">
                <a:ea typeface="微软雅黑" pitchFamily="34" charset="-122"/>
                <a:cs typeface="Times New Roman" panose="02020603050405020304" pitchFamily="18" charset="0"/>
              </a:rPr>
              <a:t>S</a:t>
            </a:r>
            <a:r>
              <a:rPr lang="en-US" altLang="zh-CN" sz="2400" dirty="0">
                <a:ea typeface="微软雅黑" pitchFamily="34" charset="-122"/>
                <a:cs typeface="Times New Roman" panose="02020603050405020304" pitchFamily="18" charset="0"/>
              </a:rPr>
              <a:t>(</a:t>
            </a:r>
            <a:r>
              <a:rPr lang="en-US" altLang="zh-CN" sz="2400" i="1" dirty="0" err="1">
                <a:ea typeface="微软雅黑" pitchFamily="34" charset="-122"/>
                <a:cs typeface="Times New Roman" panose="02020603050405020304" pitchFamily="18" charset="0"/>
              </a:rPr>
              <a:t>i</a:t>
            </a:r>
            <a:r>
              <a:rPr lang="en-US" altLang="zh-CN" sz="2400" dirty="0">
                <a:ea typeface="微软雅黑" pitchFamily="34" charset="-122"/>
                <a:cs typeface="Times New Roman" panose="02020603050405020304" pitchFamily="18" charset="0"/>
              </a:rPr>
              <a:t>) </a:t>
            </a:r>
            <a:r>
              <a:rPr lang="zh-CN" altLang="en-US" sz="2400" dirty="0">
                <a:ea typeface="微软雅黑" pitchFamily="34" charset="-122"/>
                <a:cs typeface="Times New Roman" panose="02020603050405020304" pitchFamily="18" charset="0"/>
              </a:rPr>
              <a:t>值越大，说明第 </a:t>
            </a:r>
            <a:r>
              <a:rPr lang="en-US" altLang="zh-CN" sz="2400" b="1" i="1" dirty="0" err="1">
                <a:ea typeface="微软雅黑" pitchFamily="34" charset="-122"/>
                <a:cs typeface="Times New Roman" panose="02020603050405020304" pitchFamily="18" charset="0"/>
              </a:rPr>
              <a:t>i</a:t>
            </a:r>
            <a:r>
              <a:rPr lang="zh-CN" altLang="en-US" sz="2400" dirty="0">
                <a:ea typeface="微软雅黑" pitchFamily="34" charset="-122"/>
                <a:cs typeface="Times New Roman" panose="02020603050405020304" pitchFamily="18" charset="0"/>
              </a:rPr>
              <a:t> 个点的分类越合理，当 </a:t>
            </a:r>
            <a:r>
              <a:rPr lang="en-US" altLang="zh-CN" sz="2400" i="1" dirty="0">
                <a:ea typeface="微软雅黑" pitchFamily="34" charset="-122"/>
                <a:cs typeface="Times New Roman" panose="02020603050405020304" pitchFamily="18" charset="0"/>
              </a:rPr>
              <a:t>S</a:t>
            </a:r>
            <a:r>
              <a:rPr lang="en-US" altLang="zh-CN" sz="2400" dirty="0">
                <a:ea typeface="微软雅黑" pitchFamily="34" charset="-122"/>
                <a:cs typeface="Times New Roman" panose="02020603050405020304" pitchFamily="18" charset="0"/>
              </a:rPr>
              <a:t>(</a:t>
            </a:r>
            <a:r>
              <a:rPr lang="en-US" altLang="zh-CN" sz="2400" i="1" dirty="0" err="1">
                <a:ea typeface="微软雅黑" pitchFamily="34" charset="-122"/>
                <a:cs typeface="Times New Roman" panose="02020603050405020304" pitchFamily="18" charset="0"/>
              </a:rPr>
              <a:t>i</a:t>
            </a:r>
            <a:r>
              <a:rPr lang="en-US" altLang="zh-CN" sz="2400" dirty="0">
                <a:ea typeface="微软雅黑" pitchFamily="34" charset="-122"/>
                <a:cs typeface="Times New Roman" panose="02020603050405020304" pitchFamily="18" charset="0"/>
              </a:rPr>
              <a:t>)&lt;0 </a:t>
            </a:r>
            <a:r>
              <a:rPr lang="zh-CN" altLang="en-US" sz="2400" dirty="0">
                <a:ea typeface="微软雅黑" pitchFamily="34" charset="-122"/>
                <a:cs typeface="Times New Roman" panose="02020603050405020304" pitchFamily="18" charset="0"/>
              </a:rPr>
              <a:t>时，说明第 </a:t>
            </a:r>
            <a:r>
              <a:rPr lang="en-US" altLang="zh-CN" sz="2400" b="1" i="1" dirty="0" err="1">
                <a:ea typeface="微软雅黑" pitchFamily="34" charset="-122"/>
                <a:cs typeface="Times New Roman" panose="02020603050405020304" pitchFamily="18" charset="0"/>
              </a:rPr>
              <a:t>i</a:t>
            </a:r>
            <a:r>
              <a:rPr lang="zh-CN" altLang="en-US" sz="2400" dirty="0">
                <a:ea typeface="微软雅黑" pitchFamily="34" charset="-122"/>
                <a:cs typeface="Times New Roman" panose="02020603050405020304" pitchFamily="18" charset="0"/>
              </a:rPr>
              <a:t>个点的分类不合理，还有比目前分类更合理的方案。</a:t>
            </a:r>
          </a:p>
        </p:txBody>
      </p:sp>
      <p:sp>
        <p:nvSpPr>
          <p:cNvPr id="2" name="日期占位符 1">
            <a:extLst>
              <a:ext uri="{FF2B5EF4-FFF2-40B4-BE49-F238E27FC236}">
                <a16:creationId xmlns:a16="http://schemas.microsoft.com/office/drawing/2014/main" id="{5C956126-DA61-43E8-A1BA-12A083839D59}"/>
              </a:ext>
            </a:extLst>
          </p:cNvPr>
          <p:cNvSpPr>
            <a:spLocks noGrp="1"/>
          </p:cNvSpPr>
          <p:nvPr>
            <p:ph type="dt" sz="half" idx="2"/>
          </p:nvPr>
        </p:nvSpPr>
        <p:spPr/>
        <p:txBody>
          <a:bodyPr/>
          <a:lstStyle/>
          <a:p>
            <a:pPr>
              <a:defRPr/>
            </a:pPr>
            <a:fld id="{6918115A-58CB-4AF8-AED0-8A98910DF4BD}"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2E4558DE-697F-4A73-A3B6-CC7798851D1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250485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644620" y="1052663"/>
            <a:ext cx="6807700" cy="170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1800" dirty="0">
                <a:latin typeface="微软雅黑" pitchFamily="34" charset="-122"/>
                <a:ea typeface="微软雅黑" pitchFamily="34" charset="-122"/>
              </a:rPr>
              <a:t>&gt;&gt; id1 = </a:t>
            </a:r>
            <a:r>
              <a:rPr lang="en-US" altLang="zh-CN" sz="1800" dirty="0" err="1">
                <a:latin typeface="微软雅黑" pitchFamily="34" charset="-122"/>
                <a:ea typeface="微软雅黑" pitchFamily="34" charset="-122"/>
              </a:rPr>
              <a:t>clusterdata</a:t>
            </a:r>
            <a:r>
              <a:rPr lang="en-US" altLang="zh-CN" sz="1800" dirty="0">
                <a:latin typeface="微软雅黑" pitchFamily="34" charset="-122"/>
                <a:ea typeface="微软雅黑" pitchFamily="34" charset="-122"/>
              </a:rPr>
              <a:t>(X,'linkage','ward','maxclust',3);</a:t>
            </a:r>
          </a:p>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obslabel</a:t>
            </a:r>
            <a:r>
              <a:rPr lang="en-US" altLang="zh-CN" sz="1800" dirty="0">
                <a:latin typeface="微软雅黑" pitchFamily="34" charset="-122"/>
                <a:ea typeface="微软雅黑" pitchFamily="34" charset="-122"/>
              </a:rPr>
              <a:t>(id1 == 1)</a:t>
            </a:r>
          </a:p>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obslabel</a:t>
            </a:r>
            <a:r>
              <a:rPr lang="en-US" altLang="zh-CN" sz="1800" dirty="0">
                <a:latin typeface="微软雅黑" pitchFamily="34" charset="-122"/>
                <a:ea typeface="微软雅黑" pitchFamily="34" charset="-122"/>
              </a:rPr>
              <a:t>(id1 == 2)</a:t>
            </a:r>
          </a:p>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obslabel</a:t>
            </a:r>
            <a:r>
              <a:rPr lang="en-US" altLang="zh-CN" sz="1800" dirty="0">
                <a:latin typeface="微软雅黑" pitchFamily="34" charset="-122"/>
                <a:ea typeface="微软雅黑" pitchFamily="34" charset="-122"/>
              </a:rPr>
              <a:t>(id1 == 3)</a:t>
            </a:r>
            <a:endParaRPr lang="zh-CN" altLang="en-US" sz="1800" dirty="0">
              <a:solidFill>
                <a:srgbClr val="FF0000"/>
              </a:solidFill>
              <a:latin typeface="微软雅黑" pitchFamily="34" charset="-122"/>
              <a:ea typeface="微软雅黑" pitchFamily="34" charset="-122"/>
            </a:endParaRPr>
          </a:p>
        </p:txBody>
      </p:sp>
      <p:sp>
        <p:nvSpPr>
          <p:cNvPr id="72707" name="Text Box 3"/>
          <p:cNvSpPr txBox="1">
            <a:spLocks noChangeArrowheads="1"/>
          </p:cNvSpPr>
          <p:nvPr/>
        </p:nvSpPr>
        <p:spPr bwMode="auto">
          <a:xfrm>
            <a:off x="482934" y="517132"/>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4.  </a:t>
            </a:r>
            <a:r>
              <a:rPr lang="zh-CN" altLang="en-US" sz="2400" dirty="0">
                <a:solidFill>
                  <a:srgbClr val="FF0000"/>
                </a:solidFill>
                <a:latin typeface="微软雅黑" panose="020B0503020204020204" pitchFamily="34" charset="-122"/>
                <a:ea typeface="微软雅黑" panose="020B0503020204020204" pitchFamily="34" charset="-122"/>
              </a:rPr>
              <a:t>一步聚类</a:t>
            </a:r>
          </a:p>
        </p:txBody>
      </p:sp>
      <p:sp>
        <p:nvSpPr>
          <p:cNvPr id="6" name="Text Box 2">
            <a:extLst>
              <a:ext uri="{FF2B5EF4-FFF2-40B4-BE49-F238E27FC236}">
                <a16:creationId xmlns:a16="http://schemas.microsoft.com/office/drawing/2014/main" id="{2C369899-7721-490D-AA90-216B38C936C8}"/>
              </a:ext>
            </a:extLst>
          </p:cNvPr>
          <p:cNvSpPr txBox="1">
            <a:spLocks noChangeArrowheads="1"/>
          </p:cNvSpPr>
          <p:nvPr/>
        </p:nvSpPr>
        <p:spPr bwMode="auto">
          <a:xfrm>
            <a:off x="644620" y="3612354"/>
            <a:ext cx="6807700" cy="212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startdata</a:t>
            </a:r>
            <a:r>
              <a:rPr lang="en-US" altLang="zh-CN" sz="1800" dirty="0">
                <a:latin typeface="微软雅黑" pitchFamily="34" charset="-122"/>
                <a:ea typeface="微软雅黑" pitchFamily="34" charset="-122"/>
              </a:rPr>
              <a:t> = X(1:3,:);</a:t>
            </a:r>
          </a:p>
          <a:p>
            <a:pPr>
              <a:lnSpc>
                <a:spcPct val="150000"/>
              </a:lnSpc>
            </a:pPr>
            <a:r>
              <a:rPr lang="en-US" altLang="zh-CN" sz="1800" dirty="0">
                <a:latin typeface="微软雅黑" pitchFamily="34" charset="-122"/>
                <a:ea typeface="微软雅黑" pitchFamily="34" charset="-122"/>
              </a:rPr>
              <a:t>&gt;&gt; id2 = </a:t>
            </a:r>
            <a:r>
              <a:rPr lang="en-US" altLang="zh-CN" sz="1800" dirty="0" err="1">
                <a:latin typeface="微软雅黑" pitchFamily="34" charset="-122"/>
                <a:ea typeface="微软雅黑" pitchFamily="34" charset="-122"/>
              </a:rPr>
              <a:t>kmeans</a:t>
            </a:r>
            <a:r>
              <a:rPr lang="en-US" altLang="zh-CN" sz="1800" dirty="0">
                <a:latin typeface="微软雅黑" pitchFamily="34" charset="-122"/>
                <a:ea typeface="微软雅黑" pitchFamily="34" charset="-122"/>
              </a:rPr>
              <a:t>(X,3,'Start',startdata);</a:t>
            </a:r>
          </a:p>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obslabel</a:t>
            </a:r>
            <a:r>
              <a:rPr lang="en-US" altLang="zh-CN" sz="1800" dirty="0">
                <a:latin typeface="微软雅黑" pitchFamily="34" charset="-122"/>
                <a:ea typeface="微软雅黑" pitchFamily="34" charset="-122"/>
              </a:rPr>
              <a:t>(id2 == 1)</a:t>
            </a:r>
          </a:p>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obslabel</a:t>
            </a:r>
            <a:r>
              <a:rPr lang="en-US" altLang="zh-CN" sz="1800" dirty="0">
                <a:latin typeface="微软雅黑" pitchFamily="34" charset="-122"/>
                <a:ea typeface="微软雅黑" pitchFamily="34" charset="-122"/>
              </a:rPr>
              <a:t>(id2 == 2)</a:t>
            </a:r>
          </a:p>
          <a:p>
            <a:pPr>
              <a:lnSpc>
                <a:spcPct val="150000"/>
              </a:lnSpc>
            </a:pPr>
            <a:r>
              <a:rPr lang="en-US" altLang="zh-CN" sz="1800" dirty="0">
                <a:latin typeface="微软雅黑" pitchFamily="34" charset="-122"/>
                <a:ea typeface="微软雅黑" pitchFamily="34" charset="-122"/>
              </a:rPr>
              <a:t>&gt;&gt; </a:t>
            </a:r>
            <a:r>
              <a:rPr lang="en-US" altLang="zh-CN" sz="1800" dirty="0" err="1">
                <a:latin typeface="微软雅黑" pitchFamily="34" charset="-122"/>
                <a:ea typeface="微软雅黑" pitchFamily="34" charset="-122"/>
              </a:rPr>
              <a:t>obslabel</a:t>
            </a:r>
            <a:r>
              <a:rPr lang="en-US" altLang="zh-CN" sz="1800" dirty="0">
                <a:latin typeface="微软雅黑" pitchFamily="34" charset="-122"/>
                <a:ea typeface="微软雅黑" pitchFamily="34" charset="-122"/>
              </a:rPr>
              <a:t>(id2 == 3)</a:t>
            </a:r>
            <a:endParaRPr lang="zh-CN" altLang="en-US" sz="1800" dirty="0">
              <a:solidFill>
                <a:srgbClr val="FF0000"/>
              </a:solidFill>
              <a:latin typeface="微软雅黑" pitchFamily="34" charset="-122"/>
              <a:ea typeface="微软雅黑" pitchFamily="34" charset="-122"/>
            </a:endParaRPr>
          </a:p>
        </p:txBody>
      </p:sp>
      <p:sp>
        <p:nvSpPr>
          <p:cNvPr id="7" name="Text Box 3">
            <a:extLst>
              <a:ext uri="{FF2B5EF4-FFF2-40B4-BE49-F238E27FC236}">
                <a16:creationId xmlns:a16="http://schemas.microsoft.com/office/drawing/2014/main" id="{17A40917-3033-417E-936E-8AE4A1E4774D}"/>
              </a:ext>
            </a:extLst>
          </p:cNvPr>
          <p:cNvSpPr txBox="1">
            <a:spLocks noChangeArrowheads="1"/>
          </p:cNvSpPr>
          <p:nvPr/>
        </p:nvSpPr>
        <p:spPr bwMode="auto">
          <a:xfrm>
            <a:off x="482934" y="3003052"/>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5.  </a:t>
            </a:r>
            <a:r>
              <a:rPr lang="zh-CN" altLang="en-US" sz="2400" dirty="0">
                <a:solidFill>
                  <a:srgbClr val="FF0000"/>
                </a:solidFill>
                <a:latin typeface="微软雅黑" panose="020B0503020204020204" pitchFamily="34" charset="-122"/>
                <a:ea typeface="微软雅黑" panose="020B0503020204020204" pitchFamily="34" charset="-122"/>
              </a:rPr>
              <a:t>调用</a:t>
            </a:r>
            <a:r>
              <a:rPr lang="en-US" altLang="zh-CN" sz="2400" dirty="0" err="1">
                <a:solidFill>
                  <a:srgbClr val="FF0000"/>
                </a:solidFill>
                <a:latin typeface="微软雅黑" panose="020B0503020204020204" pitchFamily="34" charset="-122"/>
                <a:ea typeface="微软雅黑" panose="020B0503020204020204" pitchFamily="34" charset="-122"/>
              </a:rPr>
              <a:t>kmeans</a:t>
            </a:r>
            <a:r>
              <a:rPr lang="zh-CN" altLang="en-US" sz="2400" dirty="0">
                <a:solidFill>
                  <a:srgbClr val="FF0000"/>
                </a:solidFill>
                <a:latin typeface="微软雅黑" panose="020B0503020204020204" pitchFamily="34" charset="-122"/>
                <a:ea typeface="微软雅黑" panose="020B0503020204020204" pitchFamily="34" charset="-122"/>
              </a:rPr>
              <a:t>函数作</a:t>
            </a:r>
            <a:r>
              <a:rPr lang="en-US" altLang="zh-CN" sz="2400" dirty="0">
                <a:solidFill>
                  <a:srgbClr val="FF0000"/>
                </a:solidFill>
                <a:latin typeface="微软雅黑" panose="020B0503020204020204" pitchFamily="34" charset="-122"/>
                <a:ea typeface="微软雅黑" panose="020B0503020204020204" pitchFamily="34" charset="-122"/>
              </a:rPr>
              <a:t>K</a:t>
            </a:r>
            <a:r>
              <a:rPr lang="zh-CN" altLang="en-US" sz="2400" dirty="0">
                <a:solidFill>
                  <a:srgbClr val="FF0000"/>
                </a:solidFill>
                <a:latin typeface="微软雅黑" panose="020B0503020204020204" pitchFamily="34" charset="-122"/>
                <a:ea typeface="微软雅黑" panose="020B0503020204020204" pitchFamily="34" charset="-122"/>
              </a:rPr>
              <a:t>均值聚类</a:t>
            </a:r>
          </a:p>
        </p:txBody>
      </p:sp>
      <p:sp>
        <p:nvSpPr>
          <p:cNvPr id="2" name="日期占位符 1">
            <a:extLst>
              <a:ext uri="{FF2B5EF4-FFF2-40B4-BE49-F238E27FC236}">
                <a16:creationId xmlns:a16="http://schemas.microsoft.com/office/drawing/2014/main" id="{FDF61495-C874-4B20-93BC-2EE51990A287}"/>
              </a:ext>
            </a:extLst>
          </p:cNvPr>
          <p:cNvSpPr>
            <a:spLocks noGrp="1"/>
          </p:cNvSpPr>
          <p:nvPr>
            <p:ph type="dt" sz="half" idx="2"/>
          </p:nvPr>
        </p:nvSpPr>
        <p:spPr/>
        <p:txBody>
          <a:bodyPr/>
          <a:lstStyle/>
          <a:p>
            <a:pPr>
              <a:defRPr/>
            </a:pPr>
            <a:fld id="{A94C146F-F8E1-4742-9C14-D51BC54AD2FC}"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22D0FE52-28C9-4C3B-B363-C447012F33A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0681620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B004AF4-5145-48BD-B860-2102B27CD621}"/>
              </a:ext>
            </a:extLst>
          </p:cNvPr>
          <p:cNvSpPr>
            <a:spLocks noGrp="1"/>
          </p:cNvSpPr>
          <p:nvPr>
            <p:ph type="dt" sz="half" idx="2"/>
          </p:nvPr>
        </p:nvSpPr>
        <p:spPr/>
        <p:txBody>
          <a:bodyPr/>
          <a:lstStyle/>
          <a:p>
            <a:pPr>
              <a:defRPr/>
            </a:pPr>
            <a:fld id="{EBCF57E8-E265-4DCB-BE16-C31C9BA6CF74}" type="datetime1">
              <a:rPr lang="zh-CN" altLang="en-US" smtClean="0"/>
              <a:t>2022/11/23</a:t>
            </a:fld>
            <a:endParaRPr lang="zh-CN" altLang="en-US"/>
          </a:p>
        </p:txBody>
      </p:sp>
      <p:sp>
        <p:nvSpPr>
          <p:cNvPr id="4" name="Text Box 2">
            <a:extLst>
              <a:ext uri="{FF2B5EF4-FFF2-40B4-BE49-F238E27FC236}">
                <a16:creationId xmlns:a16="http://schemas.microsoft.com/office/drawing/2014/main" id="{E7C54F2A-11CA-4D38-8E27-224CBC3F9C30}"/>
              </a:ext>
            </a:extLst>
          </p:cNvPr>
          <p:cNvSpPr txBox="1">
            <a:spLocks noChangeArrowheads="1"/>
          </p:cNvSpPr>
          <p:nvPr/>
        </p:nvSpPr>
        <p:spPr bwMode="auto">
          <a:xfrm>
            <a:off x="430506" y="404664"/>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六、</a:t>
            </a:r>
            <a:r>
              <a:rPr lang="en-US" altLang="zh-CN" sz="2400" b="1" dirty="0">
                <a:latin typeface="微软雅黑" pitchFamily="34" charset="-122"/>
                <a:ea typeface="微软雅黑" pitchFamily="34" charset="-122"/>
                <a:cs typeface="Times New Roman" panose="02020603050405020304" pitchFamily="18" charset="0"/>
              </a:rPr>
              <a:t>R</a:t>
            </a:r>
            <a:r>
              <a:rPr lang="zh-CN" altLang="en-US" sz="2400" b="1" dirty="0">
                <a:latin typeface="微软雅黑" pitchFamily="34" charset="-122"/>
                <a:ea typeface="微软雅黑" pitchFamily="34" charset="-122"/>
                <a:cs typeface="Times New Roman" panose="02020603050405020304" pitchFamily="18" charset="0"/>
              </a:rPr>
              <a:t>型（变量）聚类分析案例</a:t>
            </a:r>
          </a:p>
        </p:txBody>
      </p:sp>
      <p:sp>
        <p:nvSpPr>
          <p:cNvPr id="5" name="Rectangle 3">
            <a:extLst>
              <a:ext uri="{FF2B5EF4-FFF2-40B4-BE49-F238E27FC236}">
                <a16:creationId xmlns:a16="http://schemas.microsoft.com/office/drawing/2014/main" id="{C06DEEBF-6E2C-4D4E-9C67-AD0079C09C21}"/>
              </a:ext>
            </a:extLst>
          </p:cNvPr>
          <p:cNvSpPr>
            <a:spLocks noChangeArrowheads="1"/>
          </p:cNvSpPr>
          <p:nvPr/>
        </p:nvSpPr>
        <p:spPr bwMode="auto">
          <a:xfrm>
            <a:off x="500034" y="980728"/>
            <a:ext cx="803240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7-3</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在全国服装标准制定中，对某地区成年女子的</a:t>
            </a:r>
            <a:r>
              <a:rPr lang="en-US" altLang="zh-CN" sz="2400" kern="0" dirty="0">
                <a:solidFill>
                  <a:srgbClr val="000000"/>
                </a:solidFill>
                <a:latin typeface="微软雅黑" pitchFamily="34" charset="-122"/>
                <a:ea typeface="微软雅黑" pitchFamily="34" charset="-122"/>
                <a:cs typeface="Times New Roman" pitchFamily="18" charset="0"/>
              </a:rPr>
              <a:t>14</a:t>
            </a:r>
            <a:r>
              <a:rPr lang="zh-CN" altLang="en-US" sz="2400" kern="0" dirty="0">
                <a:solidFill>
                  <a:srgbClr val="000000"/>
                </a:solidFill>
                <a:latin typeface="微软雅黑" pitchFamily="34" charset="-122"/>
                <a:ea typeface="微软雅黑" pitchFamily="34" charset="-122"/>
                <a:cs typeface="Times New Roman" pitchFamily="18" charset="0"/>
              </a:rPr>
              <a:t>个部位尺寸（体型尺寸）进行了测量，根据测量数据计算得到</a:t>
            </a:r>
            <a:r>
              <a:rPr lang="en-US" altLang="zh-CN" sz="2400" kern="0" dirty="0">
                <a:solidFill>
                  <a:srgbClr val="000000"/>
                </a:solidFill>
                <a:latin typeface="微软雅黑" pitchFamily="34" charset="-122"/>
                <a:ea typeface="微软雅黑" pitchFamily="34" charset="-122"/>
                <a:cs typeface="Times New Roman" pitchFamily="18" charset="0"/>
              </a:rPr>
              <a:t>14</a:t>
            </a:r>
            <a:r>
              <a:rPr lang="zh-CN" altLang="en-US" sz="2400" kern="0" dirty="0">
                <a:solidFill>
                  <a:srgbClr val="000000"/>
                </a:solidFill>
                <a:latin typeface="微软雅黑" pitchFamily="34" charset="-122"/>
                <a:ea typeface="微软雅黑" pitchFamily="34" charset="-122"/>
                <a:cs typeface="Times New Roman" pitchFamily="18" charset="0"/>
              </a:rPr>
              <a:t>个部位尺寸之间的相关系数矩阵，数据保存在文件“全国服装标准</a:t>
            </a:r>
            <a:r>
              <a:rPr lang="en-US" altLang="zh-CN" sz="2400" kern="0" dirty="0">
                <a:solidFill>
                  <a:srgbClr val="000000"/>
                </a:solidFill>
                <a:latin typeface="微软雅黑" pitchFamily="34" charset="-122"/>
                <a:ea typeface="微软雅黑" pitchFamily="34" charset="-122"/>
                <a:cs typeface="Times New Roman" pitchFamily="18" charset="0"/>
              </a:rPr>
              <a:t>.</a:t>
            </a:r>
            <a:r>
              <a:rPr lang="en-US" altLang="zh-CN" sz="2400" kern="0" dirty="0" err="1">
                <a:solidFill>
                  <a:srgbClr val="000000"/>
                </a:solidFill>
                <a:latin typeface="微软雅黑" pitchFamily="34" charset="-122"/>
                <a:ea typeface="微软雅黑" pitchFamily="34" charset="-122"/>
                <a:cs typeface="Times New Roman" pitchFamily="18" charset="0"/>
              </a:rPr>
              <a:t>xls</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中。试对</a:t>
            </a:r>
            <a:r>
              <a:rPr lang="en-US" altLang="zh-CN" sz="2400" kern="0" dirty="0">
                <a:solidFill>
                  <a:srgbClr val="000000"/>
                </a:solidFill>
                <a:latin typeface="微软雅黑" pitchFamily="34" charset="-122"/>
                <a:ea typeface="微软雅黑" pitchFamily="34" charset="-122"/>
                <a:cs typeface="Times New Roman" pitchFamily="18" charset="0"/>
              </a:rPr>
              <a:t>14</a:t>
            </a:r>
            <a:r>
              <a:rPr lang="zh-CN" altLang="en-US" sz="2400" kern="0" dirty="0">
                <a:solidFill>
                  <a:srgbClr val="000000"/>
                </a:solidFill>
                <a:latin typeface="微软雅黑" pitchFamily="34" charset="-122"/>
                <a:ea typeface="微软雅黑" pitchFamily="34" charset="-122"/>
                <a:cs typeface="Times New Roman" pitchFamily="18" charset="0"/>
              </a:rPr>
              <a:t>个变量进行聚类分析。</a:t>
            </a:r>
          </a:p>
        </p:txBody>
      </p:sp>
      <p:pic>
        <p:nvPicPr>
          <p:cNvPr id="6" name="图片 5">
            <a:extLst>
              <a:ext uri="{FF2B5EF4-FFF2-40B4-BE49-F238E27FC236}">
                <a16:creationId xmlns:a16="http://schemas.microsoft.com/office/drawing/2014/main" id="{19B64D30-E1FF-4FBD-9360-6CBB3AC3A1E3}"/>
              </a:ext>
            </a:extLst>
          </p:cNvPr>
          <p:cNvPicPr>
            <a:picLocks noChangeAspect="1"/>
          </p:cNvPicPr>
          <p:nvPr/>
        </p:nvPicPr>
        <p:blipFill>
          <a:blip r:embed="rId2"/>
          <a:stretch>
            <a:fillRect/>
          </a:stretch>
        </p:blipFill>
        <p:spPr>
          <a:xfrm>
            <a:off x="827584" y="3284984"/>
            <a:ext cx="7009524" cy="3240360"/>
          </a:xfrm>
          <a:prstGeom prst="rect">
            <a:avLst/>
          </a:prstGeom>
        </p:spPr>
      </p:pic>
      <p:sp>
        <p:nvSpPr>
          <p:cNvPr id="7" name="页脚占位符 6">
            <a:extLst>
              <a:ext uri="{FF2B5EF4-FFF2-40B4-BE49-F238E27FC236}">
                <a16:creationId xmlns:a16="http://schemas.microsoft.com/office/drawing/2014/main" id="{A7D4656F-FCF2-465B-A5B7-94449A46A09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5154113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644620" y="1012203"/>
            <a:ext cx="7167740"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微软雅黑" pitchFamily="34" charset="-122"/>
                <a:ea typeface="微软雅黑" pitchFamily="34" charset="-122"/>
              </a:rPr>
              <a:t>&gt;&gt; [</a:t>
            </a:r>
            <a:r>
              <a:rPr lang="en-US" altLang="zh-CN" sz="2400" dirty="0" err="1">
                <a:latin typeface="微软雅黑" pitchFamily="34" charset="-122"/>
                <a:ea typeface="微软雅黑" pitchFamily="34" charset="-122"/>
              </a:rPr>
              <a:t>X,textdata</a:t>
            </a:r>
            <a:r>
              <a:rPr lang="en-US" altLang="zh-CN" sz="2400" dirty="0">
                <a:latin typeface="微软雅黑" pitchFamily="34" charset="-122"/>
                <a:ea typeface="微软雅黑" pitchFamily="34" charset="-122"/>
              </a:rPr>
              <a:t>] = </a:t>
            </a:r>
            <a:r>
              <a:rPr lang="en-US" altLang="zh-CN" sz="2400" dirty="0" err="1">
                <a:latin typeface="微软雅黑" pitchFamily="34" charset="-122"/>
                <a:ea typeface="微软雅黑" pitchFamily="34" charset="-122"/>
              </a:rPr>
              <a:t>xlsread</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全国服装标准</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xls</a:t>
            </a:r>
            <a:r>
              <a:rPr lang="en-US" altLang="zh-CN" sz="2400" dirty="0">
                <a:latin typeface="微软雅黑" pitchFamily="34" charset="-122"/>
                <a:ea typeface="微软雅黑" pitchFamily="34" charset="-122"/>
              </a:rPr>
              <a:t>');</a:t>
            </a:r>
            <a:endParaRPr lang="zh-CN" altLang="en-US" sz="2400" dirty="0">
              <a:solidFill>
                <a:srgbClr val="FF0000"/>
              </a:solidFill>
              <a:latin typeface="微软雅黑" pitchFamily="34" charset="-122"/>
              <a:ea typeface="微软雅黑" pitchFamily="34" charset="-122"/>
            </a:endParaRPr>
          </a:p>
        </p:txBody>
      </p:sp>
      <p:sp>
        <p:nvSpPr>
          <p:cNvPr id="72707" name="Text Box 3"/>
          <p:cNvSpPr txBox="1">
            <a:spLocks noChangeArrowheads="1"/>
          </p:cNvSpPr>
          <p:nvPr/>
        </p:nvSpPr>
        <p:spPr bwMode="auto">
          <a:xfrm>
            <a:off x="266910" y="476672"/>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1.  </a:t>
            </a:r>
            <a:r>
              <a:rPr lang="zh-CN" altLang="en-US" sz="2400" dirty="0">
                <a:solidFill>
                  <a:srgbClr val="FF0000"/>
                </a:solidFill>
                <a:latin typeface="微软雅黑" panose="020B0503020204020204" pitchFamily="34" charset="-122"/>
                <a:ea typeface="微软雅黑" panose="020B0503020204020204" pitchFamily="34" charset="-122"/>
              </a:rPr>
              <a:t>读取数据</a:t>
            </a:r>
          </a:p>
        </p:txBody>
      </p:sp>
      <p:sp>
        <p:nvSpPr>
          <p:cNvPr id="6" name="Text Box 2">
            <a:extLst>
              <a:ext uri="{FF2B5EF4-FFF2-40B4-BE49-F238E27FC236}">
                <a16:creationId xmlns:a16="http://schemas.microsoft.com/office/drawing/2014/main" id="{2C369899-7721-490D-AA90-216B38C936C8}"/>
              </a:ext>
            </a:extLst>
          </p:cNvPr>
          <p:cNvSpPr txBox="1">
            <a:spLocks noChangeArrowheads="1"/>
          </p:cNvSpPr>
          <p:nvPr/>
        </p:nvSpPr>
        <p:spPr bwMode="auto">
          <a:xfrm>
            <a:off x="644620" y="3518082"/>
            <a:ext cx="8031836"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提取</a:t>
            </a:r>
            <a:r>
              <a:rPr lang="en-US" altLang="zh-CN" sz="2400" dirty="0">
                <a:latin typeface="微软雅黑" pitchFamily="34" charset="-122"/>
                <a:ea typeface="微软雅黑" pitchFamily="34" charset="-122"/>
              </a:rPr>
              <a:t>X</a:t>
            </a:r>
            <a:r>
              <a:rPr lang="zh-CN" altLang="en-US" sz="2400" dirty="0">
                <a:latin typeface="微软雅黑" pitchFamily="34" charset="-122"/>
                <a:ea typeface="微软雅黑" pitchFamily="34" charset="-122"/>
              </a:rPr>
              <a:t>矩阵的下三角的元素，并转为距离向量</a:t>
            </a:r>
            <a:endParaRPr lang="en-US" altLang="zh-CN" sz="2400" dirty="0">
              <a:latin typeface="微软雅黑" pitchFamily="34" charset="-122"/>
              <a:ea typeface="微软雅黑" pitchFamily="34" charset="-122"/>
            </a:endParaRPr>
          </a:p>
          <a:p>
            <a:pPr>
              <a:lnSpc>
                <a:spcPct val="150000"/>
              </a:lnSpc>
            </a:pPr>
            <a:r>
              <a:rPr lang="en-US" altLang="zh-CN" sz="2400" dirty="0">
                <a:latin typeface="微软雅黑" pitchFamily="34" charset="-122"/>
                <a:ea typeface="微软雅黑" pitchFamily="34" charset="-122"/>
              </a:rPr>
              <a:t>&gt;&gt; y = 1 - X(</a:t>
            </a:r>
            <a:r>
              <a:rPr lang="en-US" altLang="zh-CN" sz="2400" dirty="0" err="1">
                <a:latin typeface="微软雅黑" pitchFamily="34" charset="-122"/>
                <a:ea typeface="微软雅黑" pitchFamily="34" charset="-122"/>
              </a:rPr>
              <a:t>tril</a:t>
            </a:r>
            <a:r>
              <a:rPr lang="en-US" altLang="zh-CN" sz="2400" dirty="0">
                <a:latin typeface="微软雅黑" pitchFamily="34" charset="-122"/>
                <a:ea typeface="微软雅黑" pitchFamily="34" charset="-122"/>
              </a:rPr>
              <a:t>(true(size(X)),-1))';</a:t>
            </a:r>
            <a:endParaRPr lang="zh-CN" altLang="en-US" sz="2400" dirty="0">
              <a:solidFill>
                <a:srgbClr val="FF0000"/>
              </a:solidFill>
              <a:latin typeface="微软雅黑" pitchFamily="34" charset="-122"/>
              <a:ea typeface="微软雅黑" pitchFamily="34" charset="-122"/>
            </a:endParaRPr>
          </a:p>
        </p:txBody>
      </p:sp>
      <p:sp>
        <p:nvSpPr>
          <p:cNvPr id="7" name="Text Box 3">
            <a:extLst>
              <a:ext uri="{FF2B5EF4-FFF2-40B4-BE49-F238E27FC236}">
                <a16:creationId xmlns:a16="http://schemas.microsoft.com/office/drawing/2014/main" id="{17A40917-3033-417E-936E-8AE4A1E4774D}"/>
              </a:ext>
            </a:extLst>
          </p:cNvPr>
          <p:cNvSpPr txBox="1">
            <a:spLocks noChangeArrowheads="1"/>
          </p:cNvSpPr>
          <p:nvPr/>
        </p:nvSpPr>
        <p:spPr bwMode="auto">
          <a:xfrm>
            <a:off x="266910" y="1772816"/>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计算距离</a:t>
            </a:r>
          </a:p>
        </p:txBody>
      </p:sp>
      <p:sp>
        <p:nvSpPr>
          <p:cNvPr id="8" name="Text Box 2">
            <a:extLst>
              <a:ext uri="{FF2B5EF4-FFF2-40B4-BE49-F238E27FC236}">
                <a16:creationId xmlns:a16="http://schemas.microsoft.com/office/drawing/2014/main" id="{8C7A3605-DC81-40CC-B97C-C4076C615D92}"/>
              </a:ext>
            </a:extLst>
          </p:cNvPr>
          <p:cNvSpPr txBox="1">
            <a:spLocks noChangeArrowheads="1"/>
          </p:cNvSpPr>
          <p:nvPr/>
        </p:nvSpPr>
        <p:spPr bwMode="auto">
          <a:xfrm>
            <a:off x="644620" y="2309897"/>
            <a:ext cx="8031836"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400" dirty="0">
                <a:ea typeface="微软雅黑" pitchFamily="34" charset="-122"/>
                <a:cs typeface="Times New Roman" panose="02020603050405020304" pitchFamily="18" charset="0"/>
              </a:rPr>
              <a:t>设变量 </a:t>
            </a:r>
            <a:r>
              <a:rPr lang="en-US" altLang="zh-CN" sz="2400" b="1" i="1" dirty="0">
                <a:ea typeface="微软雅黑" pitchFamily="34" charset="-122"/>
                <a:cs typeface="Times New Roman" panose="02020603050405020304" pitchFamily="18" charset="0"/>
              </a:rPr>
              <a:t>x</a:t>
            </a:r>
            <a:r>
              <a:rPr lang="en-US" altLang="zh-CN" sz="2400" b="1" i="1" baseline="-25000" dirty="0">
                <a:ea typeface="微软雅黑" pitchFamily="34" charset="-122"/>
                <a:cs typeface="Times New Roman" panose="02020603050405020304" pitchFamily="18" charset="0"/>
              </a:rPr>
              <a:t>i</a:t>
            </a:r>
            <a:r>
              <a:rPr lang="en-US" altLang="zh-CN" sz="2400" dirty="0">
                <a:ea typeface="微软雅黑" pitchFamily="34" charset="-122"/>
                <a:cs typeface="Times New Roman" panose="02020603050405020304" pitchFamily="18" charset="0"/>
              </a:rPr>
              <a:t> </a:t>
            </a:r>
            <a:r>
              <a:rPr lang="zh-CN" altLang="en-US" sz="2400" dirty="0">
                <a:ea typeface="微软雅黑" pitchFamily="34" charset="-122"/>
                <a:cs typeface="Times New Roman" panose="02020603050405020304" pitchFamily="18" charset="0"/>
              </a:rPr>
              <a:t>和 </a:t>
            </a:r>
            <a:r>
              <a:rPr lang="en-US" altLang="zh-CN" sz="2400" b="1" i="1" dirty="0" err="1">
                <a:ea typeface="微软雅黑" pitchFamily="34" charset="-122"/>
                <a:cs typeface="Times New Roman" panose="02020603050405020304" pitchFamily="18" charset="0"/>
              </a:rPr>
              <a:t>x</a:t>
            </a:r>
            <a:r>
              <a:rPr lang="en-US" altLang="zh-CN" sz="2400" b="1" i="1" baseline="-25000" dirty="0" err="1">
                <a:ea typeface="微软雅黑" pitchFamily="34" charset="-122"/>
                <a:cs typeface="Times New Roman" panose="02020603050405020304" pitchFamily="18" charset="0"/>
              </a:rPr>
              <a:t>j</a:t>
            </a:r>
            <a:r>
              <a:rPr lang="en-US" altLang="zh-CN" sz="2400" dirty="0">
                <a:ea typeface="微软雅黑" pitchFamily="34" charset="-122"/>
                <a:cs typeface="Times New Roman" panose="02020603050405020304" pitchFamily="18" charset="0"/>
              </a:rPr>
              <a:t> </a:t>
            </a:r>
            <a:r>
              <a:rPr lang="zh-CN" altLang="en-US" sz="2400" dirty="0">
                <a:ea typeface="微软雅黑" pitchFamily="34" charset="-122"/>
                <a:cs typeface="Times New Roman" panose="02020603050405020304" pitchFamily="18" charset="0"/>
              </a:rPr>
              <a:t>的相关系数为 </a:t>
            </a:r>
            <a:r>
              <a:rPr lang="el-GR" altLang="zh-CN" sz="2400" b="1" i="1" dirty="0">
                <a:ea typeface="微软雅黑" pitchFamily="34" charset="-122"/>
                <a:cs typeface="Times New Roman" panose="02020603050405020304" pitchFamily="18" charset="0"/>
              </a:rPr>
              <a:t>ρ</a:t>
            </a:r>
            <a:r>
              <a:rPr lang="en-US" altLang="zh-CN" sz="2400" b="1" i="1" baseline="-25000" dirty="0" err="1">
                <a:ea typeface="微软雅黑" pitchFamily="34" charset="-122"/>
                <a:cs typeface="Times New Roman" panose="02020603050405020304" pitchFamily="18" charset="0"/>
              </a:rPr>
              <a:t>ij</a:t>
            </a:r>
            <a:r>
              <a:rPr lang="zh-CN" altLang="en-US" sz="2400" dirty="0">
                <a:ea typeface="微软雅黑" pitchFamily="34" charset="-122"/>
                <a:cs typeface="Times New Roman" panose="02020603050405020304" pitchFamily="18" charset="0"/>
              </a:rPr>
              <a:t>，定义它们之间的距离为 </a:t>
            </a:r>
            <a:endParaRPr lang="zh-CN" altLang="en-US" sz="2400" dirty="0">
              <a:solidFill>
                <a:srgbClr val="FF0000"/>
              </a:solidFill>
              <a:ea typeface="微软雅黑" pitchFamily="34" charset="-122"/>
              <a:cs typeface="Times New Roman" panose="02020603050405020304" pitchFamily="18" charset="0"/>
            </a:endParaRPr>
          </a:p>
        </p:txBody>
      </p:sp>
      <p:graphicFrame>
        <p:nvGraphicFramePr>
          <p:cNvPr id="9" name="Object 10">
            <a:extLst>
              <a:ext uri="{FF2B5EF4-FFF2-40B4-BE49-F238E27FC236}">
                <a16:creationId xmlns:a16="http://schemas.microsoft.com/office/drawing/2014/main" id="{BC3D9A96-9782-44A9-85C1-5A88BC929CF5}"/>
              </a:ext>
            </a:extLst>
          </p:cNvPr>
          <p:cNvGraphicFramePr>
            <a:graphicFrameLocks noChangeAspect="1"/>
          </p:cNvGraphicFramePr>
          <p:nvPr>
            <p:extLst>
              <p:ext uri="{D42A27DB-BD31-4B8C-83A1-F6EECF244321}">
                <p14:modId xmlns:p14="http://schemas.microsoft.com/office/powerpoint/2010/main" val="2922042273"/>
              </p:ext>
            </p:extLst>
          </p:nvPr>
        </p:nvGraphicFramePr>
        <p:xfrm>
          <a:off x="2190750" y="3048571"/>
          <a:ext cx="4276725" cy="452437"/>
        </p:xfrm>
        <a:graphic>
          <a:graphicData uri="http://schemas.openxmlformats.org/presentationml/2006/ole">
            <mc:AlternateContent xmlns:mc="http://schemas.openxmlformats.org/markup-compatibility/2006">
              <mc:Choice xmlns:v="urn:schemas-microsoft-com:vml" Requires="v">
                <p:oleObj name="Equation" r:id="rId2" imgW="2552400" imgH="241200" progId="Equation.DSMT4">
                  <p:embed/>
                </p:oleObj>
              </mc:Choice>
              <mc:Fallback>
                <p:oleObj name="Equation" r:id="rId2" imgW="2552400" imgH="241200" progId="Equation.DSMT4">
                  <p:embed/>
                  <p:pic>
                    <p:nvPicPr>
                      <p:cNvPr id="6" name="Object 10">
                        <a:extLst>
                          <a:ext uri="{FF2B5EF4-FFF2-40B4-BE49-F238E27FC236}">
                            <a16:creationId xmlns:a16="http://schemas.microsoft.com/office/drawing/2014/main" id="{62B080FE-DBFF-40ED-A06B-E8571B973089}"/>
                          </a:ext>
                        </a:extLst>
                      </p:cNvPr>
                      <p:cNvPicPr>
                        <a:picLocks noChangeAspect="1" noChangeArrowheads="1"/>
                      </p:cNvPicPr>
                      <p:nvPr/>
                    </p:nvPicPr>
                    <p:blipFill>
                      <a:blip r:embed="rId3"/>
                      <a:srcRect/>
                      <a:stretch>
                        <a:fillRect/>
                      </a:stretch>
                    </p:blipFill>
                    <p:spPr bwMode="auto">
                      <a:xfrm>
                        <a:off x="2190750" y="3048571"/>
                        <a:ext cx="4276725" cy="452437"/>
                      </a:xfrm>
                      <a:prstGeom prst="rect">
                        <a:avLst/>
                      </a:prstGeom>
                      <a:noFill/>
                      <a:ln>
                        <a:noFill/>
                      </a:ln>
                      <a:effectLst/>
                    </p:spPr>
                  </p:pic>
                </p:oleObj>
              </mc:Fallback>
            </mc:AlternateContent>
          </a:graphicData>
        </a:graphic>
      </p:graphicFrame>
      <p:sp>
        <p:nvSpPr>
          <p:cNvPr id="10" name="Text Box 2">
            <a:extLst>
              <a:ext uri="{FF2B5EF4-FFF2-40B4-BE49-F238E27FC236}">
                <a16:creationId xmlns:a16="http://schemas.microsoft.com/office/drawing/2014/main" id="{61D21C54-7CC1-4CF4-A286-8D4FF93A281A}"/>
              </a:ext>
            </a:extLst>
          </p:cNvPr>
          <p:cNvSpPr txBox="1">
            <a:spLocks noChangeArrowheads="1"/>
          </p:cNvSpPr>
          <p:nvPr/>
        </p:nvSpPr>
        <p:spPr bwMode="auto">
          <a:xfrm>
            <a:off x="644620" y="5368223"/>
            <a:ext cx="6807700"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微软雅黑" pitchFamily="34" charset="-122"/>
                <a:ea typeface="微软雅黑" pitchFamily="34" charset="-122"/>
              </a:rPr>
              <a:t>&gt;&gt; Z = linkage(</a:t>
            </a:r>
            <a:r>
              <a:rPr lang="en-US" altLang="zh-CN" sz="2400" dirty="0" err="1">
                <a:latin typeface="微软雅黑" pitchFamily="34" charset="-122"/>
                <a:ea typeface="微软雅黑" pitchFamily="34" charset="-122"/>
              </a:rPr>
              <a:t>y,'average</a:t>
            </a:r>
            <a:r>
              <a:rPr lang="en-US" altLang="zh-CN" sz="2400" dirty="0">
                <a:latin typeface="微软雅黑" pitchFamily="34" charset="-122"/>
                <a:ea typeface="微软雅黑" pitchFamily="34" charset="-122"/>
              </a:rPr>
              <a:t>');</a:t>
            </a:r>
            <a:endParaRPr lang="zh-CN" altLang="en-US" sz="2400" dirty="0">
              <a:solidFill>
                <a:srgbClr val="FF0000"/>
              </a:solidFill>
              <a:latin typeface="微软雅黑" pitchFamily="34" charset="-122"/>
              <a:ea typeface="微软雅黑" pitchFamily="34" charset="-122"/>
            </a:endParaRPr>
          </a:p>
        </p:txBody>
      </p:sp>
      <p:sp>
        <p:nvSpPr>
          <p:cNvPr id="11" name="Text Box 3">
            <a:extLst>
              <a:ext uri="{FF2B5EF4-FFF2-40B4-BE49-F238E27FC236}">
                <a16:creationId xmlns:a16="http://schemas.microsoft.com/office/drawing/2014/main" id="{688866C4-49BE-4B5C-B27D-6F93C2A2DB14}"/>
              </a:ext>
            </a:extLst>
          </p:cNvPr>
          <p:cNvSpPr txBox="1">
            <a:spLocks noChangeArrowheads="1"/>
          </p:cNvSpPr>
          <p:nvPr/>
        </p:nvSpPr>
        <p:spPr bwMode="auto">
          <a:xfrm>
            <a:off x="266910" y="4832692"/>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3.  </a:t>
            </a:r>
            <a:r>
              <a:rPr lang="zh-CN" altLang="en-US" sz="2400" dirty="0">
                <a:solidFill>
                  <a:srgbClr val="FF0000"/>
                </a:solidFill>
                <a:latin typeface="微软雅黑" panose="020B0503020204020204" pitchFamily="34" charset="-122"/>
                <a:ea typeface="微软雅黑" panose="020B0503020204020204" pitchFamily="34" charset="-122"/>
              </a:rPr>
              <a:t>利用</a:t>
            </a:r>
            <a:r>
              <a:rPr lang="en-US" altLang="zh-CN" sz="2400" dirty="0">
                <a:solidFill>
                  <a:srgbClr val="FF0000"/>
                </a:solidFill>
                <a:latin typeface="微软雅黑" panose="020B0503020204020204" pitchFamily="34" charset="-122"/>
                <a:ea typeface="微软雅黑" panose="020B0503020204020204" pitchFamily="34" charset="-122"/>
              </a:rPr>
              <a:t>linkage</a:t>
            </a:r>
            <a:r>
              <a:rPr lang="zh-CN" altLang="en-US" sz="2400" dirty="0">
                <a:solidFill>
                  <a:srgbClr val="FF0000"/>
                </a:solidFill>
                <a:latin typeface="微软雅黑" panose="020B0503020204020204" pitchFamily="34" charset="-122"/>
                <a:ea typeface="微软雅黑" panose="020B0503020204020204" pitchFamily="34" charset="-122"/>
              </a:rPr>
              <a:t>函数创建系统聚类树</a:t>
            </a:r>
          </a:p>
        </p:txBody>
      </p:sp>
      <p:sp>
        <p:nvSpPr>
          <p:cNvPr id="2" name="日期占位符 1">
            <a:extLst>
              <a:ext uri="{FF2B5EF4-FFF2-40B4-BE49-F238E27FC236}">
                <a16:creationId xmlns:a16="http://schemas.microsoft.com/office/drawing/2014/main" id="{CF308BE0-69C5-4660-84BC-E85A855315B8}"/>
              </a:ext>
            </a:extLst>
          </p:cNvPr>
          <p:cNvSpPr>
            <a:spLocks noGrp="1"/>
          </p:cNvSpPr>
          <p:nvPr>
            <p:ph type="dt" sz="half" idx="2"/>
          </p:nvPr>
        </p:nvSpPr>
        <p:spPr/>
        <p:txBody>
          <a:bodyPr/>
          <a:lstStyle/>
          <a:p>
            <a:pPr>
              <a:defRPr/>
            </a:pPr>
            <a:fld id="{9A35BC11-F099-4CC0-AF41-B2D4AC09A1BF}"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B46FDC48-47F5-47E1-AE3B-6856E2E1C01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947925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644620" y="1012203"/>
            <a:ext cx="7959828" cy="18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varlabel</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textdata</a:t>
            </a:r>
            <a:r>
              <a:rPr lang="en-US" altLang="zh-CN" sz="2000" dirty="0">
                <a:latin typeface="微软雅黑" pitchFamily="34" charset="-122"/>
                <a:ea typeface="微软雅黑" pitchFamily="34" charset="-122"/>
              </a:rPr>
              <a:t>(2:end,1);</a:t>
            </a:r>
          </a:p>
          <a:p>
            <a:pPr>
              <a:lnSpc>
                <a:spcPct val="150000"/>
              </a:lnSpc>
            </a:pPr>
            <a:r>
              <a:rPr lang="en-US" altLang="zh-CN" sz="2000" dirty="0">
                <a:latin typeface="微软雅黑" pitchFamily="34" charset="-122"/>
                <a:ea typeface="微软雅黑" pitchFamily="34" charset="-122"/>
              </a:rPr>
              <a:t>&gt;&gt; H = dendrogram(Z,0,'orientation','right','labels',varlabel);</a:t>
            </a:r>
          </a:p>
          <a:p>
            <a:pPr>
              <a:lnSpc>
                <a:spcPct val="150000"/>
              </a:lnSpc>
            </a:pPr>
            <a:r>
              <a:rPr lang="en-US" altLang="zh-CN" sz="2000" dirty="0">
                <a:latin typeface="微软雅黑" pitchFamily="34" charset="-122"/>
                <a:ea typeface="微软雅黑" pitchFamily="34" charset="-122"/>
              </a:rPr>
              <a:t>&gt;&gt; set(H,'LineWidth',2,'Color','k');</a:t>
            </a:r>
          </a:p>
          <a:p>
            <a:pPr>
              <a:lnSpc>
                <a:spcPct val="15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xlabel</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并类距离（类平均法）</a:t>
            </a:r>
            <a:r>
              <a:rPr lang="en-US" altLang="zh-CN" sz="2000" dirty="0">
                <a:latin typeface="微软雅黑" pitchFamily="34" charset="-122"/>
                <a:ea typeface="微软雅黑" pitchFamily="34" charset="-122"/>
              </a:rPr>
              <a:t>')</a:t>
            </a:r>
            <a:endParaRPr lang="zh-CN" altLang="en-US" sz="2000" dirty="0">
              <a:solidFill>
                <a:srgbClr val="FF0000"/>
              </a:solidFill>
              <a:latin typeface="微软雅黑" pitchFamily="34" charset="-122"/>
              <a:ea typeface="微软雅黑" pitchFamily="34" charset="-122"/>
            </a:endParaRPr>
          </a:p>
        </p:txBody>
      </p:sp>
      <p:sp>
        <p:nvSpPr>
          <p:cNvPr id="72707" name="Text Box 3"/>
          <p:cNvSpPr txBox="1">
            <a:spLocks noChangeArrowheads="1"/>
          </p:cNvSpPr>
          <p:nvPr/>
        </p:nvSpPr>
        <p:spPr bwMode="auto">
          <a:xfrm>
            <a:off x="266910" y="476672"/>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4.  </a:t>
            </a:r>
            <a:r>
              <a:rPr lang="zh-CN" altLang="en-US" sz="2400" dirty="0">
                <a:solidFill>
                  <a:srgbClr val="FF0000"/>
                </a:solidFill>
                <a:latin typeface="微软雅黑" panose="020B0503020204020204" pitchFamily="34" charset="-122"/>
                <a:ea typeface="微软雅黑" panose="020B0503020204020204" pitchFamily="34" charset="-122"/>
              </a:rPr>
              <a:t>作出聚类树形图</a:t>
            </a:r>
          </a:p>
        </p:txBody>
      </p:sp>
      <p:pic>
        <p:nvPicPr>
          <p:cNvPr id="168962" name="Picture 2">
            <a:extLst>
              <a:ext uri="{FF2B5EF4-FFF2-40B4-BE49-F238E27FC236}">
                <a16:creationId xmlns:a16="http://schemas.microsoft.com/office/drawing/2014/main" id="{C73352AC-CF41-4269-8589-F8291C341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55" t="5986" r="8812" b="3801"/>
          <a:stretch>
            <a:fillRect/>
          </a:stretch>
        </p:blipFill>
        <p:spPr bwMode="auto">
          <a:xfrm>
            <a:off x="1117223" y="3005286"/>
            <a:ext cx="546735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2ED59FFF-AB6C-45FA-A6DE-67B22F3F1166}"/>
              </a:ext>
            </a:extLst>
          </p:cNvPr>
          <p:cNvSpPr>
            <a:spLocks noGrp="1"/>
          </p:cNvSpPr>
          <p:nvPr>
            <p:ph type="dt" sz="half" idx="2"/>
          </p:nvPr>
        </p:nvSpPr>
        <p:spPr/>
        <p:txBody>
          <a:bodyPr/>
          <a:lstStyle/>
          <a:p>
            <a:pPr>
              <a:defRPr/>
            </a:pPr>
            <a:fld id="{7C71A1A1-E081-4458-8F1F-7B30EE3F9004}"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DEC77FCE-3E1B-41A8-AD0E-9904D357A8D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647767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 Box 30">
            <a:extLst>
              <a:ext uri="{FF2B5EF4-FFF2-40B4-BE49-F238E27FC236}">
                <a16:creationId xmlns:a16="http://schemas.microsoft.com/office/drawing/2014/main" id="{CD1F551C-EAA9-44B8-8A9B-D7E0788CAD47}"/>
              </a:ext>
            </a:extLst>
          </p:cNvPr>
          <p:cNvSpPr txBox="1">
            <a:spLocks noChangeArrowheads="1"/>
          </p:cNvSpPr>
          <p:nvPr/>
        </p:nvSpPr>
        <p:spPr bwMode="auto">
          <a:xfrm>
            <a:off x="772254" y="548680"/>
            <a:ext cx="6680066"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sz="2800" b="1" dirty="0">
                <a:latin typeface="微软雅黑" panose="020B0503020204020204" pitchFamily="34" charset="-122"/>
                <a:ea typeface="微软雅黑" panose="020B0503020204020204" pitchFamily="34" charset="-122"/>
              </a:rPr>
              <a:t>第四节  判别分析模型</a:t>
            </a:r>
          </a:p>
        </p:txBody>
      </p:sp>
      <p:sp>
        <p:nvSpPr>
          <p:cNvPr id="11" name="Text Box 2">
            <a:extLst>
              <a:ext uri="{FF2B5EF4-FFF2-40B4-BE49-F238E27FC236}">
                <a16:creationId xmlns:a16="http://schemas.microsoft.com/office/drawing/2014/main" id="{CD6592BF-CFF4-49C4-AC21-47C92EBEACCB}"/>
              </a:ext>
            </a:extLst>
          </p:cNvPr>
          <p:cNvSpPr txBox="1">
            <a:spLocks noChangeArrowheads="1"/>
          </p:cNvSpPr>
          <p:nvPr/>
        </p:nvSpPr>
        <p:spPr bwMode="auto">
          <a:xfrm>
            <a:off x="357158" y="1196752"/>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一、距离判别</a:t>
            </a:r>
          </a:p>
        </p:txBody>
      </p:sp>
      <p:graphicFrame>
        <p:nvGraphicFramePr>
          <p:cNvPr id="12" name="Object 4">
            <a:extLst>
              <a:ext uri="{FF2B5EF4-FFF2-40B4-BE49-F238E27FC236}">
                <a16:creationId xmlns:a16="http://schemas.microsoft.com/office/drawing/2014/main" id="{3E4ED424-DD00-4B0E-A0B5-757DABEA96C9}"/>
              </a:ext>
            </a:extLst>
          </p:cNvPr>
          <p:cNvGraphicFramePr>
            <a:graphicFrameLocks noChangeAspect="1"/>
          </p:cNvGraphicFramePr>
          <p:nvPr>
            <p:extLst>
              <p:ext uri="{D42A27DB-BD31-4B8C-83A1-F6EECF244321}">
                <p14:modId xmlns:p14="http://schemas.microsoft.com/office/powerpoint/2010/main" val="639944534"/>
              </p:ext>
            </p:extLst>
          </p:nvPr>
        </p:nvGraphicFramePr>
        <p:xfrm>
          <a:off x="1477094" y="4952444"/>
          <a:ext cx="6191250" cy="708804"/>
        </p:xfrm>
        <a:graphic>
          <a:graphicData uri="http://schemas.openxmlformats.org/presentationml/2006/ole">
            <mc:AlternateContent xmlns:mc="http://schemas.openxmlformats.org/markup-compatibility/2006">
              <mc:Choice xmlns:v="urn:schemas-microsoft-com:vml" Requires="v">
                <p:oleObj name="Equation" r:id="rId2" imgW="2514600" imgH="317160" progId="Equation.DSMT4">
                  <p:embed/>
                </p:oleObj>
              </mc:Choice>
              <mc:Fallback>
                <p:oleObj name="Equation" r:id="rId2" imgW="2514600" imgH="317160" progId="Equation.DSMT4">
                  <p:embed/>
                  <p:pic>
                    <p:nvPicPr>
                      <p:cNvPr id="12" name="Object 4">
                        <a:extLst>
                          <a:ext uri="{FF2B5EF4-FFF2-40B4-BE49-F238E27FC236}">
                            <a16:creationId xmlns:a16="http://schemas.microsoft.com/office/drawing/2014/main" id="{3E4ED424-DD00-4B0E-A0B5-757DABEA96C9}"/>
                          </a:ext>
                        </a:extLst>
                      </p:cNvPr>
                      <p:cNvPicPr>
                        <a:picLocks noChangeAspect="1" noChangeArrowheads="1"/>
                      </p:cNvPicPr>
                      <p:nvPr/>
                    </p:nvPicPr>
                    <p:blipFill>
                      <a:blip r:embed="rId3"/>
                      <a:srcRect/>
                      <a:stretch>
                        <a:fillRect/>
                      </a:stretch>
                    </p:blipFill>
                    <p:spPr bwMode="auto">
                      <a:xfrm>
                        <a:off x="1477094" y="4952444"/>
                        <a:ext cx="6191250" cy="708804"/>
                      </a:xfrm>
                      <a:prstGeom prst="rect">
                        <a:avLst/>
                      </a:prstGeom>
                      <a:noFill/>
                      <a:ln>
                        <a:noFill/>
                      </a:ln>
                    </p:spPr>
                  </p:pic>
                </p:oleObj>
              </mc:Fallback>
            </mc:AlternateContent>
          </a:graphicData>
        </a:graphic>
      </p:graphicFrame>
      <p:sp>
        <p:nvSpPr>
          <p:cNvPr id="13" name="Text Box 7">
            <a:extLst>
              <a:ext uri="{FF2B5EF4-FFF2-40B4-BE49-F238E27FC236}">
                <a16:creationId xmlns:a16="http://schemas.microsoft.com/office/drawing/2014/main" id="{8AB99D13-16F5-4E6F-A026-F6E20A390563}"/>
              </a:ext>
            </a:extLst>
          </p:cNvPr>
          <p:cNvSpPr txBox="1">
            <a:spLocks noChangeArrowheads="1"/>
          </p:cNvSpPr>
          <p:nvPr/>
        </p:nvSpPr>
        <p:spPr bwMode="auto">
          <a:xfrm>
            <a:off x="830237" y="4347635"/>
            <a:ext cx="6191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判别规则：</a:t>
            </a:r>
          </a:p>
        </p:txBody>
      </p:sp>
      <p:grpSp>
        <p:nvGrpSpPr>
          <p:cNvPr id="14" name="组合 13">
            <a:extLst>
              <a:ext uri="{FF2B5EF4-FFF2-40B4-BE49-F238E27FC236}">
                <a16:creationId xmlns:a16="http://schemas.microsoft.com/office/drawing/2014/main" id="{410587E1-AAFF-4FE0-B2E6-327196C0BB47}"/>
              </a:ext>
            </a:extLst>
          </p:cNvPr>
          <p:cNvGrpSpPr/>
          <p:nvPr/>
        </p:nvGrpSpPr>
        <p:grpSpPr>
          <a:xfrm>
            <a:off x="827213" y="1878158"/>
            <a:ext cx="7561211" cy="2243050"/>
            <a:chOff x="611188" y="699542"/>
            <a:chExt cx="7561211" cy="2243050"/>
          </a:xfrm>
        </p:grpSpPr>
        <p:sp>
          <p:nvSpPr>
            <p:cNvPr id="15" name="Text Box 3">
              <a:extLst>
                <a:ext uri="{FF2B5EF4-FFF2-40B4-BE49-F238E27FC236}">
                  <a16:creationId xmlns:a16="http://schemas.microsoft.com/office/drawing/2014/main" id="{749DFB53-E036-4141-94D5-6A4CEC9AD054}"/>
                </a:ext>
              </a:extLst>
            </p:cNvPr>
            <p:cNvSpPr txBox="1">
              <a:spLocks noChangeArrowheads="1"/>
            </p:cNvSpPr>
            <p:nvPr/>
          </p:nvSpPr>
          <p:spPr bwMode="auto">
            <a:xfrm>
              <a:off x="611188" y="699542"/>
              <a:ext cx="7561211"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设有</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p</a:t>
              </a:r>
              <a:r>
                <a:rPr lang="en-US" altLang="zh-CN" sz="2400" i="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维组（总体）                      ，均值分别为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，协方差矩阵分别为                      ，</a:t>
              </a:r>
            </a:p>
            <a:p>
              <a:pPr>
                <a:lnSpc>
                  <a:spcPct val="150000"/>
                </a:lnSpc>
              </a:pPr>
              <a:r>
                <a:rPr lang="zh-CN" altLang="en-US" sz="2400" dirty="0">
                  <a:latin typeface="微软雅黑" panose="020B0503020204020204" pitchFamily="34" charset="-122"/>
                  <a:ea typeface="微软雅黑" panose="020B0503020204020204" pitchFamily="34" charset="-122"/>
                </a:rPr>
                <a:t>                                       为取自     的样本。</a:t>
              </a:r>
              <a:r>
                <a:rPr lang="en-US" altLang="zh-CN"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为一未知类别的样品，试判断 </a:t>
              </a:r>
              <a:r>
                <a:rPr lang="en-US" altLang="zh-CN"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的归属。</a:t>
              </a:r>
            </a:p>
          </p:txBody>
        </p:sp>
        <p:graphicFrame>
          <p:nvGraphicFramePr>
            <p:cNvPr id="16" name="Object 6">
              <a:extLst>
                <a:ext uri="{FF2B5EF4-FFF2-40B4-BE49-F238E27FC236}">
                  <a16:creationId xmlns:a16="http://schemas.microsoft.com/office/drawing/2014/main" id="{C0B551A2-688E-4C8A-8195-645BCEB676D1}"/>
                </a:ext>
              </a:extLst>
            </p:cNvPr>
            <p:cNvGraphicFramePr>
              <a:graphicFrameLocks noChangeAspect="1"/>
            </p:cNvGraphicFramePr>
            <p:nvPr>
              <p:extLst>
                <p:ext uri="{D42A27DB-BD31-4B8C-83A1-F6EECF244321}">
                  <p14:modId xmlns:p14="http://schemas.microsoft.com/office/powerpoint/2010/main" val="3760456912"/>
                </p:ext>
              </p:extLst>
            </p:nvPr>
          </p:nvGraphicFramePr>
          <p:xfrm>
            <a:off x="713712" y="1894629"/>
            <a:ext cx="3456384" cy="499771"/>
          </p:xfrm>
          <a:graphic>
            <a:graphicData uri="http://schemas.openxmlformats.org/presentationml/2006/ole">
              <mc:AlternateContent xmlns:mc="http://schemas.openxmlformats.org/markup-compatibility/2006">
                <mc:Choice xmlns:v="urn:schemas-microsoft-com:vml" Requires="v">
                  <p:oleObj name="Equation" r:id="rId4" imgW="1511280" imgH="241200" progId="Equation.DSMT4">
                    <p:embed/>
                  </p:oleObj>
                </mc:Choice>
                <mc:Fallback>
                  <p:oleObj name="Equation" r:id="rId4" imgW="1511280" imgH="241200" progId="Equation.DSMT4">
                    <p:embed/>
                    <p:pic>
                      <p:nvPicPr>
                        <p:cNvPr id="16" name="Object 6">
                          <a:extLst>
                            <a:ext uri="{FF2B5EF4-FFF2-40B4-BE49-F238E27FC236}">
                              <a16:creationId xmlns:a16="http://schemas.microsoft.com/office/drawing/2014/main" id="{C0B551A2-688E-4C8A-8195-645BCEB67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712" y="1894629"/>
                          <a:ext cx="3456384" cy="499771"/>
                        </a:xfrm>
                        <a:prstGeom prst="rect">
                          <a:avLst/>
                        </a:prstGeom>
                        <a:noFill/>
                      </p:spPr>
                    </p:pic>
                  </p:oleObj>
                </mc:Fallback>
              </mc:AlternateContent>
            </a:graphicData>
          </a:graphic>
        </p:graphicFrame>
        <p:graphicFrame>
          <p:nvGraphicFramePr>
            <p:cNvPr id="17" name="对象 7">
              <a:extLst>
                <a:ext uri="{FF2B5EF4-FFF2-40B4-BE49-F238E27FC236}">
                  <a16:creationId xmlns:a16="http://schemas.microsoft.com/office/drawing/2014/main" id="{0492D27B-0402-4D3C-A067-F08F903C49FC}"/>
                </a:ext>
              </a:extLst>
            </p:cNvPr>
            <p:cNvGraphicFramePr>
              <a:graphicFrameLocks noChangeAspect="1"/>
            </p:cNvGraphicFramePr>
            <p:nvPr>
              <p:extLst>
                <p:ext uri="{D42A27DB-BD31-4B8C-83A1-F6EECF244321}">
                  <p14:modId xmlns:p14="http://schemas.microsoft.com/office/powerpoint/2010/main" val="3991896830"/>
                </p:ext>
              </p:extLst>
            </p:nvPr>
          </p:nvGraphicFramePr>
          <p:xfrm>
            <a:off x="3802415" y="856630"/>
            <a:ext cx="1922814" cy="399176"/>
          </p:xfrm>
          <a:graphic>
            <a:graphicData uri="http://schemas.openxmlformats.org/presentationml/2006/ole">
              <mc:AlternateContent xmlns:mc="http://schemas.openxmlformats.org/markup-compatibility/2006">
                <mc:Choice xmlns:v="urn:schemas-microsoft-com:vml" Requires="v">
                  <p:oleObj name="Equation" r:id="rId6" imgW="825480" imgH="228600" progId="Equation.DSMT4">
                    <p:embed/>
                  </p:oleObj>
                </mc:Choice>
                <mc:Fallback>
                  <p:oleObj name="Equation" r:id="rId6" imgW="825480" imgH="228600" progId="Equation.DSMT4">
                    <p:embed/>
                    <p:pic>
                      <p:nvPicPr>
                        <p:cNvPr id="17" name="对象 7">
                          <a:extLst>
                            <a:ext uri="{FF2B5EF4-FFF2-40B4-BE49-F238E27FC236}">
                              <a16:creationId xmlns:a16="http://schemas.microsoft.com/office/drawing/2014/main" id="{0492D27B-0402-4D3C-A067-F08F903C49FC}"/>
                            </a:ext>
                          </a:extLst>
                        </p:cNvPr>
                        <p:cNvPicPr>
                          <a:picLocks noChangeAspect="1" noChangeArrowheads="1"/>
                        </p:cNvPicPr>
                        <p:nvPr/>
                      </p:nvPicPr>
                      <p:blipFill>
                        <a:blip r:embed="rId7"/>
                        <a:srcRect/>
                        <a:stretch>
                          <a:fillRect/>
                        </a:stretch>
                      </p:blipFill>
                      <p:spPr bwMode="auto">
                        <a:xfrm>
                          <a:off x="3802415" y="856630"/>
                          <a:ext cx="1922814" cy="399176"/>
                        </a:xfrm>
                        <a:prstGeom prst="rect">
                          <a:avLst/>
                        </a:prstGeom>
                        <a:noFill/>
                      </p:spPr>
                    </p:pic>
                  </p:oleObj>
                </mc:Fallback>
              </mc:AlternateContent>
            </a:graphicData>
          </a:graphic>
        </p:graphicFrame>
        <p:graphicFrame>
          <p:nvGraphicFramePr>
            <p:cNvPr id="18" name="对象 7">
              <a:extLst>
                <a:ext uri="{FF2B5EF4-FFF2-40B4-BE49-F238E27FC236}">
                  <a16:creationId xmlns:a16="http://schemas.microsoft.com/office/drawing/2014/main" id="{D734F795-8AFC-4B07-8443-0CA2E41A8EAB}"/>
                </a:ext>
              </a:extLst>
            </p:cNvPr>
            <p:cNvGraphicFramePr>
              <a:graphicFrameLocks noChangeAspect="1"/>
            </p:cNvGraphicFramePr>
            <p:nvPr>
              <p:extLst>
                <p:ext uri="{D42A27DB-BD31-4B8C-83A1-F6EECF244321}">
                  <p14:modId xmlns:p14="http://schemas.microsoft.com/office/powerpoint/2010/main" val="2426080392"/>
                </p:ext>
              </p:extLst>
            </p:nvPr>
          </p:nvGraphicFramePr>
          <p:xfrm>
            <a:off x="1062353" y="1359784"/>
            <a:ext cx="2101470" cy="450028"/>
          </p:xfrm>
          <a:graphic>
            <a:graphicData uri="http://schemas.openxmlformats.org/presentationml/2006/ole">
              <mc:AlternateContent xmlns:mc="http://schemas.openxmlformats.org/markup-compatibility/2006">
                <mc:Choice xmlns:v="urn:schemas-microsoft-com:vml" Requires="v">
                  <p:oleObj name="Equation" r:id="rId8" imgW="799920" imgH="228600" progId="Equation.DSMT4">
                    <p:embed/>
                  </p:oleObj>
                </mc:Choice>
                <mc:Fallback>
                  <p:oleObj name="Equation" r:id="rId8" imgW="799920" imgH="228600" progId="Equation.DSMT4">
                    <p:embed/>
                    <p:pic>
                      <p:nvPicPr>
                        <p:cNvPr id="18" name="对象 7">
                          <a:extLst>
                            <a:ext uri="{FF2B5EF4-FFF2-40B4-BE49-F238E27FC236}">
                              <a16:creationId xmlns:a16="http://schemas.microsoft.com/office/drawing/2014/main" id="{D734F795-8AFC-4B07-8443-0CA2E41A8EAB}"/>
                            </a:ext>
                          </a:extLst>
                        </p:cNvPr>
                        <p:cNvPicPr>
                          <a:picLocks noChangeAspect="1" noChangeArrowheads="1"/>
                        </p:cNvPicPr>
                        <p:nvPr/>
                      </p:nvPicPr>
                      <p:blipFill>
                        <a:blip r:embed="rId9"/>
                        <a:srcRect/>
                        <a:stretch>
                          <a:fillRect/>
                        </a:stretch>
                      </p:blipFill>
                      <p:spPr bwMode="auto">
                        <a:xfrm>
                          <a:off x="1062353" y="1359784"/>
                          <a:ext cx="2101470" cy="450028"/>
                        </a:xfrm>
                        <a:prstGeom prst="rect">
                          <a:avLst/>
                        </a:prstGeom>
                        <a:noFill/>
                      </p:spPr>
                    </p:pic>
                  </p:oleObj>
                </mc:Fallback>
              </mc:AlternateContent>
            </a:graphicData>
          </a:graphic>
        </p:graphicFrame>
        <p:graphicFrame>
          <p:nvGraphicFramePr>
            <p:cNvPr id="19" name="对象 7">
              <a:extLst>
                <a:ext uri="{FF2B5EF4-FFF2-40B4-BE49-F238E27FC236}">
                  <a16:creationId xmlns:a16="http://schemas.microsoft.com/office/drawing/2014/main" id="{8679D7A3-6A51-4697-A62B-A659A30C309E}"/>
                </a:ext>
              </a:extLst>
            </p:cNvPr>
            <p:cNvGraphicFramePr>
              <a:graphicFrameLocks noChangeAspect="1"/>
            </p:cNvGraphicFramePr>
            <p:nvPr>
              <p:extLst>
                <p:ext uri="{D42A27DB-BD31-4B8C-83A1-F6EECF244321}">
                  <p14:modId xmlns:p14="http://schemas.microsoft.com/office/powerpoint/2010/main" val="2415167654"/>
                </p:ext>
              </p:extLst>
            </p:nvPr>
          </p:nvGraphicFramePr>
          <p:xfrm>
            <a:off x="5889545" y="1436839"/>
            <a:ext cx="1922814" cy="381497"/>
          </p:xfrm>
          <a:graphic>
            <a:graphicData uri="http://schemas.openxmlformats.org/presentationml/2006/ole">
              <mc:AlternateContent xmlns:mc="http://schemas.openxmlformats.org/markup-compatibility/2006">
                <mc:Choice xmlns:v="urn:schemas-microsoft-com:vml" Requires="v">
                  <p:oleObj name="Equation" r:id="rId10" imgW="863280" imgH="228600" progId="Equation.DSMT4">
                    <p:embed/>
                  </p:oleObj>
                </mc:Choice>
                <mc:Fallback>
                  <p:oleObj name="Equation" r:id="rId10" imgW="863280" imgH="228600" progId="Equation.DSMT4">
                    <p:embed/>
                    <p:pic>
                      <p:nvPicPr>
                        <p:cNvPr id="19" name="对象 7">
                          <a:extLst>
                            <a:ext uri="{FF2B5EF4-FFF2-40B4-BE49-F238E27FC236}">
                              <a16:creationId xmlns:a16="http://schemas.microsoft.com/office/drawing/2014/main" id="{8679D7A3-6A51-4697-A62B-A659A30C309E}"/>
                            </a:ext>
                          </a:extLst>
                        </p:cNvPr>
                        <p:cNvPicPr>
                          <a:picLocks noChangeAspect="1" noChangeArrowheads="1"/>
                        </p:cNvPicPr>
                        <p:nvPr/>
                      </p:nvPicPr>
                      <p:blipFill>
                        <a:blip r:embed="rId11"/>
                        <a:srcRect/>
                        <a:stretch>
                          <a:fillRect/>
                        </a:stretch>
                      </p:blipFill>
                      <p:spPr bwMode="auto">
                        <a:xfrm>
                          <a:off x="5889545" y="1436839"/>
                          <a:ext cx="1922814" cy="381497"/>
                        </a:xfrm>
                        <a:prstGeom prst="rect">
                          <a:avLst/>
                        </a:prstGeom>
                        <a:noFill/>
                      </p:spPr>
                    </p:pic>
                  </p:oleObj>
                </mc:Fallback>
              </mc:AlternateContent>
            </a:graphicData>
          </a:graphic>
        </p:graphicFrame>
        <p:graphicFrame>
          <p:nvGraphicFramePr>
            <p:cNvPr id="20" name="对象 7">
              <a:extLst>
                <a:ext uri="{FF2B5EF4-FFF2-40B4-BE49-F238E27FC236}">
                  <a16:creationId xmlns:a16="http://schemas.microsoft.com/office/drawing/2014/main" id="{9E460DCB-AC05-48E7-842D-FD2739CBA7C7}"/>
                </a:ext>
              </a:extLst>
            </p:cNvPr>
            <p:cNvGraphicFramePr>
              <a:graphicFrameLocks noChangeAspect="1"/>
            </p:cNvGraphicFramePr>
            <p:nvPr>
              <p:extLst>
                <p:ext uri="{D42A27DB-BD31-4B8C-83A1-F6EECF244321}">
                  <p14:modId xmlns:p14="http://schemas.microsoft.com/office/powerpoint/2010/main" val="692861341"/>
                </p:ext>
              </p:extLst>
            </p:nvPr>
          </p:nvGraphicFramePr>
          <p:xfrm>
            <a:off x="5193567" y="1949100"/>
            <a:ext cx="412846" cy="396900"/>
          </p:xfrm>
          <a:graphic>
            <a:graphicData uri="http://schemas.openxmlformats.org/presentationml/2006/ole">
              <mc:AlternateContent xmlns:mc="http://schemas.openxmlformats.org/markup-compatibility/2006">
                <mc:Choice xmlns:v="urn:schemas-microsoft-com:vml" Requires="v">
                  <p:oleObj name="Equation" r:id="rId12" imgW="177480" imgH="228600" progId="Equation.DSMT4">
                    <p:embed/>
                  </p:oleObj>
                </mc:Choice>
                <mc:Fallback>
                  <p:oleObj name="Equation" r:id="rId12" imgW="177480" imgH="228600" progId="Equation.DSMT4">
                    <p:embed/>
                    <p:pic>
                      <p:nvPicPr>
                        <p:cNvPr id="20" name="对象 7">
                          <a:extLst>
                            <a:ext uri="{FF2B5EF4-FFF2-40B4-BE49-F238E27FC236}">
                              <a16:creationId xmlns:a16="http://schemas.microsoft.com/office/drawing/2014/main" id="{9E460DCB-AC05-48E7-842D-FD2739CBA7C7}"/>
                            </a:ext>
                          </a:extLst>
                        </p:cNvPr>
                        <p:cNvPicPr>
                          <a:picLocks noChangeAspect="1" noChangeArrowheads="1"/>
                        </p:cNvPicPr>
                        <p:nvPr/>
                      </p:nvPicPr>
                      <p:blipFill>
                        <a:blip r:embed="rId13"/>
                        <a:srcRect/>
                        <a:stretch>
                          <a:fillRect/>
                        </a:stretch>
                      </p:blipFill>
                      <p:spPr bwMode="auto">
                        <a:xfrm>
                          <a:off x="5193567" y="1949100"/>
                          <a:ext cx="412846" cy="396900"/>
                        </a:xfrm>
                        <a:prstGeom prst="rect">
                          <a:avLst/>
                        </a:prstGeom>
                        <a:noFill/>
                      </p:spPr>
                    </p:pic>
                  </p:oleObj>
                </mc:Fallback>
              </mc:AlternateContent>
            </a:graphicData>
          </a:graphic>
        </p:graphicFrame>
      </p:grpSp>
      <p:sp>
        <p:nvSpPr>
          <p:cNvPr id="2" name="日期占位符 1">
            <a:extLst>
              <a:ext uri="{FF2B5EF4-FFF2-40B4-BE49-F238E27FC236}">
                <a16:creationId xmlns:a16="http://schemas.microsoft.com/office/drawing/2014/main" id="{289F1054-5F4D-4668-90F0-C1F5B0614567}"/>
              </a:ext>
            </a:extLst>
          </p:cNvPr>
          <p:cNvSpPr>
            <a:spLocks noGrp="1"/>
          </p:cNvSpPr>
          <p:nvPr>
            <p:ph type="dt" sz="half" idx="2"/>
          </p:nvPr>
        </p:nvSpPr>
        <p:spPr/>
        <p:txBody>
          <a:bodyPr/>
          <a:lstStyle/>
          <a:p>
            <a:pPr>
              <a:defRPr/>
            </a:pPr>
            <a:fld id="{755CC688-D1D1-44FF-A971-02AB7114E08D}"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6D21F3A9-6BB8-4882-BED7-4265AB5AABF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231378104"/>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0C3F1CE7-0036-4AD4-A06B-048A14D63182}"/>
              </a:ext>
            </a:extLst>
          </p:cNvPr>
          <p:cNvSpPr txBox="1">
            <a:spLocks noChangeArrowheads="1"/>
          </p:cNvSpPr>
          <p:nvPr/>
        </p:nvSpPr>
        <p:spPr bwMode="auto">
          <a:xfrm>
            <a:off x="357158" y="476672"/>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二、贝叶斯判别</a:t>
            </a:r>
            <a:endParaRPr lang="zh-CN" altLang="en-US" sz="2400" dirty="0">
              <a:latin typeface="微软雅黑" pitchFamily="34" charset="-122"/>
              <a:ea typeface="微软雅黑" pitchFamily="34" charset="-122"/>
              <a:cs typeface="Times New Roman" panose="02020603050405020304" pitchFamily="18" charset="0"/>
            </a:endParaRPr>
          </a:p>
        </p:txBody>
      </p:sp>
      <p:sp>
        <p:nvSpPr>
          <p:cNvPr id="17" name="Text Box 5">
            <a:extLst>
              <a:ext uri="{FF2B5EF4-FFF2-40B4-BE49-F238E27FC236}">
                <a16:creationId xmlns:a16="http://schemas.microsoft.com/office/drawing/2014/main" id="{2E92DCD0-71D2-425A-8A43-AE6EF4ECBC01}"/>
              </a:ext>
            </a:extLst>
          </p:cNvPr>
          <p:cNvSpPr txBox="1">
            <a:spLocks noChangeArrowheads="1"/>
          </p:cNvSpPr>
          <p:nvPr/>
        </p:nvSpPr>
        <p:spPr bwMode="auto">
          <a:xfrm>
            <a:off x="718538" y="1887505"/>
            <a:ext cx="7957918" cy="262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zh-CN" altLang="en-US" sz="2400" dirty="0">
                <a:solidFill>
                  <a:srgbClr val="000000"/>
                </a:solidFill>
                <a:latin typeface="微软雅黑" pitchFamily="34" charset="-122"/>
                <a:ea typeface="微软雅黑" pitchFamily="34" charset="-122"/>
                <a:cs typeface="Times New Roman" panose="02020603050405020304" pitchFamily="18" charset="0"/>
              </a:rPr>
              <a:t>距离判别没有考虑人们对研究对象已有的认知，而这种已有的认知可能会对判别的结果产生影响。贝叶斯（</a:t>
            </a:r>
            <a:r>
              <a:rPr lang="en-US" altLang="zh-CN" sz="2400" dirty="0">
                <a:solidFill>
                  <a:srgbClr val="000000"/>
                </a:solidFill>
                <a:latin typeface="微软雅黑" pitchFamily="34" charset="-122"/>
                <a:ea typeface="微软雅黑" pitchFamily="34" charset="-122"/>
                <a:cs typeface="Times New Roman" panose="02020603050405020304" pitchFamily="18" charset="0"/>
              </a:rPr>
              <a:t>Bayes</a:t>
            </a:r>
            <a:r>
              <a:rPr lang="zh-CN" altLang="en-US" sz="2400" dirty="0">
                <a:solidFill>
                  <a:srgbClr val="000000"/>
                </a:solidFill>
                <a:latin typeface="微软雅黑" pitchFamily="34" charset="-122"/>
                <a:ea typeface="微软雅黑" pitchFamily="34" charset="-122"/>
                <a:cs typeface="Times New Roman" panose="02020603050405020304" pitchFamily="18" charset="0"/>
              </a:rPr>
              <a:t>）判别则用一个先验概率来描述这种已有的认知，然后通过样本来</a:t>
            </a:r>
            <a:r>
              <a:rPr lang="zh-CN" altLang="en-US" sz="2400" dirty="0">
                <a:solidFill>
                  <a:srgbClr val="0000FF"/>
                </a:solidFill>
                <a:latin typeface="微软雅黑" pitchFamily="34" charset="-122"/>
                <a:ea typeface="微软雅黑" pitchFamily="34" charset="-122"/>
                <a:cs typeface="Times New Roman" panose="02020603050405020304" pitchFamily="18" charset="0"/>
              </a:rPr>
              <a:t>修正先验概率，得到后验概率，最后基于后验概率进行判别。</a:t>
            </a:r>
          </a:p>
        </p:txBody>
      </p:sp>
      <p:sp>
        <p:nvSpPr>
          <p:cNvPr id="18" name="Rectangle 3">
            <a:extLst>
              <a:ext uri="{FF2B5EF4-FFF2-40B4-BE49-F238E27FC236}">
                <a16:creationId xmlns:a16="http://schemas.microsoft.com/office/drawing/2014/main" id="{9FDF8EBC-B257-4DEA-91BA-0D11AA55179F}"/>
              </a:ext>
            </a:extLst>
          </p:cNvPr>
          <p:cNvSpPr>
            <a:spLocks noChangeArrowheads="1"/>
          </p:cNvSpPr>
          <p:nvPr/>
        </p:nvSpPr>
        <p:spPr bwMode="auto">
          <a:xfrm>
            <a:off x="357158" y="1208505"/>
            <a:ext cx="6591106" cy="45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fontAlgn="base">
              <a:spcBef>
                <a:spcPct val="20000"/>
              </a:spcBef>
              <a:spcAft>
                <a:spcPct val="0"/>
              </a:spcAft>
              <a:buChar char="»"/>
              <a:defRPr sz="2000">
                <a:solidFill>
                  <a:schemeClr val="tx1"/>
                </a:solidFill>
                <a:latin typeface="Arial" pitchFamily="34" charset="0"/>
                <a:ea typeface="宋体" pitchFamily="2" charset="-122"/>
              </a:defRPr>
            </a:lvl6pPr>
            <a:lvl7pPr marL="2971800" indent="-228600" fontAlgn="base">
              <a:spcBef>
                <a:spcPct val="20000"/>
              </a:spcBef>
              <a:spcAft>
                <a:spcPct val="0"/>
              </a:spcAft>
              <a:buChar char="»"/>
              <a:defRPr sz="2000">
                <a:solidFill>
                  <a:schemeClr val="tx1"/>
                </a:solidFill>
                <a:latin typeface="Arial" pitchFamily="34" charset="0"/>
                <a:ea typeface="宋体" pitchFamily="2" charset="-122"/>
              </a:defRPr>
            </a:lvl7pPr>
            <a:lvl8pPr marL="3429000" indent="-228600" fontAlgn="base">
              <a:spcBef>
                <a:spcPct val="20000"/>
              </a:spcBef>
              <a:spcAft>
                <a:spcPct val="0"/>
              </a:spcAft>
              <a:buChar char="»"/>
              <a:defRPr sz="2000">
                <a:solidFill>
                  <a:schemeClr val="tx1"/>
                </a:solidFill>
                <a:latin typeface="Arial" pitchFamily="34" charset="0"/>
                <a:ea typeface="宋体" pitchFamily="2" charset="-122"/>
              </a:defRPr>
            </a:lvl8pPr>
            <a:lvl9pPr marL="3886200" indent="-228600" fontAlgn="base">
              <a:spcBef>
                <a:spcPct val="20000"/>
              </a:spcBef>
              <a:spcAft>
                <a:spcPct val="0"/>
              </a:spcAft>
              <a:buChar char="»"/>
              <a:defRPr sz="2000">
                <a:solidFill>
                  <a:schemeClr val="tx1"/>
                </a:solidFill>
                <a:latin typeface="Arial" pitchFamily="34" charset="0"/>
                <a:ea typeface="宋体" pitchFamily="2" charset="-122"/>
              </a:defRPr>
            </a:lvl9pPr>
          </a:lstStyle>
          <a:p>
            <a:pPr algn="just">
              <a:buFontTx/>
              <a:buNone/>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基本思想</a:t>
            </a:r>
          </a:p>
        </p:txBody>
      </p:sp>
      <p:sp>
        <p:nvSpPr>
          <p:cNvPr id="2" name="日期占位符 1">
            <a:extLst>
              <a:ext uri="{FF2B5EF4-FFF2-40B4-BE49-F238E27FC236}">
                <a16:creationId xmlns:a16="http://schemas.microsoft.com/office/drawing/2014/main" id="{1AA4548D-E993-4417-97F6-C11CB9741E1E}"/>
              </a:ext>
            </a:extLst>
          </p:cNvPr>
          <p:cNvSpPr>
            <a:spLocks noGrp="1"/>
          </p:cNvSpPr>
          <p:nvPr>
            <p:ph type="dt" sz="half" idx="2"/>
          </p:nvPr>
        </p:nvSpPr>
        <p:spPr/>
        <p:txBody>
          <a:bodyPr/>
          <a:lstStyle/>
          <a:p>
            <a:pPr>
              <a:defRPr/>
            </a:pPr>
            <a:fld id="{B1F3FDCF-2D98-4E54-84B2-35A9F8100647}"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DCFD66B5-35DE-479E-86E2-D136ABFAFDA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6206659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3" name="Rectangle 3">
            <a:extLst>
              <a:ext uri="{FF2B5EF4-FFF2-40B4-BE49-F238E27FC236}">
                <a16:creationId xmlns:a16="http://schemas.microsoft.com/office/drawing/2014/main" id="{A066C1B0-78A6-4BD8-AB03-419A83C1BB5A}"/>
              </a:ext>
            </a:extLst>
          </p:cNvPr>
          <p:cNvSpPr>
            <a:spLocks noChangeArrowheads="1"/>
          </p:cNvSpPr>
          <p:nvPr/>
        </p:nvSpPr>
        <p:spPr bwMode="auto">
          <a:xfrm>
            <a:off x="395537" y="548680"/>
            <a:ext cx="5023247" cy="45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buFontTx/>
              <a:buNone/>
            </a:pPr>
            <a:r>
              <a:rPr lang="en-US" altLang="zh-CN" sz="2400"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最大后验概率准则</a:t>
            </a:r>
          </a:p>
        </p:txBody>
      </p:sp>
      <p:grpSp>
        <p:nvGrpSpPr>
          <p:cNvPr id="2" name="组合 1">
            <a:extLst>
              <a:ext uri="{FF2B5EF4-FFF2-40B4-BE49-F238E27FC236}">
                <a16:creationId xmlns:a16="http://schemas.microsoft.com/office/drawing/2014/main" id="{F4B00021-05C3-425F-838C-B6A33AF42486}"/>
              </a:ext>
            </a:extLst>
          </p:cNvPr>
          <p:cNvGrpSpPr/>
          <p:nvPr/>
        </p:nvGrpSpPr>
        <p:grpSpPr>
          <a:xfrm>
            <a:off x="827213" y="1052736"/>
            <a:ext cx="7705227" cy="2797048"/>
            <a:chOff x="827213" y="1052736"/>
            <a:chExt cx="7705227" cy="2797048"/>
          </a:xfrm>
        </p:grpSpPr>
        <p:sp>
          <p:nvSpPr>
            <p:cNvPr id="5" name="Text Box 3">
              <a:extLst>
                <a:ext uri="{FF2B5EF4-FFF2-40B4-BE49-F238E27FC236}">
                  <a16:creationId xmlns:a16="http://schemas.microsoft.com/office/drawing/2014/main" id="{4D477C2F-A5E7-40A9-A85E-9C25CAB0F44E}"/>
                </a:ext>
              </a:extLst>
            </p:cNvPr>
            <p:cNvSpPr txBox="1">
              <a:spLocks noChangeArrowheads="1"/>
            </p:cNvSpPr>
            <p:nvPr/>
          </p:nvSpPr>
          <p:spPr bwMode="auto">
            <a:xfrm>
              <a:off x="827213" y="1052736"/>
              <a:ext cx="7705227" cy="279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设有</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p</a:t>
              </a:r>
              <a:r>
                <a:rPr lang="en-US" altLang="zh-CN" sz="2400" i="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维组（总体）                    ，概率密度函数分别为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，假设样品    来自总     的先验概率为                        ，则有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根据贝叶斯理论，样品    来自总体     的后验概率（即    已知时，它属于总体    的概率）为</a:t>
              </a:r>
            </a:p>
          </p:txBody>
        </p:sp>
        <p:graphicFrame>
          <p:nvGraphicFramePr>
            <p:cNvPr id="6" name="Object 6">
              <a:extLst>
                <a:ext uri="{FF2B5EF4-FFF2-40B4-BE49-F238E27FC236}">
                  <a16:creationId xmlns:a16="http://schemas.microsoft.com/office/drawing/2014/main" id="{C1E51657-3B8B-47B3-9D1D-6B0D336903DF}"/>
                </a:ext>
              </a:extLst>
            </p:cNvPr>
            <p:cNvGraphicFramePr>
              <a:graphicFrameLocks noChangeAspect="1"/>
            </p:cNvGraphicFramePr>
            <p:nvPr>
              <p:extLst>
                <p:ext uri="{D42A27DB-BD31-4B8C-83A1-F6EECF244321}">
                  <p14:modId xmlns:p14="http://schemas.microsoft.com/office/powerpoint/2010/main" val="2673782634"/>
                </p:ext>
              </p:extLst>
            </p:nvPr>
          </p:nvGraphicFramePr>
          <p:xfrm>
            <a:off x="1835696" y="2260600"/>
            <a:ext cx="2265362" cy="474663"/>
          </p:xfrm>
          <a:graphic>
            <a:graphicData uri="http://schemas.openxmlformats.org/presentationml/2006/ole">
              <mc:AlternateContent xmlns:mc="http://schemas.openxmlformats.org/markup-compatibility/2006">
                <mc:Choice xmlns:v="urn:schemas-microsoft-com:vml" Requires="v">
                  <p:oleObj name="Equation" r:id="rId2" imgW="990360" imgH="228600" progId="Equation.DSMT4">
                    <p:embed/>
                  </p:oleObj>
                </mc:Choice>
                <mc:Fallback>
                  <p:oleObj name="Equation" r:id="rId2" imgW="990360" imgH="228600" progId="Equation.DSMT4">
                    <p:embed/>
                    <p:pic>
                      <p:nvPicPr>
                        <p:cNvPr id="16" name="Object 6">
                          <a:extLst>
                            <a:ext uri="{FF2B5EF4-FFF2-40B4-BE49-F238E27FC236}">
                              <a16:creationId xmlns:a16="http://schemas.microsoft.com/office/drawing/2014/main" id="{C0B551A2-688E-4C8A-8195-645BCEB676D1}"/>
                            </a:ext>
                          </a:extLst>
                        </p:cNvPr>
                        <p:cNvPicPr>
                          <a:picLocks noChangeAspect="1" noChangeArrowheads="1"/>
                        </p:cNvPicPr>
                        <p:nvPr/>
                      </p:nvPicPr>
                      <p:blipFill>
                        <a:blip r:embed="rId3"/>
                        <a:srcRect/>
                        <a:stretch>
                          <a:fillRect/>
                        </a:stretch>
                      </p:blipFill>
                      <p:spPr bwMode="auto">
                        <a:xfrm>
                          <a:off x="1835696" y="2260600"/>
                          <a:ext cx="2265362" cy="474663"/>
                        </a:xfrm>
                        <a:prstGeom prst="rect">
                          <a:avLst/>
                        </a:prstGeom>
                        <a:noFill/>
                      </p:spPr>
                    </p:pic>
                  </p:oleObj>
                </mc:Fallback>
              </mc:AlternateContent>
            </a:graphicData>
          </a:graphic>
        </p:graphicFrame>
        <p:graphicFrame>
          <p:nvGraphicFramePr>
            <p:cNvPr id="7" name="对象 7">
              <a:extLst>
                <a:ext uri="{FF2B5EF4-FFF2-40B4-BE49-F238E27FC236}">
                  <a16:creationId xmlns:a16="http://schemas.microsoft.com/office/drawing/2014/main" id="{B7AB917C-6D06-4F2E-A46B-42FA5248BD98}"/>
                </a:ext>
              </a:extLst>
            </p:cNvPr>
            <p:cNvGraphicFramePr>
              <a:graphicFrameLocks noChangeAspect="1"/>
            </p:cNvGraphicFramePr>
            <p:nvPr>
              <p:extLst>
                <p:ext uri="{D42A27DB-BD31-4B8C-83A1-F6EECF244321}">
                  <p14:modId xmlns:p14="http://schemas.microsoft.com/office/powerpoint/2010/main" val="4161643400"/>
                </p:ext>
              </p:extLst>
            </p:nvPr>
          </p:nvGraphicFramePr>
          <p:xfrm>
            <a:off x="4018440" y="1209824"/>
            <a:ext cx="1922814" cy="399176"/>
          </p:xfrm>
          <a:graphic>
            <a:graphicData uri="http://schemas.openxmlformats.org/presentationml/2006/ole">
              <mc:AlternateContent xmlns:mc="http://schemas.openxmlformats.org/markup-compatibility/2006">
                <mc:Choice xmlns:v="urn:schemas-microsoft-com:vml" Requires="v">
                  <p:oleObj name="Equation" r:id="rId4" imgW="825480" imgH="228600" progId="Equation.DSMT4">
                    <p:embed/>
                  </p:oleObj>
                </mc:Choice>
                <mc:Fallback>
                  <p:oleObj name="Equation" r:id="rId4" imgW="825480" imgH="228600" progId="Equation.DSMT4">
                    <p:embed/>
                    <p:pic>
                      <p:nvPicPr>
                        <p:cNvPr id="17" name="对象 7">
                          <a:extLst>
                            <a:ext uri="{FF2B5EF4-FFF2-40B4-BE49-F238E27FC236}">
                              <a16:creationId xmlns:a16="http://schemas.microsoft.com/office/drawing/2014/main" id="{0492D27B-0402-4D3C-A067-F08F903C49FC}"/>
                            </a:ext>
                          </a:extLst>
                        </p:cNvPr>
                        <p:cNvPicPr>
                          <a:picLocks noChangeAspect="1" noChangeArrowheads="1"/>
                        </p:cNvPicPr>
                        <p:nvPr/>
                      </p:nvPicPr>
                      <p:blipFill>
                        <a:blip r:embed="rId5"/>
                        <a:srcRect/>
                        <a:stretch>
                          <a:fillRect/>
                        </a:stretch>
                      </p:blipFill>
                      <p:spPr bwMode="auto">
                        <a:xfrm>
                          <a:off x="4018440" y="1209824"/>
                          <a:ext cx="1922814" cy="399176"/>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9A62C71E-E9CC-410D-8468-1C86B8DE4F20}"/>
                </a:ext>
              </a:extLst>
            </p:cNvPr>
            <p:cNvGraphicFramePr>
              <a:graphicFrameLocks noChangeAspect="1"/>
            </p:cNvGraphicFramePr>
            <p:nvPr>
              <p:extLst>
                <p:ext uri="{D42A27DB-BD31-4B8C-83A1-F6EECF244321}">
                  <p14:modId xmlns:p14="http://schemas.microsoft.com/office/powerpoint/2010/main" val="4035094944"/>
                </p:ext>
              </p:extLst>
            </p:nvPr>
          </p:nvGraphicFramePr>
          <p:xfrm>
            <a:off x="1475656" y="1772816"/>
            <a:ext cx="2762032" cy="391559"/>
          </p:xfrm>
          <a:graphic>
            <a:graphicData uri="http://schemas.openxmlformats.org/presentationml/2006/ole">
              <mc:AlternateContent xmlns:mc="http://schemas.openxmlformats.org/markup-compatibility/2006">
                <mc:Choice xmlns:v="urn:schemas-microsoft-com:vml" Requires="v">
                  <p:oleObj name="Equation" r:id="rId6" imgW="1371600" imgH="228600" progId="Equation.DSMT4">
                    <p:embed/>
                  </p:oleObj>
                </mc:Choice>
                <mc:Fallback>
                  <p:oleObj name="Equation" r:id="rId6" imgW="1371600" imgH="228600" progId="Equation.DSMT4">
                    <p:embed/>
                    <p:pic>
                      <p:nvPicPr>
                        <p:cNvPr id="18" name="对象 7">
                          <a:extLst>
                            <a:ext uri="{FF2B5EF4-FFF2-40B4-BE49-F238E27FC236}">
                              <a16:creationId xmlns:a16="http://schemas.microsoft.com/office/drawing/2014/main" id="{D734F795-8AFC-4B07-8443-0CA2E41A8EAB}"/>
                            </a:ext>
                          </a:extLst>
                        </p:cNvPr>
                        <p:cNvPicPr>
                          <a:picLocks noChangeAspect="1" noChangeArrowheads="1"/>
                        </p:cNvPicPr>
                        <p:nvPr/>
                      </p:nvPicPr>
                      <p:blipFill>
                        <a:blip r:embed="rId7"/>
                        <a:srcRect/>
                        <a:stretch>
                          <a:fillRect/>
                        </a:stretch>
                      </p:blipFill>
                      <p:spPr bwMode="auto">
                        <a:xfrm>
                          <a:off x="1475656" y="1772816"/>
                          <a:ext cx="2762032" cy="391559"/>
                        </a:xfrm>
                        <a:prstGeom prst="rect">
                          <a:avLst/>
                        </a:prstGeom>
                        <a:noFill/>
                      </p:spPr>
                    </p:pic>
                  </p:oleObj>
                </mc:Fallback>
              </mc:AlternateContent>
            </a:graphicData>
          </a:graphic>
        </p:graphicFrame>
        <p:graphicFrame>
          <p:nvGraphicFramePr>
            <p:cNvPr id="9" name="对象 7">
              <a:extLst>
                <a:ext uri="{FF2B5EF4-FFF2-40B4-BE49-F238E27FC236}">
                  <a16:creationId xmlns:a16="http://schemas.microsoft.com/office/drawing/2014/main" id="{93EC0ACF-50EC-4FBF-80DC-57CBD5887B4C}"/>
                </a:ext>
              </a:extLst>
            </p:cNvPr>
            <p:cNvGraphicFramePr>
              <a:graphicFrameLocks noChangeAspect="1"/>
            </p:cNvGraphicFramePr>
            <p:nvPr>
              <p:extLst>
                <p:ext uri="{D42A27DB-BD31-4B8C-83A1-F6EECF244321}">
                  <p14:modId xmlns:p14="http://schemas.microsoft.com/office/powerpoint/2010/main" val="3348304655"/>
                </p:ext>
              </p:extLst>
            </p:nvPr>
          </p:nvGraphicFramePr>
          <p:xfrm>
            <a:off x="5724128" y="1760578"/>
            <a:ext cx="499184" cy="372985"/>
          </p:xfrm>
          <a:graphic>
            <a:graphicData uri="http://schemas.openxmlformats.org/presentationml/2006/ole">
              <mc:AlternateContent xmlns:mc="http://schemas.openxmlformats.org/markup-compatibility/2006">
                <mc:Choice xmlns:v="urn:schemas-microsoft-com:vml" Requires="v">
                  <p:oleObj name="Equation" r:id="rId8" imgW="126720" imgH="126720" progId="Equation.DSMT4">
                    <p:embed/>
                  </p:oleObj>
                </mc:Choice>
                <mc:Fallback>
                  <p:oleObj name="Equation" r:id="rId8" imgW="126720" imgH="126720" progId="Equation.DSMT4">
                    <p:embed/>
                    <p:pic>
                      <p:nvPicPr>
                        <p:cNvPr id="19" name="对象 7">
                          <a:extLst>
                            <a:ext uri="{FF2B5EF4-FFF2-40B4-BE49-F238E27FC236}">
                              <a16:creationId xmlns:a16="http://schemas.microsoft.com/office/drawing/2014/main" id="{8679D7A3-6A51-4697-A62B-A659A30C309E}"/>
                            </a:ext>
                          </a:extLst>
                        </p:cNvPr>
                        <p:cNvPicPr>
                          <a:picLocks noChangeAspect="1" noChangeArrowheads="1"/>
                        </p:cNvPicPr>
                        <p:nvPr/>
                      </p:nvPicPr>
                      <p:blipFill>
                        <a:blip r:embed="rId9"/>
                        <a:srcRect/>
                        <a:stretch>
                          <a:fillRect/>
                        </a:stretch>
                      </p:blipFill>
                      <p:spPr bwMode="auto">
                        <a:xfrm>
                          <a:off x="5724128" y="1760578"/>
                          <a:ext cx="499184" cy="372985"/>
                        </a:xfrm>
                        <a:prstGeom prst="rect">
                          <a:avLst/>
                        </a:prstGeom>
                        <a:noFill/>
                      </p:spPr>
                    </p:pic>
                  </p:oleObj>
                </mc:Fallback>
              </mc:AlternateContent>
            </a:graphicData>
          </a:graphic>
        </p:graphicFrame>
        <p:graphicFrame>
          <p:nvGraphicFramePr>
            <p:cNvPr id="10" name="对象 7">
              <a:extLst>
                <a:ext uri="{FF2B5EF4-FFF2-40B4-BE49-F238E27FC236}">
                  <a16:creationId xmlns:a16="http://schemas.microsoft.com/office/drawing/2014/main" id="{4D048F9E-EE27-48C9-9A1D-D94F6721D221}"/>
                </a:ext>
              </a:extLst>
            </p:cNvPr>
            <p:cNvGraphicFramePr>
              <a:graphicFrameLocks noChangeAspect="1"/>
            </p:cNvGraphicFramePr>
            <p:nvPr>
              <p:extLst>
                <p:ext uri="{D42A27DB-BD31-4B8C-83A1-F6EECF244321}">
                  <p14:modId xmlns:p14="http://schemas.microsoft.com/office/powerpoint/2010/main" val="1693821942"/>
                </p:ext>
              </p:extLst>
            </p:nvPr>
          </p:nvGraphicFramePr>
          <p:xfrm>
            <a:off x="7039474" y="1759172"/>
            <a:ext cx="412846" cy="396900"/>
          </p:xfrm>
          <a:graphic>
            <a:graphicData uri="http://schemas.openxmlformats.org/presentationml/2006/ole">
              <mc:AlternateContent xmlns:mc="http://schemas.openxmlformats.org/markup-compatibility/2006">
                <mc:Choice xmlns:v="urn:schemas-microsoft-com:vml" Requires="v">
                  <p:oleObj name="Equation" r:id="rId10" imgW="177480" imgH="228600" progId="Equation.DSMT4">
                    <p:embed/>
                  </p:oleObj>
                </mc:Choice>
                <mc:Fallback>
                  <p:oleObj name="Equation" r:id="rId10" imgW="177480" imgH="228600" progId="Equation.DSMT4">
                    <p:embed/>
                    <p:pic>
                      <p:nvPicPr>
                        <p:cNvPr id="20" name="对象 7">
                          <a:extLst>
                            <a:ext uri="{FF2B5EF4-FFF2-40B4-BE49-F238E27FC236}">
                              <a16:creationId xmlns:a16="http://schemas.microsoft.com/office/drawing/2014/main" id="{9E460DCB-AC05-48E7-842D-FD2739CBA7C7}"/>
                            </a:ext>
                          </a:extLst>
                        </p:cNvPr>
                        <p:cNvPicPr>
                          <a:picLocks noChangeAspect="1" noChangeArrowheads="1"/>
                        </p:cNvPicPr>
                        <p:nvPr/>
                      </p:nvPicPr>
                      <p:blipFill>
                        <a:blip r:embed="rId11"/>
                        <a:srcRect/>
                        <a:stretch>
                          <a:fillRect/>
                        </a:stretch>
                      </p:blipFill>
                      <p:spPr bwMode="auto">
                        <a:xfrm>
                          <a:off x="7039474" y="1759172"/>
                          <a:ext cx="412846" cy="396900"/>
                        </a:xfrm>
                        <a:prstGeom prst="rect">
                          <a:avLst/>
                        </a:prstGeom>
                        <a:noFill/>
                      </p:spPr>
                    </p:pic>
                  </p:oleObj>
                </mc:Fallback>
              </mc:AlternateContent>
            </a:graphicData>
          </a:graphic>
        </p:graphicFrame>
        <p:graphicFrame>
          <p:nvGraphicFramePr>
            <p:cNvPr id="11" name="Object 6">
              <a:extLst>
                <a:ext uri="{FF2B5EF4-FFF2-40B4-BE49-F238E27FC236}">
                  <a16:creationId xmlns:a16="http://schemas.microsoft.com/office/drawing/2014/main" id="{3D47D58A-E93A-4E55-8946-1A56FA028CEF}"/>
                </a:ext>
              </a:extLst>
            </p:cNvPr>
            <p:cNvGraphicFramePr>
              <a:graphicFrameLocks noChangeAspect="1"/>
            </p:cNvGraphicFramePr>
            <p:nvPr>
              <p:extLst>
                <p:ext uri="{D42A27DB-BD31-4B8C-83A1-F6EECF244321}">
                  <p14:modId xmlns:p14="http://schemas.microsoft.com/office/powerpoint/2010/main" val="3766739603"/>
                </p:ext>
              </p:extLst>
            </p:nvPr>
          </p:nvGraphicFramePr>
          <p:xfrm>
            <a:off x="4932040" y="2276872"/>
            <a:ext cx="2816225" cy="474662"/>
          </p:xfrm>
          <a:graphic>
            <a:graphicData uri="http://schemas.openxmlformats.org/presentationml/2006/ole">
              <mc:AlternateContent xmlns:mc="http://schemas.openxmlformats.org/markup-compatibility/2006">
                <mc:Choice xmlns:v="urn:schemas-microsoft-com:vml" Requires="v">
                  <p:oleObj name="Equation" r:id="rId12" imgW="1231560" imgH="228600" progId="Equation.DSMT4">
                    <p:embed/>
                  </p:oleObj>
                </mc:Choice>
                <mc:Fallback>
                  <p:oleObj name="Equation" r:id="rId12" imgW="1231560" imgH="228600" progId="Equation.DSMT4">
                    <p:embed/>
                    <p:pic>
                      <p:nvPicPr>
                        <p:cNvPr id="6" name="Object 6">
                          <a:extLst>
                            <a:ext uri="{FF2B5EF4-FFF2-40B4-BE49-F238E27FC236}">
                              <a16:creationId xmlns:a16="http://schemas.microsoft.com/office/drawing/2014/main" id="{C1E51657-3B8B-47B3-9D1D-6B0D336903DF}"/>
                            </a:ext>
                          </a:extLst>
                        </p:cNvPr>
                        <p:cNvPicPr>
                          <a:picLocks noChangeAspect="1" noChangeArrowheads="1"/>
                        </p:cNvPicPr>
                        <p:nvPr/>
                      </p:nvPicPr>
                      <p:blipFill>
                        <a:blip r:embed="rId13"/>
                        <a:srcRect/>
                        <a:stretch>
                          <a:fillRect/>
                        </a:stretch>
                      </p:blipFill>
                      <p:spPr bwMode="auto">
                        <a:xfrm>
                          <a:off x="4932040" y="2276872"/>
                          <a:ext cx="2816225" cy="474662"/>
                        </a:xfrm>
                        <a:prstGeom prst="rect">
                          <a:avLst/>
                        </a:prstGeom>
                        <a:noFill/>
                      </p:spPr>
                    </p:pic>
                  </p:oleObj>
                </mc:Fallback>
              </mc:AlternateContent>
            </a:graphicData>
          </a:graphic>
        </p:graphicFrame>
        <p:graphicFrame>
          <p:nvGraphicFramePr>
            <p:cNvPr id="12" name="对象 7">
              <a:extLst>
                <a:ext uri="{FF2B5EF4-FFF2-40B4-BE49-F238E27FC236}">
                  <a16:creationId xmlns:a16="http://schemas.microsoft.com/office/drawing/2014/main" id="{9FA75858-07C8-4816-B39D-9430758C1799}"/>
                </a:ext>
              </a:extLst>
            </p:cNvPr>
            <p:cNvGraphicFramePr>
              <a:graphicFrameLocks noChangeAspect="1"/>
            </p:cNvGraphicFramePr>
            <p:nvPr>
              <p:extLst>
                <p:ext uri="{D42A27DB-BD31-4B8C-83A1-F6EECF244321}">
                  <p14:modId xmlns:p14="http://schemas.microsoft.com/office/powerpoint/2010/main" val="4272834347"/>
                </p:ext>
              </p:extLst>
            </p:nvPr>
          </p:nvGraphicFramePr>
          <p:xfrm>
            <a:off x="3352736" y="2866188"/>
            <a:ext cx="499184" cy="372985"/>
          </p:xfrm>
          <a:graphic>
            <a:graphicData uri="http://schemas.openxmlformats.org/presentationml/2006/ole">
              <mc:AlternateContent xmlns:mc="http://schemas.openxmlformats.org/markup-compatibility/2006">
                <mc:Choice xmlns:v="urn:schemas-microsoft-com:vml" Requires="v">
                  <p:oleObj name="Equation" r:id="rId14" imgW="126720" imgH="126720" progId="Equation.DSMT4">
                    <p:embed/>
                  </p:oleObj>
                </mc:Choice>
                <mc:Fallback>
                  <p:oleObj name="Equation" r:id="rId14" imgW="126720" imgH="126720" progId="Equation.DSMT4">
                    <p:embed/>
                    <p:pic>
                      <p:nvPicPr>
                        <p:cNvPr id="9" name="对象 7">
                          <a:extLst>
                            <a:ext uri="{FF2B5EF4-FFF2-40B4-BE49-F238E27FC236}">
                              <a16:creationId xmlns:a16="http://schemas.microsoft.com/office/drawing/2014/main" id="{93EC0ACF-50EC-4FBF-80DC-57CBD5887B4C}"/>
                            </a:ext>
                          </a:extLst>
                        </p:cNvPr>
                        <p:cNvPicPr>
                          <a:picLocks noChangeAspect="1" noChangeArrowheads="1"/>
                        </p:cNvPicPr>
                        <p:nvPr/>
                      </p:nvPicPr>
                      <p:blipFill>
                        <a:blip r:embed="rId15"/>
                        <a:srcRect/>
                        <a:stretch>
                          <a:fillRect/>
                        </a:stretch>
                      </p:blipFill>
                      <p:spPr bwMode="auto">
                        <a:xfrm>
                          <a:off x="3352736" y="2866188"/>
                          <a:ext cx="499184" cy="372985"/>
                        </a:xfrm>
                        <a:prstGeom prst="rect">
                          <a:avLst/>
                        </a:prstGeom>
                        <a:noFill/>
                      </p:spPr>
                    </p:pic>
                  </p:oleObj>
                </mc:Fallback>
              </mc:AlternateContent>
            </a:graphicData>
          </a:graphic>
        </p:graphicFrame>
        <p:graphicFrame>
          <p:nvGraphicFramePr>
            <p:cNvPr id="13" name="对象 7">
              <a:extLst>
                <a:ext uri="{FF2B5EF4-FFF2-40B4-BE49-F238E27FC236}">
                  <a16:creationId xmlns:a16="http://schemas.microsoft.com/office/drawing/2014/main" id="{24DD59BB-4866-4D04-9EA2-81C1A18FE745}"/>
                </a:ext>
              </a:extLst>
            </p:cNvPr>
            <p:cNvGraphicFramePr>
              <a:graphicFrameLocks noChangeAspect="1"/>
            </p:cNvGraphicFramePr>
            <p:nvPr>
              <p:extLst>
                <p:ext uri="{D42A27DB-BD31-4B8C-83A1-F6EECF244321}">
                  <p14:modId xmlns:p14="http://schemas.microsoft.com/office/powerpoint/2010/main" val="1190896958"/>
                </p:ext>
              </p:extLst>
            </p:nvPr>
          </p:nvGraphicFramePr>
          <p:xfrm>
            <a:off x="4951242" y="2888084"/>
            <a:ext cx="412846" cy="396900"/>
          </p:xfrm>
          <a:graphic>
            <a:graphicData uri="http://schemas.openxmlformats.org/presentationml/2006/ole">
              <mc:AlternateContent xmlns:mc="http://schemas.openxmlformats.org/markup-compatibility/2006">
                <mc:Choice xmlns:v="urn:schemas-microsoft-com:vml" Requires="v">
                  <p:oleObj name="Equation" r:id="rId10" imgW="177480" imgH="228600" progId="Equation.DSMT4">
                    <p:embed/>
                  </p:oleObj>
                </mc:Choice>
                <mc:Fallback>
                  <p:oleObj name="Equation" r:id="rId10" imgW="177480" imgH="228600" progId="Equation.DSMT4">
                    <p:embed/>
                    <p:pic>
                      <p:nvPicPr>
                        <p:cNvPr id="10" name="对象 7">
                          <a:extLst>
                            <a:ext uri="{FF2B5EF4-FFF2-40B4-BE49-F238E27FC236}">
                              <a16:creationId xmlns:a16="http://schemas.microsoft.com/office/drawing/2014/main" id="{4D048F9E-EE27-48C9-9A1D-D94F6721D221}"/>
                            </a:ext>
                          </a:extLst>
                        </p:cNvPr>
                        <p:cNvPicPr>
                          <a:picLocks noChangeAspect="1" noChangeArrowheads="1"/>
                        </p:cNvPicPr>
                        <p:nvPr/>
                      </p:nvPicPr>
                      <p:blipFill>
                        <a:blip r:embed="rId11"/>
                        <a:srcRect/>
                        <a:stretch>
                          <a:fillRect/>
                        </a:stretch>
                      </p:blipFill>
                      <p:spPr bwMode="auto">
                        <a:xfrm>
                          <a:off x="4951242" y="2888084"/>
                          <a:ext cx="412846" cy="396900"/>
                        </a:xfrm>
                        <a:prstGeom prst="rect">
                          <a:avLst/>
                        </a:prstGeom>
                        <a:noFill/>
                      </p:spPr>
                    </p:pic>
                  </p:oleObj>
                </mc:Fallback>
              </mc:AlternateContent>
            </a:graphicData>
          </a:graphic>
        </p:graphicFrame>
        <p:graphicFrame>
          <p:nvGraphicFramePr>
            <p:cNvPr id="14" name="对象 7">
              <a:extLst>
                <a:ext uri="{FF2B5EF4-FFF2-40B4-BE49-F238E27FC236}">
                  <a16:creationId xmlns:a16="http://schemas.microsoft.com/office/drawing/2014/main" id="{36AE5937-4C34-4E81-B4CB-BFA7D6935E53}"/>
                </a:ext>
              </a:extLst>
            </p:cNvPr>
            <p:cNvGraphicFramePr>
              <a:graphicFrameLocks noChangeAspect="1"/>
            </p:cNvGraphicFramePr>
            <p:nvPr>
              <p:extLst>
                <p:ext uri="{D42A27DB-BD31-4B8C-83A1-F6EECF244321}">
                  <p14:modId xmlns:p14="http://schemas.microsoft.com/office/powerpoint/2010/main" val="712270435"/>
                </p:ext>
              </p:extLst>
            </p:nvPr>
          </p:nvGraphicFramePr>
          <p:xfrm>
            <a:off x="7529200" y="2866188"/>
            <a:ext cx="499184" cy="372985"/>
          </p:xfrm>
          <a:graphic>
            <a:graphicData uri="http://schemas.openxmlformats.org/presentationml/2006/ole">
              <mc:AlternateContent xmlns:mc="http://schemas.openxmlformats.org/markup-compatibility/2006">
                <mc:Choice xmlns:v="urn:schemas-microsoft-com:vml" Requires="v">
                  <p:oleObj name="Equation" r:id="rId16" imgW="126720" imgH="126720" progId="Equation.DSMT4">
                    <p:embed/>
                  </p:oleObj>
                </mc:Choice>
                <mc:Fallback>
                  <p:oleObj name="Equation" r:id="rId16" imgW="126720" imgH="126720" progId="Equation.DSMT4">
                    <p:embed/>
                    <p:pic>
                      <p:nvPicPr>
                        <p:cNvPr id="12" name="对象 7">
                          <a:extLst>
                            <a:ext uri="{FF2B5EF4-FFF2-40B4-BE49-F238E27FC236}">
                              <a16:creationId xmlns:a16="http://schemas.microsoft.com/office/drawing/2014/main" id="{9FA75858-07C8-4816-B39D-9430758C1799}"/>
                            </a:ext>
                          </a:extLst>
                        </p:cNvPr>
                        <p:cNvPicPr>
                          <a:picLocks noChangeAspect="1" noChangeArrowheads="1"/>
                        </p:cNvPicPr>
                        <p:nvPr/>
                      </p:nvPicPr>
                      <p:blipFill>
                        <a:blip r:embed="rId15"/>
                        <a:srcRect/>
                        <a:stretch>
                          <a:fillRect/>
                        </a:stretch>
                      </p:blipFill>
                      <p:spPr bwMode="auto">
                        <a:xfrm>
                          <a:off x="7529200" y="2866188"/>
                          <a:ext cx="499184" cy="372985"/>
                        </a:xfrm>
                        <a:prstGeom prst="rect">
                          <a:avLst/>
                        </a:prstGeom>
                        <a:noFill/>
                      </p:spPr>
                    </p:pic>
                  </p:oleObj>
                </mc:Fallback>
              </mc:AlternateContent>
            </a:graphicData>
          </a:graphic>
        </p:graphicFrame>
        <p:graphicFrame>
          <p:nvGraphicFramePr>
            <p:cNvPr id="15" name="对象 7">
              <a:extLst>
                <a:ext uri="{FF2B5EF4-FFF2-40B4-BE49-F238E27FC236}">
                  <a16:creationId xmlns:a16="http://schemas.microsoft.com/office/drawing/2014/main" id="{ABBA44B2-BBEC-4923-A136-BAA5ACCC4946}"/>
                </a:ext>
              </a:extLst>
            </p:cNvPr>
            <p:cNvGraphicFramePr>
              <a:graphicFrameLocks noChangeAspect="1"/>
            </p:cNvGraphicFramePr>
            <p:nvPr>
              <p:extLst>
                <p:ext uri="{D42A27DB-BD31-4B8C-83A1-F6EECF244321}">
                  <p14:modId xmlns:p14="http://schemas.microsoft.com/office/powerpoint/2010/main" val="498928537"/>
                </p:ext>
              </p:extLst>
            </p:nvPr>
          </p:nvGraphicFramePr>
          <p:xfrm>
            <a:off x="3352736" y="3429000"/>
            <a:ext cx="412846" cy="396900"/>
          </p:xfrm>
          <a:graphic>
            <a:graphicData uri="http://schemas.openxmlformats.org/presentationml/2006/ole">
              <mc:AlternateContent xmlns:mc="http://schemas.openxmlformats.org/markup-compatibility/2006">
                <mc:Choice xmlns:v="urn:schemas-microsoft-com:vml" Requires="v">
                  <p:oleObj name="Equation" r:id="rId10" imgW="177480" imgH="228600" progId="Equation.DSMT4">
                    <p:embed/>
                  </p:oleObj>
                </mc:Choice>
                <mc:Fallback>
                  <p:oleObj name="Equation" r:id="rId10" imgW="177480" imgH="228600" progId="Equation.DSMT4">
                    <p:embed/>
                    <p:pic>
                      <p:nvPicPr>
                        <p:cNvPr id="10" name="对象 7">
                          <a:extLst>
                            <a:ext uri="{FF2B5EF4-FFF2-40B4-BE49-F238E27FC236}">
                              <a16:creationId xmlns:a16="http://schemas.microsoft.com/office/drawing/2014/main" id="{4D048F9E-EE27-48C9-9A1D-D94F6721D221}"/>
                            </a:ext>
                          </a:extLst>
                        </p:cNvPr>
                        <p:cNvPicPr>
                          <a:picLocks noChangeAspect="1" noChangeArrowheads="1"/>
                        </p:cNvPicPr>
                        <p:nvPr/>
                      </p:nvPicPr>
                      <p:blipFill>
                        <a:blip r:embed="rId11"/>
                        <a:srcRect/>
                        <a:stretch>
                          <a:fillRect/>
                        </a:stretch>
                      </p:blipFill>
                      <p:spPr bwMode="auto">
                        <a:xfrm>
                          <a:off x="3352736" y="3429000"/>
                          <a:ext cx="412846" cy="396900"/>
                        </a:xfrm>
                        <a:prstGeom prst="rect">
                          <a:avLst/>
                        </a:prstGeom>
                        <a:noFill/>
                      </p:spPr>
                    </p:pic>
                  </p:oleObj>
                </mc:Fallback>
              </mc:AlternateContent>
            </a:graphicData>
          </a:graphic>
        </p:graphicFrame>
      </p:grpSp>
      <p:graphicFrame>
        <p:nvGraphicFramePr>
          <p:cNvPr id="16" name="对象 7">
            <a:extLst>
              <a:ext uri="{FF2B5EF4-FFF2-40B4-BE49-F238E27FC236}">
                <a16:creationId xmlns:a16="http://schemas.microsoft.com/office/drawing/2014/main" id="{A0CE5AFD-173F-4092-8F93-2B56B724A69A}"/>
              </a:ext>
            </a:extLst>
          </p:cNvPr>
          <p:cNvGraphicFramePr>
            <a:graphicFrameLocks noChangeAspect="1"/>
          </p:cNvGraphicFramePr>
          <p:nvPr>
            <p:extLst>
              <p:ext uri="{D42A27DB-BD31-4B8C-83A1-F6EECF244321}">
                <p14:modId xmlns:p14="http://schemas.microsoft.com/office/powerpoint/2010/main" val="1326334795"/>
              </p:ext>
            </p:extLst>
          </p:nvPr>
        </p:nvGraphicFramePr>
        <p:xfrm>
          <a:off x="1449152" y="3909864"/>
          <a:ext cx="5867400" cy="1103312"/>
        </p:xfrm>
        <a:graphic>
          <a:graphicData uri="http://schemas.openxmlformats.org/presentationml/2006/ole">
            <mc:AlternateContent xmlns:mc="http://schemas.openxmlformats.org/markup-compatibility/2006">
              <mc:Choice xmlns:v="urn:schemas-microsoft-com:vml" Requires="v">
                <p:oleObj name="Equation" r:id="rId17" imgW="2527200" imgH="634680" progId="Equation.DSMT4">
                  <p:embed/>
                </p:oleObj>
              </mc:Choice>
              <mc:Fallback>
                <p:oleObj name="Equation" r:id="rId17" imgW="2527200" imgH="634680" progId="Equation.DSMT4">
                  <p:embed/>
                  <p:pic>
                    <p:nvPicPr>
                      <p:cNvPr id="13" name="对象 7">
                        <a:extLst>
                          <a:ext uri="{FF2B5EF4-FFF2-40B4-BE49-F238E27FC236}">
                            <a16:creationId xmlns:a16="http://schemas.microsoft.com/office/drawing/2014/main" id="{24DD59BB-4866-4D04-9EA2-81C1A18FE745}"/>
                          </a:ext>
                        </a:extLst>
                      </p:cNvPr>
                      <p:cNvPicPr>
                        <a:picLocks noChangeAspect="1" noChangeArrowheads="1"/>
                      </p:cNvPicPr>
                      <p:nvPr/>
                    </p:nvPicPr>
                    <p:blipFill>
                      <a:blip r:embed="rId18"/>
                      <a:srcRect/>
                      <a:stretch>
                        <a:fillRect/>
                      </a:stretch>
                    </p:blipFill>
                    <p:spPr bwMode="auto">
                      <a:xfrm>
                        <a:off x="1449152" y="3909864"/>
                        <a:ext cx="5867400" cy="1103312"/>
                      </a:xfrm>
                      <a:prstGeom prst="rect">
                        <a:avLst/>
                      </a:prstGeom>
                      <a:noFill/>
                    </p:spPr>
                  </p:pic>
                </p:oleObj>
              </mc:Fallback>
            </mc:AlternateContent>
          </a:graphicData>
        </a:graphic>
      </p:graphicFrame>
      <p:sp>
        <p:nvSpPr>
          <p:cNvPr id="18" name="Text Box 3">
            <a:extLst>
              <a:ext uri="{FF2B5EF4-FFF2-40B4-BE49-F238E27FC236}">
                <a16:creationId xmlns:a16="http://schemas.microsoft.com/office/drawing/2014/main" id="{3EE42A0F-D890-4CEC-A2DF-67756A1C2702}"/>
              </a:ext>
            </a:extLst>
          </p:cNvPr>
          <p:cNvSpPr txBox="1">
            <a:spLocks noChangeArrowheads="1"/>
          </p:cNvSpPr>
          <p:nvPr/>
        </p:nvSpPr>
        <p:spPr bwMode="auto">
          <a:xfrm>
            <a:off x="827584" y="4952432"/>
            <a:ext cx="7705227"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在不考虑误判代价的情况下，有以下</a:t>
            </a:r>
            <a:r>
              <a:rPr lang="zh-CN" altLang="en-US" sz="2400" dirty="0">
                <a:solidFill>
                  <a:srgbClr val="FF0000"/>
                </a:solidFill>
                <a:latin typeface="微软雅黑" panose="020B0503020204020204" pitchFamily="34" charset="-122"/>
                <a:ea typeface="微软雅黑" panose="020B0503020204020204" pitchFamily="34" charset="-122"/>
              </a:rPr>
              <a:t>判别规则：</a:t>
            </a:r>
          </a:p>
        </p:txBody>
      </p:sp>
      <p:graphicFrame>
        <p:nvGraphicFramePr>
          <p:cNvPr id="17" name="对象 16">
            <a:extLst>
              <a:ext uri="{FF2B5EF4-FFF2-40B4-BE49-F238E27FC236}">
                <a16:creationId xmlns:a16="http://schemas.microsoft.com/office/drawing/2014/main" id="{82670E16-AD85-4A18-9A8F-8E9E1C8CDCB9}"/>
              </a:ext>
            </a:extLst>
          </p:cNvPr>
          <p:cNvGraphicFramePr>
            <a:graphicFrameLocks noChangeAspect="1"/>
          </p:cNvGraphicFramePr>
          <p:nvPr>
            <p:extLst>
              <p:ext uri="{D42A27DB-BD31-4B8C-83A1-F6EECF244321}">
                <p14:modId xmlns:p14="http://schemas.microsoft.com/office/powerpoint/2010/main" val="1794795790"/>
              </p:ext>
            </p:extLst>
          </p:nvPr>
        </p:nvGraphicFramePr>
        <p:xfrm>
          <a:off x="1797904" y="5747608"/>
          <a:ext cx="4854638" cy="581057"/>
        </p:xfrm>
        <a:graphic>
          <a:graphicData uri="http://schemas.openxmlformats.org/presentationml/2006/ole">
            <mc:AlternateContent xmlns:mc="http://schemas.openxmlformats.org/markup-compatibility/2006">
              <mc:Choice xmlns:v="urn:schemas-microsoft-com:vml" Requires="v">
                <p:oleObj name="Equation" r:id="rId19" imgW="2463480" imgH="291960" progId="Equation.DSMT4">
                  <p:embed/>
                </p:oleObj>
              </mc:Choice>
              <mc:Fallback>
                <p:oleObj name="Equation" r:id="rId19" imgW="2463480" imgH="291960" progId="Equation.DSMT4">
                  <p:embed/>
                  <p:pic>
                    <p:nvPicPr>
                      <p:cNvPr id="0" name="Object 11"/>
                      <p:cNvPicPr>
                        <a:picLocks noChangeAspect="1" noChangeArrowheads="1"/>
                      </p:cNvPicPr>
                      <p:nvPr/>
                    </p:nvPicPr>
                    <p:blipFill>
                      <a:blip r:embed="rId20"/>
                      <a:srcRect/>
                      <a:stretch>
                        <a:fillRect/>
                      </a:stretch>
                    </p:blipFill>
                    <p:spPr bwMode="auto">
                      <a:xfrm>
                        <a:off x="1797904" y="5747608"/>
                        <a:ext cx="4854638" cy="581057"/>
                      </a:xfrm>
                      <a:prstGeom prst="rect">
                        <a:avLst/>
                      </a:prstGeom>
                      <a:noFill/>
                    </p:spPr>
                  </p:pic>
                </p:oleObj>
              </mc:Fallback>
            </mc:AlternateContent>
          </a:graphicData>
        </a:graphic>
      </p:graphicFrame>
      <p:sp>
        <p:nvSpPr>
          <p:cNvPr id="3" name="日期占位符 2">
            <a:extLst>
              <a:ext uri="{FF2B5EF4-FFF2-40B4-BE49-F238E27FC236}">
                <a16:creationId xmlns:a16="http://schemas.microsoft.com/office/drawing/2014/main" id="{E7E443A6-C913-42D8-943F-E630EA508B9C}"/>
              </a:ext>
            </a:extLst>
          </p:cNvPr>
          <p:cNvSpPr>
            <a:spLocks noGrp="1"/>
          </p:cNvSpPr>
          <p:nvPr>
            <p:ph type="dt" sz="half" idx="2"/>
          </p:nvPr>
        </p:nvSpPr>
        <p:spPr/>
        <p:txBody>
          <a:bodyPr/>
          <a:lstStyle/>
          <a:p>
            <a:pPr>
              <a:defRPr/>
            </a:pPr>
            <a:fld id="{89191191-C27B-41B4-B06B-ED5D20FC52D6}" type="datetime1">
              <a:rPr lang="zh-CN" altLang="en-US" smtClean="0"/>
              <a:t>2022/11/23</a:t>
            </a:fld>
            <a:endParaRPr lang="zh-CN" altLang="en-US"/>
          </a:p>
        </p:txBody>
      </p:sp>
      <p:sp>
        <p:nvSpPr>
          <p:cNvPr id="4" name="页脚占位符 3">
            <a:extLst>
              <a:ext uri="{FF2B5EF4-FFF2-40B4-BE49-F238E27FC236}">
                <a16:creationId xmlns:a16="http://schemas.microsoft.com/office/drawing/2014/main" id="{1FBE05FA-C8D8-45B0-A2AE-5D89B5A1F69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21654174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D72E36-A288-42D3-90DC-D9BCD93735D0}"/>
              </a:ext>
            </a:extLst>
          </p:cNvPr>
          <p:cNvSpPr>
            <a:spLocks noGrp="1"/>
          </p:cNvSpPr>
          <p:nvPr>
            <p:ph type="dt" sz="half" idx="2"/>
          </p:nvPr>
        </p:nvSpPr>
        <p:spPr/>
        <p:txBody>
          <a:bodyPr/>
          <a:lstStyle/>
          <a:p>
            <a:pPr>
              <a:defRPr/>
            </a:pPr>
            <a:fld id="{B1D9E87F-02D7-4E32-8417-43A08393D990}" type="datetime1">
              <a:rPr lang="zh-CN" altLang="en-US" smtClean="0"/>
              <a:t>2022/11/23</a:t>
            </a:fld>
            <a:endParaRPr lang="zh-CN" altLang="en-US"/>
          </a:p>
        </p:txBody>
      </p:sp>
      <p:sp>
        <p:nvSpPr>
          <p:cNvPr id="6" name="Text Box 2">
            <a:extLst>
              <a:ext uri="{FF2B5EF4-FFF2-40B4-BE49-F238E27FC236}">
                <a16:creationId xmlns:a16="http://schemas.microsoft.com/office/drawing/2014/main" id="{AC3A868F-32FF-41CD-A5F9-98C6354920A9}"/>
              </a:ext>
            </a:extLst>
          </p:cNvPr>
          <p:cNvSpPr txBox="1">
            <a:spLocks noChangeArrowheads="1"/>
          </p:cNvSpPr>
          <p:nvPr/>
        </p:nvSpPr>
        <p:spPr bwMode="auto">
          <a:xfrm>
            <a:off x="430506" y="404664"/>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三、判别分析的</a:t>
            </a:r>
            <a:r>
              <a:rPr lang="en-US" altLang="zh-CN" sz="2400" b="1" dirty="0">
                <a:latin typeface="微软雅黑" pitchFamily="34" charset="-122"/>
                <a:ea typeface="微软雅黑" pitchFamily="34" charset="-122"/>
                <a:cs typeface="Times New Roman" panose="02020603050405020304" pitchFamily="18" charset="0"/>
              </a:rPr>
              <a:t>MATLAB</a:t>
            </a:r>
            <a:r>
              <a:rPr lang="zh-CN" altLang="en-US" sz="2400" b="1" dirty="0">
                <a:latin typeface="微软雅黑" pitchFamily="34" charset="-122"/>
                <a:ea typeface="微软雅黑" pitchFamily="34" charset="-122"/>
                <a:cs typeface="Times New Roman" panose="02020603050405020304" pitchFamily="18" charset="0"/>
              </a:rPr>
              <a:t>函数</a:t>
            </a:r>
          </a:p>
        </p:txBody>
      </p:sp>
      <p:graphicFrame>
        <p:nvGraphicFramePr>
          <p:cNvPr id="4" name="表格 3">
            <a:extLst>
              <a:ext uri="{FF2B5EF4-FFF2-40B4-BE49-F238E27FC236}">
                <a16:creationId xmlns:a16="http://schemas.microsoft.com/office/drawing/2014/main" id="{21532A68-E0A0-4072-AF07-824A781B4508}"/>
              </a:ext>
            </a:extLst>
          </p:cNvPr>
          <p:cNvGraphicFramePr>
            <a:graphicFrameLocks noGrp="1"/>
          </p:cNvGraphicFramePr>
          <p:nvPr>
            <p:extLst>
              <p:ext uri="{D42A27DB-BD31-4B8C-83A1-F6EECF244321}">
                <p14:modId xmlns:p14="http://schemas.microsoft.com/office/powerpoint/2010/main" val="1848229615"/>
              </p:ext>
            </p:extLst>
          </p:nvPr>
        </p:nvGraphicFramePr>
        <p:xfrm>
          <a:off x="827584" y="1234510"/>
          <a:ext cx="7560840" cy="2554530"/>
        </p:xfrm>
        <a:graphic>
          <a:graphicData uri="http://schemas.openxmlformats.org/drawingml/2006/table">
            <a:tbl>
              <a:tblPr firstRow="1" firstCol="1" lastRow="1" lastCol="1" bandRow="1" bandCol="1"/>
              <a:tblGrid>
                <a:gridCol w="2305367">
                  <a:extLst>
                    <a:ext uri="{9D8B030D-6E8A-4147-A177-3AD203B41FA5}">
                      <a16:colId xmlns:a16="http://schemas.microsoft.com/office/drawing/2014/main" val="3564929787"/>
                    </a:ext>
                  </a:extLst>
                </a:gridCol>
                <a:gridCol w="5255473">
                  <a:extLst>
                    <a:ext uri="{9D8B030D-6E8A-4147-A177-3AD203B41FA5}">
                      <a16:colId xmlns:a16="http://schemas.microsoft.com/office/drawing/2014/main" val="2788928731"/>
                    </a:ext>
                  </a:extLst>
                </a:gridCol>
              </a:tblGrid>
              <a:tr h="422830">
                <a:tc>
                  <a:txBody>
                    <a:bodyPr/>
                    <a:lstStyle/>
                    <a:p>
                      <a:pPr algn="just">
                        <a:lnSpc>
                          <a:spcPct val="100000"/>
                        </a:lnSpc>
                        <a:spcAft>
                          <a:spcPts val="0"/>
                        </a:spcAft>
                      </a:pPr>
                      <a:r>
                        <a:rPr lang="zh-CN" sz="2000" b="1">
                          <a:solidFill>
                            <a:srgbClr val="0000FF"/>
                          </a:solidFill>
                          <a:effectLst/>
                          <a:latin typeface="微软雅黑" panose="020B0503020204020204" pitchFamily="34" charset="-122"/>
                          <a:ea typeface="微软雅黑" panose="020B0503020204020204" pitchFamily="34"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just">
                        <a:lnSpc>
                          <a:spcPct val="100000"/>
                        </a:lnSpc>
                        <a:spcAft>
                          <a:spcPts val="0"/>
                        </a:spcAft>
                      </a:pPr>
                      <a:r>
                        <a:rPr lang="zh-CN" sz="2000" b="1" dirty="0">
                          <a:solidFill>
                            <a:srgbClr val="0000FF"/>
                          </a:solidFill>
                          <a:effectLst/>
                          <a:latin typeface="微软雅黑" panose="020B0503020204020204" pitchFamily="34" charset="-122"/>
                          <a:ea typeface="微软雅黑" panose="020B0503020204020204" pitchFamily="34" charset="-122"/>
                        </a:rPr>
                        <a:t>说</a:t>
                      </a:r>
                      <a:r>
                        <a:rPr lang="en-US" sz="2000" b="1" dirty="0">
                          <a:solidFill>
                            <a:srgbClr val="0000FF"/>
                          </a:solidFill>
                          <a:effectLst/>
                          <a:latin typeface="微软雅黑" panose="020B0503020204020204" pitchFamily="34" charset="-122"/>
                          <a:ea typeface="微软雅黑" panose="020B0503020204020204" pitchFamily="34" charset="-122"/>
                        </a:rPr>
                        <a:t>    </a:t>
                      </a:r>
                      <a:r>
                        <a:rPr lang="zh-CN" sz="2000" b="1" dirty="0">
                          <a:solidFill>
                            <a:srgbClr val="0000FF"/>
                          </a:solidFill>
                          <a:effectLst/>
                          <a:latin typeface="微软雅黑" panose="020B0503020204020204" pitchFamily="34" charset="-122"/>
                          <a:ea typeface="微软雅黑" panose="020B0503020204020204" pitchFamily="34" charset="-122"/>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655473117"/>
                  </a:ext>
                </a:extLst>
              </a:tr>
              <a:tr h="426340">
                <a:tc>
                  <a:txBody>
                    <a:bodyPr/>
                    <a:lstStyle/>
                    <a:p>
                      <a:pPr algn="just">
                        <a:lnSpc>
                          <a:spcPct val="100000"/>
                        </a:lnSpc>
                        <a:spcAft>
                          <a:spcPts val="0"/>
                        </a:spcAft>
                      </a:pPr>
                      <a:r>
                        <a:rPr lang="en-US" sz="2000" dirty="0" err="1">
                          <a:effectLst/>
                          <a:latin typeface="微软雅黑" panose="020B0503020204020204" pitchFamily="34" charset="-122"/>
                          <a:ea typeface="微软雅黑" panose="020B0503020204020204" pitchFamily="34" charset="-122"/>
                        </a:rPr>
                        <a:t>fitcdiscr</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训练判别分析分类器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684878"/>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fitcnb</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训练用于多分类的朴素贝叶斯分类器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1814545"/>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fitctree</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训练用于多分类的二叉决策树分类器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322930"/>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fitcknn</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训练</a:t>
                      </a:r>
                      <a:r>
                        <a:rPr lang="en-US" sz="2000">
                          <a:effectLst/>
                          <a:latin typeface="微软雅黑" panose="020B0503020204020204" pitchFamily="34" charset="-122"/>
                          <a:ea typeface="微软雅黑" panose="020B0503020204020204" pitchFamily="34" charset="-122"/>
                        </a:rPr>
                        <a:t>k</a:t>
                      </a:r>
                      <a:r>
                        <a:rPr lang="zh-CN" sz="2000">
                          <a:effectLst/>
                          <a:latin typeface="微软雅黑" panose="020B0503020204020204" pitchFamily="34" charset="-122"/>
                          <a:ea typeface="微软雅黑" panose="020B0503020204020204" pitchFamily="34" charset="-122"/>
                        </a:rPr>
                        <a:t>近邻分类器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0108417"/>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predict</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dirty="0">
                          <a:effectLst/>
                          <a:latin typeface="微软雅黑" panose="020B0503020204020204" pitchFamily="34" charset="-122"/>
                          <a:ea typeface="微软雅黑" panose="020B0503020204020204" pitchFamily="34" charset="-122"/>
                        </a:rPr>
                        <a:t>用以上分类器进行预测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425345"/>
                  </a:ext>
                </a:extLst>
              </a:tr>
            </a:tbl>
          </a:graphicData>
        </a:graphic>
      </p:graphicFrame>
      <p:sp>
        <p:nvSpPr>
          <p:cNvPr id="5" name="页脚占位符 4">
            <a:extLst>
              <a:ext uri="{FF2B5EF4-FFF2-40B4-BE49-F238E27FC236}">
                <a16:creationId xmlns:a16="http://schemas.microsoft.com/office/drawing/2014/main" id="{5161924B-70A8-4BAB-91DE-D8317ACBB63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5553850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B004AF4-5145-48BD-B860-2102B27CD621}"/>
              </a:ext>
            </a:extLst>
          </p:cNvPr>
          <p:cNvSpPr>
            <a:spLocks noGrp="1"/>
          </p:cNvSpPr>
          <p:nvPr>
            <p:ph type="dt" sz="half" idx="2"/>
          </p:nvPr>
        </p:nvSpPr>
        <p:spPr/>
        <p:txBody>
          <a:bodyPr/>
          <a:lstStyle/>
          <a:p>
            <a:pPr>
              <a:defRPr/>
            </a:pPr>
            <a:fld id="{DE575942-8158-440F-A9CD-4FA7C99B50D0}" type="datetime1">
              <a:rPr lang="zh-CN" altLang="en-US" smtClean="0"/>
              <a:t>2022/11/23</a:t>
            </a:fld>
            <a:endParaRPr lang="zh-CN" altLang="en-US"/>
          </a:p>
        </p:txBody>
      </p:sp>
      <p:sp>
        <p:nvSpPr>
          <p:cNvPr id="4" name="Text Box 2">
            <a:extLst>
              <a:ext uri="{FF2B5EF4-FFF2-40B4-BE49-F238E27FC236}">
                <a16:creationId xmlns:a16="http://schemas.microsoft.com/office/drawing/2014/main" id="{E7C54F2A-11CA-4D38-8E27-224CBC3F9C30}"/>
              </a:ext>
            </a:extLst>
          </p:cNvPr>
          <p:cNvSpPr txBox="1">
            <a:spLocks noChangeArrowheads="1"/>
          </p:cNvSpPr>
          <p:nvPr/>
        </p:nvSpPr>
        <p:spPr bwMode="auto">
          <a:xfrm>
            <a:off x="430506" y="404664"/>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四、判别分析案例</a:t>
            </a:r>
          </a:p>
        </p:txBody>
      </p:sp>
      <p:sp>
        <p:nvSpPr>
          <p:cNvPr id="5" name="Rectangle 3">
            <a:extLst>
              <a:ext uri="{FF2B5EF4-FFF2-40B4-BE49-F238E27FC236}">
                <a16:creationId xmlns:a16="http://schemas.microsoft.com/office/drawing/2014/main" id="{C06DEEBF-6E2C-4D4E-9C67-AD0079C09C21}"/>
              </a:ext>
            </a:extLst>
          </p:cNvPr>
          <p:cNvSpPr>
            <a:spLocks noChangeArrowheads="1"/>
          </p:cNvSpPr>
          <p:nvPr/>
        </p:nvSpPr>
        <p:spPr bwMode="auto">
          <a:xfrm>
            <a:off x="500034" y="980728"/>
            <a:ext cx="8032406"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8-1</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蠓虫的分类识别问题。</a:t>
            </a:r>
            <a:r>
              <a:rPr lang="zh-CN" altLang="en-US" sz="2400" kern="0" dirty="0">
                <a:solidFill>
                  <a:srgbClr val="000000"/>
                </a:solidFill>
                <a:latin typeface="微软雅黑" pitchFamily="34" charset="-122"/>
                <a:ea typeface="微软雅黑" pitchFamily="34" charset="-122"/>
                <a:cs typeface="Times New Roman" pitchFamily="18" charset="0"/>
              </a:rPr>
              <a:t>生物学家试图对两种蠓虫（</a:t>
            </a:r>
            <a:r>
              <a:rPr lang="en-US" altLang="zh-CN" sz="2400" kern="0" dirty="0" err="1">
                <a:solidFill>
                  <a:srgbClr val="000000"/>
                </a:solidFill>
                <a:latin typeface="微软雅黑" pitchFamily="34" charset="-122"/>
                <a:ea typeface="微软雅黑" pitchFamily="34" charset="-122"/>
                <a:cs typeface="Times New Roman" pitchFamily="18" charset="0"/>
              </a:rPr>
              <a:t>Af</a:t>
            </a:r>
            <a:r>
              <a:rPr lang="zh-CN" altLang="en-US" sz="2400" kern="0" dirty="0">
                <a:solidFill>
                  <a:srgbClr val="000000"/>
                </a:solidFill>
                <a:latin typeface="微软雅黑" pitchFamily="34" charset="-122"/>
                <a:ea typeface="微软雅黑" pitchFamily="34" charset="-122"/>
                <a:cs typeface="Times New Roman" pitchFamily="18" charset="0"/>
              </a:rPr>
              <a:t>与</a:t>
            </a:r>
            <a:r>
              <a:rPr lang="en-US" altLang="zh-CN" sz="2400" kern="0" dirty="0" err="1">
                <a:solidFill>
                  <a:srgbClr val="000000"/>
                </a:solidFill>
                <a:latin typeface="微软雅黑" pitchFamily="34" charset="-122"/>
                <a:ea typeface="微软雅黑" pitchFamily="34" charset="-122"/>
                <a:cs typeface="Times New Roman" pitchFamily="18" charset="0"/>
              </a:rPr>
              <a:t>Apf</a:t>
            </a:r>
            <a:r>
              <a:rPr lang="zh-CN" altLang="en-US" sz="2400" kern="0" dirty="0">
                <a:solidFill>
                  <a:srgbClr val="000000"/>
                </a:solidFill>
                <a:latin typeface="微软雅黑" pitchFamily="34" charset="-122"/>
                <a:ea typeface="微软雅黑" pitchFamily="34" charset="-122"/>
                <a:cs typeface="Times New Roman" pitchFamily="18" charset="0"/>
              </a:rPr>
              <a:t>）进行鉴别，依据的资料是触角和翅膀的长度。已经测得</a:t>
            </a:r>
            <a:r>
              <a:rPr lang="en-US" altLang="zh-CN" sz="2400" kern="0" dirty="0">
                <a:solidFill>
                  <a:srgbClr val="000000"/>
                </a:solidFill>
                <a:latin typeface="微软雅黑" pitchFamily="34" charset="-122"/>
                <a:ea typeface="微软雅黑" pitchFamily="34" charset="-122"/>
                <a:cs typeface="Times New Roman" pitchFamily="18" charset="0"/>
              </a:rPr>
              <a:t>9</a:t>
            </a:r>
            <a:r>
              <a:rPr lang="zh-CN" altLang="en-US" sz="2400" kern="0" dirty="0">
                <a:solidFill>
                  <a:srgbClr val="000000"/>
                </a:solidFill>
                <a:latin typeface="微软雅黑" pitchFamily="34" charset="-122"/>
                <a:ea typeface="微软雅黑" pitchFamily="34" charset="-122"/>
                <a:cs typeface="Times New Roman" pitchFamily="18" charset="0"/>
              </a:rPr>
              <a:t>只</a:t>
            </a:r>
            <a:r>
              <a:rPr lang="en-US" altLang="zh-CN" sz="2400" kern="0" dirty="0" err="1">
                <a:solidFill>
                  <a:srgbClr val="000000"/>
                </a:solidFill>
                <a:latin typeface="微软雅黑" pitchFamily="34" charset="-122"/>
                <a:ea typeface="微软雅黑" pitchFamily="34" charset="-122"/>
                <a:cs typeface="Times New Roman" pitchFamily="18" charset="0"/>
              </a:rPr>
              <a:t>Af</a:t>
            </a:r>
            <a:r>
              <a:rPr lang="zh-CN" altLang="en-US" sz="2400" kern="0" dirty="0">
                <a:solidFill>
                  <a:srgbClr val="000000"/>
                </a:solidFill>
                <a:latin typeface="微软雅黑" pitchFamily="34" charset="-122"/>
                <a:ea typeface="微软雅黑" pitchFamily="34" charset="-122"/>
                <a:cs typeface="Times New Roman" pitchFamily="18" charset="0"/>
              </a:rPr>
              <a:t>和</a:t>
            </a:r>
            <a:r>
              <a:rPr lang="en-US" altLang="zh-CN" sz="2400" kern="0" dirty="0">
                <a:solidFill>
                  <a:srgbClr val="000000"/>
                </a:solidFill>
                <a:latin typeface="微软雅黑" pitchFamily="34" charset="-122"/>
                <a:ea typeface="微软雅黑" pitchFamily="34" charset="-122"/>
                <a:cs typeface="Times New Roman" pitchFamily="18" charset="0"/>
              </a:rPr>
              <a:t>6</a:t>
            </a:r>
            <a:r>
              <a:rPr lang="zh-CN" altLang="en-US" sz="2400" kern="0" dirty="0">
                <a:solidFill>
                  <a:srgbClr val="000000"/>
                </a:solidFill>
                <a:latin typeface="微软雅黑" pitchFamily="34" charset="-122"/>
                <a:ea typeface="微软雅黑" pitchFamily="34" charset="-122"/>
                <a:cs typeface="Times New Roman" pitchFamily="18" charset="0"/>
              </a:rPr>
              <a:t>只</a:t>
            </a:r>
            <a:r>
              <a:rPr lang="en-US" altLang="zh-CN" sz="2400" kern="0" dirty="0" err="1">
                <a:solidFill>
                  <a:srgbClr val="000000"/>
                </a:solidFill>
                <a:latin typeface="微软雅黑" pitchFamily="34" charset="-122"/>
                <a:ea typeface="微软雅黑" pitchFamily="34" charset="-122"/>
                <a:cs typeface="Times New Roman" pitchFamily="18" charset="0"/>
              </a:rPr>
              <a:t>Apf</a:t>
            </a:r>
            <a:r>
              <a:rPr lang="zh-CN" altLang="en-US" sz="2400" kern="0" dirty="0">
                <a:solidFill>
                  <a:srgbClr val="000000"/>
                </a:solidFill>
                <a:latin typeface="微软雅黑" pitchFamily="34" charset="-122"/>
                <a:ea typeface="微软雅黑" pitchFamily="34" charset="-122"/>
                <a:cs typeface="Times New Roman" pitchFamily="18" charset="0"/>
              </a:rPr>
              <a:t>的数据，如下表所列，数据保存在文件“蠓虫分类</a:t>
            </a:r>
            <a:r>
              <a:rPr lang="en-US" altLang="zh-CN" sz="2400" kern="0" dirty="0">
                <a:solidFill>
                  <a:srgbClr val="000000"/>
                </a:solidFill>
                <a:latin typeface="微软雅黑" pitchFamily="34" charset="-122"/>
                <a:ea typeface="微软雅黑" pitchFamily="34" charset="-122"/>
                <a:cs typeface="Times New Roman" pitchFamily="18" charset="0"/>
              </a:rPr>
              <a:t>.</a:t>
            </a:r>
            <a:r>
              <a:rPr lang="en-US" altLang="zh-CN" sz="2400" kern="0" dirty="0" err="1">
                <a:solidFill>
                  <a:srgbClr val="000000"/>
                </a:solidFill>
                <a:latin typeface="微软雅黑" pitchFamily="34" charset="-122"/>
                <a:ea typeface="微软雅黑" pitchFamily="34" charset="-122"/>
                <a:cs typeface="Times New Roman" pitchFamily="18" charset="0"/>
              </a:rPr>
              <a:t>xls</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中。试根据已知类别的</a:t>
            </a:r>
            <a:r>
              <a:rPr lang="en-US" altLang="zh-CN" sz="2400" kern="0" dirty="0">
                <a:solidFill>
                  <a:srgbClr val="000000"/>
                </a:solidFill>
                <a:latin typeface="微软雅黑" pitchFamily="34" charset="-122"/>
                <a:ea typeface="微软雅黑" pitchFamily="34" charset="-122"/>
                <a:cs typeface="Times New Roman" pitchFamily="18" charset="0"/>
              </a:rPr>
              <a:t>15</a:t>
            </a:r>
            <a:r>
              <a:rPr lang="zh-CN" altLang="en-US" sz="2400" kern="0" dirty="0">
                <a:solidFill>
                  <a:srgbClr val="000000"/>
                </a:solidFill>
                <a:latin typeface="微软雅黑" pitchFamily="34" charset="-122"/>
                <a:ea typeface="微软雅黑" pitchFamily="34" charset="-122"/>
                <a:cs typeface="Times New Roman" pitchFamily="18" charset="0"/>
              </a:rPr>
              <a:t>只蠓虫的观测数据创建合适的分类器，对两类蠓虫进行正确的区分，并利用该分类器对数据表中最后三个未知类别的蠓虫进行判别，以确定其归属。</a:t>
            </a:r>
          </a:p>
        </p:txBody>
      </p:sp>
      <p:sp>
        <p:nvSpPr>
          <p:cNvPr id="6" name="页脚占位符 5">
            <a:extLst>
              <a:ext uri="{FF2B5EF4-FFF2-40B4-BE49-F238E27FC236}">
                <a16:creationId xmlns:a16="http://schemas.microsoft.com/office/drawing/2014/main" id="{65ACEA41-D678-4150-9034-A5BB3730B87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295698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3"/>
          <p:cNvSpPr>
            <a:spLocks noChangeArrowheads="1"/>
          </p:cNvSpPr>
          <p:nvPr/>
        </p:nvSpPr>
        <p:spPr bwMode="auto">
          <a:xfrm>
            <a:off x="411496" y="519063"/>
            <a:ext cx="64647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latin typeface="微软雅黑" pitchFamily="34" charset="-122"/>
                <a:ea typeface="微软雅黑" pitchFamily="34" charset="-122"/>
              </a:rPr>
              <a:t>二、自定义分布的参数估计</a:t>
            </a:r>
          </a:p>
        </p:txBody>
      </p:sp>
      <p:sp>
        <p:nvSpPr>
          <p:cNvPr id="4" name="Rectangle 13"/>
          <p:cNvSpPr>
            <a:spLocks noChangeArrowheads="1"/>
          </p:cNvSpPr>
          <p:nvPr/>
        </p:nvSpPr>
        <p:spPr bwMode="auto">
          <a:xfrm>
            <a:off x="428597" y="1052736"/>
            <a:ext cx="70375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单参数情形</a:t>
            </a:r>
          </a:p>
        </p:txBody>
      </p:sp>
      <p:sp>
        <p:nvSpPr>
          <p:cNvPr id="6" name="日期占位符 5">
            <a:extLst>
              <a:ext uri="{FF2B5EF4-FFF2-40B4-BE49-F238E27FC236}">
                <a16:creationId xmlns:a16="http://schemas.microsoft.com/office/drawing/2014/main" id="{A53C91B9-F725-473F-BAC5-3EE9FA2FC7B9}"/>
              </a:ext>
            </a:extLst>
          </p:cNvPr>
          <p:cNvSpPr>
            <a:spLocks noGrp="1"/>
          </p:cNvSpPr>
          <p:nvPr>
            <p:ph type="dt" sz="half" idx="2"/>
          </p:nvPr>
        </p:nvSpPr>
        <p:spPr/>
        <p:txBody>
          <a:bodyPr/>
          <a:lstStyle/>
          <a:p>
            <a:pPr>
              <a:defRPr/>
            </a:pPr>
            <a:fld id="{22DC74A4-3322-4A47-920B-49835503DCA0}" type="datetime1">
              <a:rPr lang="zh-CN" altLang="en-US" smtClean="0"/>
              <a:t>2022/11/23</a:t>
            </a:fld>
            <a:endParaRPr lang="zh-CN" altLang="en-US"/>
          </a:p>
        </p:txBody>
      </p:sp>
      <p:grpSp>
        <p:nvGrpSpPr>
          <p:cNvPr id="8" name="组合 7">
            <a:extLst>
              <a:ext uri="{FF2B5EF4-FFF2-40B4-BE49-F238E27FC236}">
                <a16:creationId xmlns:a16="http://schemas.microsoft.com/office/drawing/2014/main" id="{A79F3CA4-C929-401F-B416-77C24C78E1A7}"/>
              </a:ext>
            </a:extLst>
          </p:cNvPr>
          <p:cNvGrpSpPr/>
          <p:nvPr/>
        </p:nvGrpSpPr>
        <p:grpSpPr>
          <a:xfrm>
            <a:off x="497426" y="1685938"/>
            <a:ext cx="7963006" cy="4551374"/>
            <a:chOff x="497426" y="323839"/>
            <a:chExt cx="7963006" cy="4551374"/>
          </a:xfrm>
        </p:grpSpPr>
        <p:sp>
          <p:nvSpPr>
            <p:cNvPr id="9" name="Text Box 9">
              <a:extLst>
                <a:ext uri="{FF2B5EF4-FFF2-40B4-BE49-F238E27FC236}">
                  <a16:creationId xmlns:a16="http://schemas.microsoft.com/office/drawing/2014/main" id="{C6DBE872-0F26-4405-B850-DF49648AE9D7}"/>
                </a:ext>
              </a:extLst>
            </p:cNvPr>
            <p:cNvSpPr txBox="1">
              <a:spLocks noChangeArrowheads="1"/>
            </p:cNvSpPr>
            <p:nvPr/>
          </p:nvSpPr>
          <p:spPr bwMode="auto">
            <a:xfrm>
              <a:off x="497426" y="323839"/>
              <a:ext cx="7963006" cy="455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2-2</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已知总体 </a:t>
              </a:r>
              <a:r>
                <a:rPr lang="en-US" altLang="zh-CN" dirty="0">
                  <a:latin typeface="微软雅黑" pitchFamily="34" charset="-122"/>
                  <a:ea typeface="微软雅黑" pitchFamily="34" charset="-122"/>
                </a:rPr>
                <a:t>X </a:t>
              </a:r>
              <a:r>
                <a:rPr lang="zh-CN" altLang="en-US" dirty="0">
                  <a:latin typeface="微软雅黑" pitchFamily="34" charset="-122"/>
                  <a:ea typeface="微软雅黑" pitchFamily="34" charset="-122"/>
                </a:rPr>
                <a:t>的密度函数为</a:t>
              </a:r>
              <a:endParaRPr lang="en-US" altLang="zh-CN" dirty="0">
                <a:latin typeface="微软雅黑" pitchFamily="34" charset="-122"/>
                <a:ea typeface="微软雅黑" pitchFamily="34" charset="-122"/>
              </a:endParaRPr>
            </a:p>
            <a:p>
              <a:pPr>
                <a:lnSpc>
                  <a:spcPct val="150000"/>
                </a:lnSpc>
                <a:defRPr/>
              </a:pPr>
              <a:endParaRPr lang="en-US" altLang="zh-CN" dirty="0">
                <a:latin typeface="微软雅黑" pitchFamily="34" charset="-122"/>
                <a:ea typeface="微软雅黑" pitchFamily="34" charset="-122"/>
              </a:endParaRPr>
            </a:p>
            <a:p>
              <a:pPr>
                <a:lnSpc>
                  <a:spcPct val="150000"/>
                </a:lnSpc>
                <a:defRPr/>
              </a:pPr>
              <a:endParaRPr lang="en-US" altLang="zh-CN" dirty="0">
                <a:latin typeface="微软雅黑" pitchFamily="34" charset="-122"/>
                <a:ea typeface="微软雅黑" pitchFamily="34" charset="-122"/>
              </a:endParaRPr>
            </a:p>
            <a:p>
              <a:pPr>
                <a:lnSpc>
                  <a:spcPct val="150000"/>
                </a:lnSpc>
                <a:defRPr/>
              </a:pPr>
              <a:r>
                <a:rPr lang="zh-CN" altLang="en-US" dirty="0">
                  <a:latin typeface="微软雅黑" pitchFamily="34" charset="-122"/>
                  <a:ea typeface="微软雅黑" pitchFamily="34" charset="-122"/>
                </a:rPr>
                <a:t>其中        是未知参数。现从总体 中随机抽取容量为</a:t>
              </a:r>
              <a:r>
                <a:rPr lang="en-US" altLang="zh-CN" dirty="0">
                  <a:latin typeface="微软雅黑" pitchFamily="34" charset="-122"/>
                  <a:ea typeface="微软雅黑" pitchFamily="34" charset="-122"/>
                </a:rPr>
                <a:t>20</a:t>
              </a:r>
              <a:r>
                <a:rPr lang="zh-CN" altLang="en-US" dirty="0">
                  <a:latin typeface="微软雅黑" pitchFamily="34" charset="-122"/>
                  <a:ea typeface="微软雅黑" pitchFamily="34" charset="-122"/>
                </a:rPr>
                <a:t>的样本，得样本观测值如下：</a:t>
              </a:r>
            </a:p>
            <a:p>
              <a:pPr>
                <a:lnSpc>
                  <a:spcPct val="150000"/>
                </a:lnSpc>
                <a:defRPr/>
              </a:pPr>
              <a:r>
                <a:rPr lang="en-US" altLang="zh-CN" sz="1400" dirty="0">
                  <a:latin typeface="微软雅黑" pitchFamily="34" charset="-122"/>
                  <a:ea typeface="微软雅黑" pitchFamily="34" charset="-122"/>
                </a:rPr>
                <a:t>0.7917    0.8448    0.9802    0.8481    0.7627    0.9013    0.9037    0.7399    0.7843    0.8424</a:t>
              </a:r>
            </a:p>
            <a:p>
              <a:pPr>
                <a:lnSpc>
                  <a:spcPct val="150000"/>
                </a:lnSpc>
                <a:defRPr/>
              </a:pPr>
              <a:r>
                <a:rPr lang="en-US" altLang="zh-CN" sz="1400" dirty="0">
                  <a:latin typeface="微软雅黑" pitchFamily="34" charset="-122"/>
                  <a:ea typeface="微软雅黑" pitchFamily="34" charset="-122"/>
                </a:rPr>
                <a:t>0.9842    0.7134    0.9959    0.6444    0.8362    0.7651    0.9341    0.6515    0.7956    0.8733</a:t>
              </a:r>
            </a:p>
            <a:p>
              <a:pPr>
                <a:lnSpc>
                  <a:spcPct val="150000"/>
                </a:lnSpc>
                <a:defRPr/>
              </a:pPr>
              <a:r>
                <a:rPr lang="zh-CN" altLang="en-US" dirty="0">
                  <a:latin typeface="微软雅黑" pitchFamily="34" charset="-122"/>
                  <a:ea typeface="微软雅黑" pitchFamily="34" charset="-122"/>
                </a:rPr>
                <a:t>试根据以上样本观测值求参数 的最大似然估计和置信水平为</a:t>
              </a:r>
              <a:r>
                <a:rPr lang="en-US" altLang="zh-CN" dirty="0">
                  <a:latin typeface="微软雅黑" pitchFamily="34" charset="-122"/>
                  <a:ea typeface="微软雅黑" pitchFamily="34" charset="-122"/>
                </a:rPr>
                <a:t>95%</a:t>
              </a:r>
              <a:r>
                <a:rPr lang="zh-CN" altLang="en-US" dirty="0">
                  <a:latin typeface="微软雅黑" pitchFamily="34" charset="-122"/>
                  <a:ea typeface="微软雅黑" pitchFamily="34" charset="-122"/>
                </a:rPr>
                <a:t>的置信区间。</a:t>
              </a:r>
            </a:p>
          </p:txBody>
        </p:sp>
        <p:graphicFrame>
          <p:nvGraphicFramePr>
            <p:cNvPr id="10" name="对象 9">
              <a:extLst>
                <a:ext uri="{FF2B5EF4-FFF2-40B4-BE49-F238E27FC236}">
                  <a16:creationId xmlns:a16="http://schemas.microsoft.com/office/drawing/2014/main" id="{96143BE9-419F-4E0E-841A-63286C375D03}"/>
                </a:ext>
              </a:extLst>
            </p:cNvPr>
            <p:cNvGraphicFramePr>
              <a:graphicFrameLocks noChangeAspect="1"/>
            </p:cNvGraphicFramePr>
            <p:nvPr>
              <p:extLst>
                <p:ext uri="{D42A27DB-BD31-4B8C-83A1-F6EECF244321}">
                  <p14:modId xmlns:p14="http://schemas.microsoft.com/office/powerpoint/2010/main" val="2182056774"/>
                </p:ext>
              </p:extLst>
            </p:nvPr>
          </p:nvGraphicFramePr>
          <p:xfrm>
            <a:off x="2555776" y="1058789"/>
            <a:ext cx="3181350" cy="877888"/>
          </p:xfrm>
          <a:graphic>
            <a:graphicData uri="http://schemas.openxmlformats.org/presentationml/2006/ole">
              <mc:AlternateContent xmlns:mc="http://schemas.openxmlformats.org/markup-compatibility/2006">
                <mc:Choice xmlns:v="urn:schemas-microsoft-com:vml" Requires="v">
                  <p:oleObj name="Equation" r:id="rId2" imgW="1739880" imgH="482400" progId="Equation.DSMT4">
                    <p:embed/>
                  </p:oleObj>
                </mc:Choice>
                <mc:Fallback>
                  <p:oleObj name="Equation" r:id="rId2" imgW="1739880" imgH="482400" progId="Equation.DSMT4">
                    <p:embed/>
                    <p:pic>
                      <p:nvPicPr>
                        <p:cNvPr id="8" name="对象 7">
                          <a:extLst>
                            <a:ext uri="{FF2B5EF4-FFF2-40B4-BE49-F238E27FC236}">
                              <a16:creationId xmlns:a16="http://schemas.microsoft.com/office/drawing/2014/main" id="{C602DDBA-9FA1-43A2-95D8-7817EAEE3894}"/>
                            </a:ext>
                          </a:extLst>
                        </p:cNvPr>
                        <p:cNvPicPr>
                          <a:picLocks noChangeAspect="1" noChangeArrowheads="1"/>
                        </p:cNvPicPr>
                        <p:nvPr/>
                      </p:nvPicPr>
                      <p:blipFill>
                        <a:blip r:embed="rId3"/>
                        <a:srcRect/>
                        <a:stretch>
                          <a:fillRect/>
                        </a:stretch>
                      </p:blipFill>
                      <p:spPr bwMode="auto">
                        <a:xfrm>
                          <a:off x="2555776" y="1058789"/>
                          <a:ext cx="3181350" cy="877888"/>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8BEB17FD-D5D7-413F-A1D0-0E2DCEE77C39}"/>
                </a:ext>
              </a:extLst>
            </p:cNvPr>
            <p:cNvGraphicFramePr>
              <a:graphicFrameLocks noChangeAspect="1"/>
            </p:cNvGraphicFramePr>
            <p:nvPr>
              <p:extLst>
                <p:ext uri="{D42A27DB-BD31-4B8C-83A1-F6EECF244321}">
                  <p14:modId xmlns:p14="http://schemas.microsoft.com/office/powerpoint/2010/main" val="1823817204"/>
                </p:ext>
              </p:extLst>
            </p:nvPr>
          </p:nvGraphicFramePr>
          <p:xfrm>
            <a:off x="1258417" y="2153434"/>
            <a:ext cx="649287" cy="325438"/>
          </p:xfrm>
          <a:graphic>
            <a:graphicData uri="http://schemas.openxmlformats.org/presentationml/2006/ole">
              <mc:AlternateContent xmlns:mc="http://schemas.openxmlformats.org/markup-compatibility/2006">
                <mc:Choice xmlns:v="urn:schemas-microsoft-com:vml" Requires="v">
                  <p:oleObj name="Equation" r:id="rId4" imgW="355320" imgH="177480" progId="Equation.DSMT4">
                    <p:embed/>
                  </p:oleObj>
                </mc:Choice>
                <mc:Fallback>
                  <p:oleObj name="Equation" r:id="rId4" imgW="355320" imgH="177480" progId="Equation.DSMT4">
                    <p:embed/>
                    <p:pic>
                      <p:nvPicPr>
                        <p:cNvPr id="9" name="对象 8">
                          <a:extLst>
                            <a:ext uri="{FF2B5EF4-FFF2-40B4-BE49-F238E27FC236}">
                              <a16:creationId xmlns:a16="http://schemas.microsoft.com/office/drawing/2014/main" id="{64F85E0D-679B-4F95-BE44-DE5B0BE0BA67}"/>
                            </a:ext>
                          </a:extLst>
                        </p:cNvPr>
                        <p:cNvPicPr>
                          <a:picLocks noChangeAspect="1" noChangeArrowheads="1"/>
                        </p:cNvPicPr>
                        <p:nvPr/>
                      </p:nvPicPr>
                      <p:blipFill>
                        <a:blip r:embed="rId5"/>
                        <a:srcRect/>
                        <a:stretch>
                          <a:fillRect/>
                        </a:stretch>
                      </p:blipFill>
                      <p:spPr bwMode="auto">
                        <a:xfrm>
                          <a:off x="1258417" y="2153434"/>
                          <a:ext cx="649287" cy="325438"/>
                        </a:xfrm>
                        <a:prstGeom prst="rect">
                          <a:avLst/>
                        </a:prstGeom>
                        <a:noFill/>
                      </p:spPr>
                    </p:pic>
                  </p:oleObj>
                </mc:Fallback>
              </mc:AlternateContent>
            </a:graphicData>
          </a:graphic>
        </p:graphicFrame>
      </p:grpSp>
      <p:sp>
        <p:nvSpPr>
          <p:cNvPr id="2" name="页脚占位符 1">
            <a:extLst>
              <a:ext uri="{FF2B5EF4-FFF2-40B4-BE49-F238E27FC236}">
                <a16:creationId xmlns:a16="http://schemas.microsoft.com/office/drawing/2014/main" id="{BDC895B5-79C4-4B9C-9FED-5EE86E572AE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73373172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B004AF4-5145-48BD-B860-2102B27CD621}"/>
              </a:ext>
            </a:extLst>
          </p:cNvPr>
          <p:cNvSpPr>
            <a:spLocks noGrp="1"/>
          </p:cNvSpPr>
          <p:nvPr>
            <p:ph type="dt" sz="half" idx="2"/>
          </p:nvPr>
        </p:nvSpPr>
        <p:spPr/>
        <p:txBody>
          <a:bodyPr/>
          <a:lstStyle/>
          <a:p>
            <a:pPr>
              <a:defRPr/>
            </a:pPr>
            <a:fld id="{1FAFDC8A-577A-40DD-8208-61177D16A77E}" type="datetime1">
              <a:rPr lang="zh-CN" altLang="en-US" smtClean="0"/>
              <a:t>2022/11/23</a:t>
            </a:fld>
            <a:endParaRPr lang="zh-CN" altLang="en-US"/>
          </a:p>
        </p:txBody>
      </p:sp>
      <p:sp>
        <p:nvSpPr>
          <p:cNvPr id="5" name="Rectangle 3">
            <a:extLst>
              <a:ext uri="{FF2B5EF4-FFF2-40B4-BE49-F238E27FC236}">
                <a16:creationId xmlns:a16="http://schemas.microsoft.com/office/drawing/2014/main" id="{C06DEEBF-6E2C-4D4E-9C67-AD0079C09C21}"/>
              </a:ext>
            </a:extLst>
          </p:cNvPr>
          <p:cNvSpPr>
            <a:spLocks noChangeArrowheads="1"/>
          </p:cNvSpPr>
          <p:nvPr/>
        </p:nvSpPr>
        <p:spPr bwMode="auto">
          <a:xfrm>
            <a:off x="500034" y="399671"/>
            <a:ext cx="803240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8-1</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蠓虫的分类识别问题。</a:t>
            </a:r>
          </a:p>
        </p:txBody>
      </p:sp>
      <p:graphicFrame>
        <p:nvGraphicFramePr>
          <p:cNvPr id="6" name="表格 5">
            <a:extLst>
              <a:ext uri="{FF2B5EF4-FFF2-40B4-BE49-F238E27FC236}">
                <a16:creationId xmlns:a16="http://schemas.microsoft.com/office/drawing/2014/main" id="{E55225B8-B8C9-4FBB-87B4-20D5F563302C}"/>
              </a:ext>
            </a:extLst>
          </p:cNvPr>
          <p:cNvGraphicFramePr>
            <a:graphicFrameLocks noGrp="1"/>
          </p:cNvGraphicFramePr>
          <p:nvPr>
            <p:extLst>
              <p:ext uri="{D42A27DB-BD31-4B8C-83A1-F6EECF244321}">
                <p14:modId xmlns:p14="http://schemas.microsoft.com/office/powerpoint/2010/main" val="1814306686"/>
              </p:ext>
            </p:extLst>
          </p:nvPr>
        </p:nvGraphicFramePr>
        <p:xfrm>
          <a:off x="683568" y="1196752"/>
          <a:ext cx="7848873" cy="5212080"/>
        </p:xfrm>
        <a:graphic>
          <a:graphicData uri="http://schemas.openxmlformats.org/drawingml/2006/table">
            <a:tbl>
              <a:tblPr firstRow="1" firstCol="1" bandRow="1"/>
              <a:tblGrid>
                <a:gridCol w="1803571">
                  <a:extLst>
                    <a:ext uri="{9D8B030D-6E8A-4147-A177-3AD203B41FA5}">
                      <a16:colId xmlns:a16="http://schemas.microsoft.com/office/drawing/2014/main" val="3199368479"/>
                    </a:ext>
                  </a:extLst>
                </a:gridCol>
                <a:gridCol w="2438160">
                  <a:extLst>
                    <a:ext uri="{9D8B030D-6E8A-4147-A177-3AD203B41FA5}">
                      <a16:colId xmlns:a16="http://schemas.microsoft.com/office/drawing/2014/main" val="1974690606"/>
                    </a:ext>
                  </a:extLst>
                </a:gridCol>
                <a:gridCol w="1803571">
                  <a:extLst>
                    <a:ext uri="{9D8B030D-6E8A-4147-A177-3AD203B41FA5}">
                      <a16:colId xmlns:a16="http://schemas.microsoft.com/office/drawing/2014/main" val="3755154441"/>
                    </a:ext>
                  </a:extLst>
                </a:gridCol>
                <a:gridCol w="1803571">
                  <a:extLst>
                    <a:ext uri="{9D8B030D-6E8A-4147-A177-3AD203B41FA5}">
                      <a16:colId xmlns:a16="http://schemas.microsoft.com/office/drawing/2014/main" val="2859489497"/>
                    </a:ext>
                  </a:extLst>
                </a:gridCol>
              </a:tblGrid>
              <a:tr h="234504">
                <a:tc>
                  <a:txBody>
                    <a:bodyPr/>
                    <a:lstStyle/>
                    <a:p>
                      <a:pPr algn="just">
                        <a:lnSpc>
                          <a:spcPct val="1000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观测序号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just">
                        <a:lnSpc>
                          <a:spcPct val="100000"/>
                        </a:lnSpc>
                        <a:spcAft>
                          <a:spcPts val="0"/>
                        </a:spcAft>
                      </a:pPr>
                      <a:r>
                        <a:rPr lang="zh-CN" sz="1800" b="1">
                          <a:solidFill>
                            <a:srgbClr val="0000FF"/>
                          </a:solidFill>
                          <a:effectLst/>
                          <a:latin typeface="微软雅黑" panose="020B0503020204020204" pitchFamily="34" charset="-122"/>
                          <a:ea typeface="微软雅黑" panose="020B0503020204020204" pitchFamily="34" charset="-122"/>
                        </a:rPr>
                        <a:t>触角长</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just">
                        <a:lnSpc>
                          <a:spcPct val="100000"/>
                        </a:lnSpc>
                        <a:spcAft>
                          <a:spcPts val="0"/>
                        </a:spcAft>
                      </a:pPr>
                      <a:r>
                        <a:rPr lang="zh-CN" sz="1800" b="1">
                          <a:solidFill>
                            <a:srgbClr val="0000FF"/>
                          </a:solidFill>
                          <a:effectLst/>
                          <a:latin typeface="微软雅黑" panose="020B0503020204020204" pitchFamily="34" charset="-122"/>
                          <a:ea typeface="微软雅黑" panose="020B0503020204020204" pitchFamily="34" charset="-122"/>
                        </a:rPr>
                        <a:t>翅膀长</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just">
                        <a:lnSpc>
                          <a:spcPct val="100000"/>
                        </a:lnSpc>
                        <a:spcAft>
                          <a:spcPts val="0"/>
                        </a:spcAft>
                      </a:pPr>
                      <a:r>
                        <a:rPr lang="zh-CN" sz="1800" b="1" dirty="0">
                          <a:solidFill>
                            <a:srgbClr val="0000FF"/>
                          </a:solidFill>
                          <a:effectLst/>
                          <a:latin typeface="微软雅黑" panose="020B0503020204020204" pitchFamily="34" charset="-122"/>
                          <a:ea typeface="微软雅黑" panose="020B0503020204020204" pitchFamily="34" charset="-122"/>
                        </a:rPr>
                        <a:t>原属类别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176824050"/>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1.24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1.72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736549"/>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1.36</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1.74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061997"/>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3</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1.38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1.64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4580000"/>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1.38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1.82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939705"/>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5</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1.38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1.9</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6913674"/>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6</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1.7</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4066415"/>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7</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1.48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1.82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13916"/>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1.54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1.82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5527649"/>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9</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1.56</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2.08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416592"/>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10</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1.14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1.78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Apf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214855"/>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11</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1.18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1.96</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Apf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3140398"/>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1.86</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Apf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1414298"/>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13</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1.26</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Apf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2618564"/>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1.28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Apf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2526936"/>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15</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1.3</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1.96</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Apf</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2451314"/>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16</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1.24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unknown</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4351891"/>
                  </a:ext>
                </a:extLst>
              </a:tr>
              <a:tr h="234504">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17</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1.28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1.84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unknown</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9051495"/>
                  </a:ext>
                </a:extLst>
              </a:tr>
              <a:tr h="234504">
                <a:tc>
                  <a:txBody>
                    <a:bodyPr/>
                    <a:lstStyle/>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18</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1.4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a:effectLst/>
                          <a:latin typeface="微软雅黑" panose="020B0503020204020204" pitchFamily="34" charset="-122"/>
                          <a:ea typeface="微软雅黑" panose="020B0503020204020204" pitchFamily="34" charset="-122"/>
                        </a:rPr>
                        <a:t>2.04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dirty="0">
                          <a:effectLst/>
                          <a:latin typeface="微软雅黑" panose="020B0503020204020204" pitchFamily="34" charset="-122"/>
                          <a:ea typeface="微软雅黑" panose="020B0503020204020204" pitchFamily="34" charset="-122"/>
                        </a:rPr>
                        <a:t>unknown</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6620716"/>
                  </a:ext>
                </a:extLst>
              </a:tr>
            </a:tbl>
          </a:graphicData>
        </a:graphic>
      </p:graphicFrame>
      <p:sp>
        <p:nvSpPr>
          <p:cNvPr id="4" name="页脚占位符 3">
            <a:extLst>
              <a:ext uri="{FF2B5EF4-FFF2-40B4-BE49-F238E27FC236}">
                <a16:creationId xmlns:a16="http://schemas.microsoft.com/office/drawing/2014/main" id="{E1617252-2EE7-4D9A-A767-53A9B3061B2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743800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644620" y="1012203"/>
            <a:ext cx="8232470" cy="168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微软雅黑" pitchFamily="34" charset="-122"/>
                <a:ea typeface="微软雅黑" pitchFamily="34" charset="-122"/>
              </a:rPr>
              <a:t>&gt;&gt; T = </a:t>
            </a:r>
            <a:r>
              <a:rPr lang="en-US" altLang="zh-CN" sz="2400" dirty="0" err="1">
                <a:latin typeface="微软雅黑" pitchFamily="34" charset="-122"/>
                <a:ea typeface="微软雅黑" pitchFamily="34" charset="-122"/>
              </a:rPr>
              <a:t>readtable</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蠓虫分类</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xls</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ReadRowNames</a:t>
            </a:r>
            <a:r>
              <a:rPr lang="en-US" altLang="zh-CN" sz="2400" dirty="0">
                <a:latin typeface="微软雅黑" pitchFamily="34" charset="-122"/>
                <a:ea typeface="微软雅黑" pitchFamily="34" charset="-122"/>
              </a:rPr>
              <a:t>',true);</a:t>
            </a:r>
          </a:p>
          <a:p>
            <a:pPr>
              <a:lnSpc>
                <a:spcPct val="150000"/>
              </a:lnSpc>
            </a:pPr>
            <a:r>
              <a:rPr lang="en-US" altLang="zh-CN" sz="2400" dirty="0">
                <a:latin typeface="微软雅黑" pitchFamily="34" charset="-122"/>
                <a:ea typeface="微软雅黑" pitchFamily="34" charset="-122"/>
              </a:rPr>
              <a:t>&gt;&gt; </a:t>
            </a:r>
            <a:r>
              <a:rPr lang="en-US" altLang="zh-CN" sz="2400" dirty="0" err="1">
                <a:latin typeface="微软雅黑" pitchFamily="34" charset="-122"/>
                <a:ea typeface="微软雅黑" pitchFamily="34" charset="-122"/>
              </a:rPr>
              <a:t>T.Properties.VariableNames</a:t>
            </a:r>
            <a:r>
              <a:rPr lang="en-US" altLang="zh-CN" sz="2400" dirty="0">
                <a:latin typeface="微软雅黑" pitchFamily="34" charset="-122"/>
                <a:ea typeface="微软雅黑" pitchFamily="34" charset="-122"/>
              </a:rPr>
              <a:t> = {'x1','x2','y'};</a:t>
            </a:r>
          </a:p>
          <a:p>
            <a:pPr>
              <a:lnSpc>
                <a:spcPct val="150000"/>
              </a:lnSpc>
            </a:pPr>
            <a:r>
              <a:rPr lang="en-US" altLang="zh-CN" sz="2400" dirty="0">
                <a:latin typeface="微软雅黑" pitchFamily="34" charset="-122"/>
                <a:ea typeface="微软雅黑" pitchFamily="34" charset="-122"/>
              </a:rPr>
              <a:t>&gt;&gt; </a:t>
            </a:r>
            <a:r>
              <a:rPr lang="en-US" altLang="zh-CN" sz="2400" dirty="0" err="1">
                <a:latin typeface="微软雅黑" pitchFamily="34" charset="-122"/>
                <a:ea typeface="微软雅黑" pitchFamily="34" charset="-122"/>
              </a:rPr>
              <a:t>T_train</a:t>
            </a:r>
            <a:r>
              <a:rPr lang="en-US" altLang="zh-CN" sz="2400" dirty="0">
                <a:latin typeface="微软雅黑" pitchFamily="34" charset="-122"/>
                <a:ea typeface="微软雅黑" pitchFamily="34" charset="-122"/>
              </a:rPr>
              <a:t> = T(1:15,:);</a:t>
            </a:r>
            <a:endParaRPr lang="zh-CN" altLang="en-US" sz="2400" dirty="0">
              <a:solidFill>
                <a:srgbClr val="FF0000"/>
              </a:solidFill>
              <a:latin typeface="微软雅黑" pitchFamily="34" charset="-122"/>
              <a:ea typeface="微软雅黑" pitchFamily="34" charset="-122"/>
            </a:endParaRPr>
          </a:p>
        </p:txBody>
      </p:sp>
      <p:sp>
        <p:nvSpPr>
          <p:cNvPr id="72707" name="Text Box 3"/>
          <p:cNvSpPr txBox="1">
            <a:spLocks noChangeArrowheads="1"/>
          </p:cNvSpPr>
          <p:nvPr/>
        </p:nvSpPr>
        <p:spPr bwMode="auto">
          <a:xfrm>
            <a:off x="266910" y="476672"/>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1.  </a:t>
            </a:r>
            <a:r>
              <a:rPr lang="zh-CN" altLang="en-US" sz="2400" dirty="0">
                <a:solidFill>
                  <a:srgbClr val="FF0000"/>
                </a:solidFill>
                <a:latin typeface="微软雅黑" panose="020B0503020204020204" pitchFamily="34" charset="-122"/>
                <a:ea typeface="微软雅黑" panose="020B0503020204020204" pitchFamily="34" charset="-122"/>
              </a:rPr>
              <a:t>读取数据并创建数据表</a:t>
            </a:r>
          </a:p>
        </p:txBody>
      </p:sp>
      <p:sp>
        <p:nvSpPr>
          <p:cNvPr id="6" name="Text Box 2">
            <a:extLst>
              <a:ext uri="{FF2B5EF4-FFF2-40B4-BE49-F238E27FC236}">
                <a16:creationId xmlns:a16="http://schemas.microsoft.com/office/drawing/2014/main" id="{2C369899-7721-490D-AA90-216B38C936C8}"/>
              </a:ext>
            </a:extLst>
          </p:cNvPr>
          <p:cNvSpPr txBox="1">
            <a:spLocks noChangeArrowheads="1"/>
          </p:cNvSpPr>
          <p:nvPr/>
        </p:nvSpPr>
        <p:spPr bwMode="auto">
          <a:xfrm>
            <a:off x="644620" y="3501008"/>
            <a:ext cx="8031836"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微软雅黑" pitchFamily="34" charset="-122"/>
                <a:ea typeface="微软雅黑" pitchFamily="34" charset="-122"/>
              </a:rPr>
              <a:t>&gt;&gt; </a:t>
            </a:r>
            <a:r>
              <a:rPr lang="en-US" altLang="zh-CN" sz="2400" dirty="0" err="1">
                <a:latin typeface="微软雅黑" pitchFamily="34" charset="-122"/>
                <a:ea typeface="微软雅黑" pitchFamily="34" charset="-122"/>
              </a:rPr>
              <a:t>ResponseVarName</a:t>
            </a:r>
            <a:r>
              <a:rPr lang="en-US" altLang="zh-CN" sz="2400" dirty="0">
                <a:latin typeface="微软雅黑" pitchFamily="34" charset="-122"/>
                <a:ea typeface="微软雅黑" pitchFamily="34" charset="-122"/>
              </a:rPr>
              <a:t> = 'y';</a:t>
            </a:r>
          </a:p>
          <a:p>
            <a:pPr>
              <a:lnSpc>
                <a:spcPct val="150000"/>
              </a:lnSpc>
            </a:pPr>
            <a:r>
              <a:rPr lang="en-US" altLang="zh-CN" sz="2400" dirty="0">
                <a:latin typeface="微软雅黑" pitchFamily="34" charset="-122"/>
                <a:ea typeface="微软雅黑" pitchFamily="34" charset="-122"/>
              </a:rPr>
              <a:t>&gt;&gt; </a:t>
            </a:r>
            <a:r>
              <a:rPr lang="en-US" altLang="zh-CN" sz="2400" dirty="0" err="1">
                <a:latin typeface="微软雅黑" pitchFamily="34" charset="-122"/>
                <a:ea typeface="微软雅黑" pitchFamily="34" charset="-122"/>
              </a:rPr>
              <a:t>Mdl</a:t>
            </a:r>
            <a:r>
              <a:rPr lang="en-US" altLang="zh-CN" sz="2400" dirty="0">
                <a:latin typeface="微软雅黑" pitchFamily="34" charset="-122"/>
                <a:ea typeface="微软雅黑" pitchFamily="34" charset="-122"/>
              </a:rPr>
              <a:t> = </a:t>
            </a:r>
            <a:r>
              <a:rPr lang="en-US" altLang="zh-CN" sz="2400" dirty="0" err="1">
                <a:latin typeface="微软雅黑" pitchFamily="34" charset="-122"/>
                <a:ea typeface="微软雅黑" pitchFamily="34" charset="-122"/>
              </a:rPr>
              <a:t>fitcdiscr</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T_train,ResponseVarName</a:t>
            </a:r>
            <a:r>
              <a:rPr lang="en-US" altLang="zh-CN" sz="2400" dirty="0">
                <a:latin typeface="微软雅黑" pitchFamily="34" charset="-122"/>
                <a:ea typeface="微软雅黑" pitchFamily="34" charset="-122"/>
              </a:rPr>
              <a:t>)</a:t>
            </a:r>
            <a:endParaRPr lang="zh-CN" altLang="en-US" sz="2400" dirty="0">
              <a:solidFill>
                <a:srgbClr val="FF0000"/>
              </a:solidFill>
              <a:latin typeface="微软雅黑" pitchFamily="34" charset="-122"/>
              <a:ea typeface="微软雅黑" pitchFamily="34" charset="-122"/>
            </a:endParaRPr>
          </a:p>
        </p:txBody>
      </p:sp>
      <p:sp>
        <p:nvSpPr>
          <p:cNvPr id="7" name="Text Box 3">
            <a:extLst>
              <a:ext uri="{FF2B5EF4-FFF2-40B4-BE49-F238E27FC236}">
                <a16:creationId xmlns:a16="http://schemas.microsoft.com/office/drawing/2014/main" id="{17A40917-3033-417E-936E-8AE4A1E4774D}"/>
              </a:ext>
            </a:extLst>
          </p:cNvPr>
          <p:cNvSpPr txBox="1">
            <a:spLocks noChangeArrowheads="1"/>
          </p:cNvSpPr>
          <p:nvPr/>
        </p:nvSpPr>
        <p:spPr bwMode="auto">
          <a:xfrm>
            <a:off x="266910" y="2924944"/>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训练分类器</a:t>
            </a:r>
          </a:p>
        </p:txBody>
      </p:sp>
      <p:sp>
        <p:nvSpPr>
          <p:cNvPr id="12" name="Text Box 2">
            <a:extLst>
              <a:ext uri="{FF2B5EF4-FFF2-40B4-BE49-F238E27FC236}">
                <a16:creationId xmlns:a16="http://schemas.microsoft.com/office/drawing/2014/main" id="{24FE542B-21C8-4911-AF19-9C0A8A7516C0}"/>
              </a:ext>
            </a:extLst>
          </p:cNvPr>
          <p:cNvSpPr txBox="1">
            <a:spLocks noChangeArrowheads="1"/>
          </p:cNvSpPr>
          <p:nvPr/>
        </p:nvSpPr>
        <p:spPr bwMode="auto">
          <a:xfrm>
            <a:off x="644620" y="5440231"/>
            <a:ext cx="8031836"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微软雅黑" pitchFamily="34" charset="-122"/>
                <a:ea typeface="微软雅黑" pitchFamily="34" charset="-122"/>
              </a:rPr>
              <a:t>&gt;&gt; label = predict(</a:t>
            </a:r>
            <a:r>
              <a:rPr lang="en-US" altLang="zh-CN" sz="2400" dirty="0" err="1">
                <a:latin typeface="微软雅黑" pitchFamily="34" charset="-122"/>
                <a:ea typeface="微软雅黑" pitchFamily="34" charset="-122"/>
              </a:rPr>
              <a:t>Mdl,T</a:t>
            </a:r>
            <a:r>
              <a:rPr lang="en-US" altLang="zh-CN" sz="2400" dirty="0">
                <a:latin typeface="微软雅黑" pitchFamily="34" charset="-122"/>
                <a:ea typeface="微软雅黑" pitchFamily="34" charset="-122"/>
              </a:rPr>
              <a:t>)</a:t>
            </a:r>
            <a:endParaRPr lang="zh-CN" altLang="en-US" sz="2400" dirty="0">
              <a:solidFill>
                <a:srgbClr val="FF0000"/>
              </a:solidFill>
              <a:latin typeface="微软雅黑" pitchFamily="34" charset="-122"/>
              <a:ea typeface="微软雅黑" pitchFamily="34" charset="-122"/>
            </a:endParaRPr>
          </a:p>
        </p:txBody>
      </p:sp>
      <p:sp>
        <p:nvSpPr>
          <p:cNvPr id="13" name="Text Box 3">
            <a:extLst>
              <a:ext uri="{FF2B5EF4-FFF2-40B4-BE49-F238E27FC236}">
                <a16:creationId xmlns:a16="http://schemas.microsoft.com/office/drawing/2014/main" id="{22709900-2150-4746-B66B-8C12DB9364A4}"/>
              </a:ext>
            </a:extLst>
          </p:cNvPr>
          <p:cNvSpPr txBox="1">
            <a:spLocks noChangeArrowheads="1"/>
          </p:cNvSpPr>
          <p:nvPr/>
        </p:nvSpPr>
        <p:spPr bwMode="auto">
          <a:xfrm>
            <a:off x="266910" y="4864167"/>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3.  </a:t>
            </a:r>
            <a:r>
              <a:rPr lang="zh-CN" altLang="en-US" sz="2400" dirty="0">
                <a:solidFill>
                  <a:srgbClr val="FF0000"/>
                </a:solidFill>
                <a:latin typeface="微软雅黑" panose="020B0503020204020204" pitchFamily="34" charset="-122"/>
                <a:ea typeface="微软雅黑" panose="020B0503020204020204" pitchFamily="34" charset="-122"/>
              </a:rPr>
              <a:t>用训练好的分类器进行预测</a:t>
            </a:r>
          </a:p>
        </p:txBody>
      </p:sp>
      <p:sp>
        <p:nvSpPr>
          <p:cNvPr id="2" name="日期占位符 1">
            <a:extLst>
              <a:ext uri="{FF2B5EF4-FFF2-40B4-BE49-F238E27FC236}">
                <a16:creationId xmlns:a16="http://schemas.microsoft.com/office/drawing/2014/main" id="{C49D20E1-3BF6-481B-BB7F-14DE1717F6AF}"/>
              </a:ext>
            </a:extLst>
          </p:cNvPr>
          <p:cNvSpPr>
            <a:spLocks noGrp="1"/>
          </p:cNvSpPr>
          <p:nvPr>
            <p:ph type="dt" sz="half" idx="2"/>
          </p:nvPr>
        </p:nvSpPr>
        <p:spPr/>
        <p:txBody>
          <a:bodyPr/>
          <a:lstStyle/>
          <a:p>
            <a:pPr>
              <a:defRPr/>
            </a:pPr>
            <a:fld id="{AD5657EC-FDFF-4C40-BEB1-E46383704345}"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6F1C5F4B-81B6-47D3-8EDE-0916EF931F53}"/>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4578213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644620" y="1012203"/>
            <a:ext cx="8232470" cy="5116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000" dirty="0">
                <a:latin typeface="微软雅黑" pitchFamily="34" charset="-122"/>
                <a:ea typeface="微软雅黑" pitchFamily="34" charset="-122"/>
              </a:rPr>
              <a:t>&gt;&gt; x1 = T.x1;</a:t>
            </a:r>
          </a:p>
          <a:p>
            <a:pPr>
              <a:lnSpc>
                <a:spcPct val="150000"/>
              </a:lnSpc>
            </a:pPr>
            <a:r>
              <a:rPr lang="en-US" altLang="zh-CN" sz="2000" dirty="0">
                <a:latin typeface="微软雅黑" pitchFamily="34" charset="-122"/>
                <a:ea typeface="微软雅黑" pitchFamily="34" charset="-122"/>
              </a:rPr>
              <a:t>&gt;&gt; x2 = T.x2;</a:t>
            </a:r>
          </a:p>
          <a:p>
            <a:pPr>
              <a:lnSpc>
                <a:spcPct val="150000"/>
              </a:lnSpc>
            </a:pPr>
            <a:r>
              <a:rPr lang="en-US" altLang="zh-CN" sz="2000" dirty="0">
                <a:latin typeface="微软雅黑" pitchFamily="34" charset="-122"/>
                <a:ea typeface="微软雅黑" pitchFamily="34" charset="-122"/>
              </a:rPr>
              <a:t>&gt;&gt; x1i = </a:t>
            </a:r>
            <a:r>
              <a:rPr lang="en-US" altLang="zh-CN" sz="2000" dirty="0" err="1">
                <a:latin typeface="微软雅黑" pitchFamily="34" charset="-122"/>
                <a:ea typeface="微软雅黑" pitchFamily="34" charset="-122"/>
              </a:rPr>
              <a:t>linspace</a:t>
            </a:r>
            <a:r>
              <a:rPr lang="en-US" altLang="zh-CN" sz="2000" dirty="0">
                <a:latin typeface="微软雅黑" pitchFamily="34" charset="-122"/>
                <a:ea typeface="微软雅黑" pitchFamily="34" charset="-122"/>
              </a:rPr>
              <a:t>(min(x1),max(x1),60);</a:t>
            </a:r>
          </a:p>
          <a:p>
            <a:pPr>
              <a:lnSpc>
                <a:spcPct val="150000"/>
              </a:lnSpc>
            </a:pPr>
            <a:r>
              <a:rPr lang="en-US" altLang="zh-CN" sz="2000" dirty="0">
                <a:latin typeface="微软雅黑" pitchFamily="34" charset="-122"/>
                <a:ea typeface="微软雅黑" pitchFamily="34" charset="-122"/>
              </a:rPr>
              <a:t>&gt;&gt; x2i = </a:t>
            </a:r>
            <a:r>
              <a:rPr lang="en-US" altLang="zh-CN" sz="2000" dirty="0" err="1">
                <a:latin typeface="微软雅黑" pitchFamily="34" charset="-122"/>
                <a:ea typeface="微软雅黑" pitchFamily="34" charset="-122"/>
              </a:rPr>
              <a:t>linspace</a:t>
            </a:r>
            <a:r>
              <a:rPr lang="en-US" altLang="zh-CN" sz="2000" dirty="0">
                <a:latin typeface="微软雅黑" pitchFamily="34" charset="-122"/>
                <a:ea typeface="微软雅黑" pitchFamily="34" charset="-122"/>
              </a:rPr>
              <a:t>(min(x2),max(x2),60);</a:t>
            </a:r>
          </a:p>
          <a:p>
            <a:pPr>
              <a:lnSpc>
                <a:spcPct val="150000"/>
              </a:lnSpc>
            </a:pPr>
            <a:r>
              <a:rPr lang="en-US" altLang="zh-CN" sz="2000" dirty="0">
                <a:latin typeface="微软雅黑" pitchFamily="34" charset="-122"/>
                <a:ea typeface="微软雅黑" pitchFamily="34" charset="-122"/>
              </a:rPr>
              <a:t>&gt;&gt; [x1Grid,x2Grid] = </a:t>
            </a:r>
            <a:r>
              <a:rPr lang="en-US" altLang="zh-CN" sz="2000" dirty="0" err="1">
                <a:latin typeface="微软雅黑" pitchFamily="34" charset="-122"/>
                <a:ea typeface="微软雅黑" pitchFamily="34" charset="-122"/>
              </a:rPr>
              <a:t>meshgrid</a:t>
            </a:r>
            <a:r>
              <a:rPr lang="en-US" altLang="zh-CN" sz="2000" dirty="0">
                <a:latin typeface="微软雅黑" pitchFamily="34" charset="-122"/>
                <a:ea typeface="微软雅黑" pitchFamily="34" charset="-122"/>
              </a:rPr>
              <a:t>(x1i,x2i);</a:t>
            </a:r>
          </a:p>
          <a:p>
            <a:pPr>
              <a:lnSpc>
                <a:spcPct val="150000"/>
              </a:lnSpc>
            </a:pPr>
            <a:r>
              <a:rPr lang="en-US" altLang="zh-CN" sz="2000" dirty="0">
                <a:latin typeface="微软雅黑" pitchFamily="34" charset="-122"/>
                <a:ea typeface="微软雅黑" pitchFamily="34" charset="-122"/>
              </a:rPr>
              <a:t>&gt;&gt; [~,Score] = predict(</a:t>
            </a:r>
            <a:r>
              <a:rPr lang="en-US" altLang="zh-CN" sz="2000" dirty="0" err="1">
                <a:latin typeface="微软雅黑" pitchFamily="34" charset="-122"/>
                <a:ea typeface="微软雅黑" pitchFamily="34" charset="-122"/>
              </a:rPr>
              <a:t>Mdl</a:t>
            </a:r>
            <a:r>
              <a:rPr lang="en-US" altLang="zh-CN" sz="2000" dirty="0">
                <a:latin typeface="微软雅黑" pitchFamily="34" charset="-122"/>
                <a:ea typeface="微软雅黑" pitchFamily="34" charset="-122"/>
              </a:rPr>
              <a:t>,[x1Grid(:),x2Grid(:)]);</a:t>
            </a:r>
          </a:p>
          <a:p>
            <a:pPr>
              <a:lnSpc>
                <a:spcPct val="150000"/>
              </a:lnSpc>
            </a:pPr>
            <a:r>
              <a:rPr lang="en-US" altLang="zh-CN" sz="2000" dirty="0">
                <a:latin typeface="微软雅黑" pitchFamily="34" charset="-122"/>
                <a:ea typeface="微软雅黑" pitchFamily="34" charset="-122"/>
              </a:rPr>
              <a:t>&gt;&gt; figure;</a:t>
            </a:r>
          </a:p>
          <a:p>
            <a:pPr>
              <a:lnSpc>
                <a:spcPct val="150000"/>
              </a:lnSpc>
            </a:pPr>
            <a:r>
              <a:rPr lang="en-US" altLang="zh-CN" sz="2000" dirty="0">
                <a:latin typeface="微软雅黑" pitchFamily="34" charset="-122"/>
                <a:ea typeface="微软雅黑" pitchFamily="34" charset="-122"/>
              </a:rPr>
              <a:t>&gt;&gt; contour(x1Grid,x2Grid,reshape(Score(:,1),size(x1Grid)),1,...</a:t>
            </a:r>
          </a:p>
          <a:p>
            <a:pPr>
              <a:lnSpc>
                <a:spcPct val="150000"/>
              </a:lnSpc>
            </a:pP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LineColor</a:t>
            </a:r>
            <a:r>
              <a:rPr lang="en-US" altLang="zh-CN" sz="2000" dirty="0">
                <a:latin typeface="微软雅黑" pitchFamily="34" charset="-122"/>
                <a:ea typeface="微软雅黑" pitchFamily="34" charset="-122"/>
              </a:rPr>
              <a:t>','k');</a:t>
            </a:r>
          </a:p>
          <a:p>
            <a:pPr>
              <a:lnSpc>
                <a:spcPct val="150000"/>
              </a:lnSpc>
            </a:pPr>
            <a:r>
              <a:rPr lang="en-US" altLang="zh-CN" sz="2000" dirty="0">
                <a:latin typeface="微软雅黑" pitchFamily="34" charset="-122"/>
                <a:ea typeface="微软雅黑" pitchFamily="34" charset="-122"/>
              </a:rPr>
              <a:t>&gt;&gt; hold on</a:t>
            </a:r>
          </a:p>
          <a:p>
            <a:pPr>
              <a:lnSpc>
                <a:spcPct val="15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gscatter</a:t>
            </a:r>
            <a:r>
              <a:rPr lang="en-US" altLang="zh-CN" sz="2000" dirty="0">
                <a:latin typeface="微软雅黑" pitchFamily="34" charset="-122"/>
                <a:ea typeface="微软雅黑" pitchFamily="34" charset="-122"/>
              </a:rPr>
              <a:t>(x1,x2,T.y,'rbk','*.p');</a:t>
            </a:r>
            <a:endParaRPr lang="zh-CN" altLang="en-US" sz="2000" dirty="0">
              <a:solidFill>
                <a:srgbClr val="FF0000"/>
              </a:solidFill>
              <a:latin typeface="微软雅黑" pitchFamily="34" charset="-122"/>
              <a:ea typeface="微软雅黑" pitchFamily="34" charset="-122"/>
            </a:endParaRPr>
          </a:p>
        </p:txBody>
      </p:sp>
      <p:sp>
        <p:nvSpPr>
          <p:cNvPr id="72707" name="Text Box 3"/>
          <p:cNvSpPr txBox="1">
            <a:spLocks noChangeArrowheads="1"/>
          </p:cNvSpPr>
          <p:nvPr/>
        </p:nvSpPr>
        <p:spPr bwMode="auto">
          <a:xfrm>
            <a:off x="266910" y="476672"/>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4.  </a:t>
            </a:r>
            <a:r>
              <a:rPr lang="zh-CN" altLang="en-US" sz="2400" dirty="0">
                <a:solidFill>
                  <a:srgbClr val="FF0000"/>
                </a:solidFill>
                <a:latin typeface="微软雅黑" panose="020B0503020204020204" pitchFamily="34" charset="-122"/>
                <a:ea typeface="微软雅黑" panose="020B0503020204020204" pitchFamily="34" charset="-122"/>
              </a:rPr>
              <a:t>绘制分组散点图及分类线</a:t>
            </a:r>
          </a:p>
        </p:txBody>
      </p:sp>
      <p:sp>
        <p:nvSpPr>
          <p:cNvPr id="2" name="日期占位符 1">
            <a:extLst>
              <a:ext uri="{FF2B5EF4-FFF2-40B4-BE49-F238E27FC236}">
                <a16:creationId xmlns:a16="http://schemas.microsoft.com/office/drawing/2014/main" id="{5840DCD7-9374-4F6B-93B6-FB87755708F0}"/>
              </a:ext>
            </a:extLst>
          </p:cNvPr>
          <p:cNvSpPr>
            <a:spLocks noGrp="1"/>
          </p:cNvSpPr>
          <p:nvPr>
            <p:ph type="dt" sz="half" idx="2"/>
          </p:nvPr>
        </p:nvSpPr>
        <p:spPr/>
        <p:txBody>
          <a:bodyPr/>
          <a:lstStyle/>
          <a:p>
            <a:pPr>
              <a:defRPr/>
            </a:pPr>
            <a:fld id="{075B026E-211D-484B-9FC4-CF8C84CD0F2A}"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4AF9413F-4231-41F3-9E46-C1AA943BC1C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2198900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644620" y="1012203"/>
            <a:ext cx="7959828" cy="18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000" dirty="0">
                <a:latin typeface="微软雅黑" pitchFamily="34" charset="-122"/>
                <a:ea typeface="微软雅黑" pitchFamily="34" charset="-122"/>
              </a:rPr>
              <a:t>绘制分类线的思路是这样的：首先在变量</a:t>
            </a:r>
            <a:r>
              <a:rPr lang="en-US" altLang="zh-CN" sz="2000" dirty="0">
                <a:latin typeface="微软雅黑" pitchFamily="34" charset="-122"/>
                <a:ea typeface="微软雅黑" pitchFamily="34" charset="-122"/>
              </a:rPr>
              <a:t>x1</a:t>
            </a:r>
            <a:r>
              <a:rPr lang="zh-CN" altLang="en-US" sz="2000" dirty="0">
                <a:latin typeface="微软雅黑" pitchFamily="34" charset="-122"/>
                <a:ea typeface="微软雅黑" pitchFamily="34" charset="-122"/>
              </a:rPr>
              <a:t>（触角长）和</a:t>
            </a:r>
            <a:r>
              <a:rPr lang="en-US" altLang="zh-CN" sz="2000" dirty="0">
                <a:latin typeface="微软雅黑" pitchFamily="34" charset="-122"/>
                <a:ea typeface="微软雅黑" pitchFamily="34" charset="-122"/>
              </a:rPr>
              <a:t>x2</a:t>
            </a:r>
            <a:r>
              <a:rPr lang="zh-CN" altLang="en-US" sz="2000" dirty="0">
                <a:latin typeface="微软雅黑" pitchFamily="34" charset="-122"/>
                <a:ea typeface="微软雅黑" pitchFamily="34" charset="-122"/>
              </a:rPr>
              <a:t>（翅膀长）对应的坐标平面内划分网格，把每一个网格点作为一个待判样品，用前面训练好的分类器对其进行判别，计算每一个网格点对应的后验概率值，然后绘制后验概率对应的等高线，即可得到分类线</a:t>
            </a:r>
            <a:endParaRPr lang="zh-CN" altLang="en-US" sz="2000" dirty="0">
              <a:solidFill>
                <a:srgbClr val="FF0000"/>
              </a:solidFill>
              <a:latin typeface="微软雅黑" pitchFamily="34" charset="-122"/>
              <a:ea typeface="微软雅黑" pitchFamily="34" charset="-122"/>
            </a:endParaRPr>
          </a:p>
        </p:txBody>
      </p:sp>
      <p:sp>
        <p:nvSpPr>
          <p:cNvPr id="72707" name="Text Box 3"/>
          <p:cNvSpPr txBox="1">
            <a:spLocks noChangeArrowheads="1"/>
          </p:cNvSpPr>
          <p:nvPr/>
        </p:nvSpPr>
        <p:spPr bwMode="auto">
          <a:xfrm>
            <a:off x="266910" y="476672"/>
            <a:ext cx="632131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4.  </a:t>
            </a:r>
            <a:r>
              <a:rPr lang="zh-CN" altLang="en-US" sz="2400" dirty="0">
                <a:solidFill>
                  <a:srgbClr val="FF0000"/>
                </a:solidFill>
                <a:latin typeface="微软雅黑" panose="020B0503020204020204" pitchFamily="34" charset="-122"/>
                <a:ea typeface="微软雅黑" panose="020B0503020204020204" pitchFamily="34" charset="-122"/>
              </a:rPr>
              <a:t>绘制分组散点图及分类线</a:t>
            </a:r>
          </a:p>
        </p:txBody>
      </p:sp>
      <p:pic>
        <p:nvPicPr>
          <p:cNvPr id="2" name="图片 1">
            <a:extLst>
              <a:ext uri="{FF2B5EF4-FFF2-40B4-BE49-F238E27FC236}">
                <a16:creationId xmlns:a16="http://schemas.microsoft.com/office/drawing/2014/main" id="{961E41B7-0FA8-4333-AA5C-2C562713759A}"/>
              </a:ext>
            </a:extLst>
          </p:cNvPr>
          <p:cNvPicPr>
            <a:picLocks noChangeAspect="1"/>
          </p:cNvPicPr>
          <p:nvPr/>
        </p:nvPicPr>
        <p:blipFill>
          <a:blip r:embed="rId2"/>
          <a:stretch>
            <a:fillRect/>
          </a:stretch>
        </p:blipFill>
        <p:spPr>
          <a:xfrm>
            <a:off x="827584" y="3127769"/>
            <a:ext cx="6217557" cy="3230909"/>
          </a:xfrm>
          <a:prstGeom prst="rect">
            <a:avLst/>
          </a:prstGeom>
        </p:spPr>
      </p:pic>
      <p:sp>
        <p:nvSpPr>
          <p:cNvPr id="3" name="日期占位符 2">
            <a:extLst>
              <a:ext uri="{FF2B5EF4-FFF2-40B4-BE49-F238E27FC236}">
                <a16:creationId xmlns:a16="http://schemas.microsoft.com/office/drawing/2014/main" id="{DC548BB1-BFCB-484B-8633-DD901086BE43}"/>
              </a:ext>
            </a:extLst>
          </p:cNvPr>
          <p:cNvSpPr>
            <a:spLocks noGrp="1"/>
          </p:cNvSpPr>
          <p:nvPr>
            <p:ph type="dt" sz="half" idx="2"/>
          </p:nvPr>
        </p:nvSpPr>
        <p:spPr/>
        <p:txBody>
          <a:bodyPr/>
          <a:lstStyle/>
          <a:p>
            <a:pPr>
              <a:defRPr/>
            </a:pPr>
            <a:fld id="{ED12245F-4C5D-4FBC-833E-CAD58635E991}" type="datetime1">
              <a:rPr lang="zh-CN" altLang="en-US" smtClean="0"/>
              <a:t>2022/11/23</a:t>
            </a:fld>
            <a:endParaRPr lang="zh-CN" altLang="en-US"/>
          </a:p>
        </p:txBody>
      </p:sp>
      <p:sp>
        <p:nvSpPr>
          <p:cNvPr id="4" name="页脚占位符 3">
            <a:extLst>
              <a:ext uri="{FF2B5EF4-FFF2-40B4-BE49-F238E27FC236}">
                <a16:creationId xmlns:a16="http://schemas.microsoft.com/office/drawing/2014/main" id="{E269FD90-385A-4AAA-B554-37036860E16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170688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8"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9"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0"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1"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2"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Text Box 30"/>
          <p:cNvSpPr txBox="1">
            <a:spLocks noChangeArrowheads="1"/>
          </p:cNvSpPr>
          <p:nvPr/>
        </p:nvSpPr>
        <p:spPr bwMode="auto">
          <a:xfrm>
            <a:off x="467544" y="548680"/>
            <a:ext cx="7632848"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sz="2800" b="1" dirty="0">
                <a:latin typeface="微软雅黑" panose="020B0503020204020204" pitchFamily="34" charset="-122"/>
                <a:ea typeface="微软雅黑" panose="020B0503020204020204" pitchFamily="34" charset="-122"/>
              </a:rPr>
              <a:t>第九节  主成分分析</a:t>
            </a:r>
          </a:p>
        </p:txBody>
      </p:sp>
      <p:sp>
        <p:nvSpPr>
          <p:cNvPr id="12" name="Text Box 10">
            <a:extLst>
              <a:ext uri="{FF2B5EF4-FFF2-40B4-BE49-F238E27FC236}">
                <a16:creationId xmlns:a16="http://schemas.microsoft.com/office/drawing/2014/main" id="{0F65B45E-854F-4AE9-BF1B-75F6873D793B}"/>
              </a:ext>
            </a:extLst>
          </p:cNvPr>
          <p:cNvSpPr txBox="1">
            <a:spLocks noChangeArrowheads="1"/>
          </p:cNvSpPr>
          <p:nvPr/>
        </p:nvSpPr>
        <p:spPr bwMode="auto">
          <a:xfrm>
            <a:off x="644050" y="2637276"/>
            <a:ext cx="7960398" cy="358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20000"/>
              </a:spcBef>
            </a:pPr>
            <a:r>
              <a:rPr lang="zh-CN" altLang="en-US" sz="2200" dirty="0">
                <a:latin typeface="微软雅黑" pitchFamily="34" charset="-122"/>
                <a:ea typeface="微软雅黑" pitchFamily="34" charset="-122"/>
                <a:cs typeface="Times New Roman" panose="02020603050405020304" pitchFamily="18" charset="0"/>
              </a:rPr>
              <a:t>主成分分析（</a:t>
            </a:r>
            <a:r>
              <a:rPr lang="en-US" altLang="zh-CN" sz="2200" dirty="0">
                <a:latin typeface="微软雅黑" pitchFamily="34" charset="-122"/>
                <a:ea typeface="微软雅黑" pitchFamily="34" charset="-122"/>
                <a:cs typeface="Times New Roman" panose="02020603050405020304" pitchFamily="18" charset="0"/>
              </a:rPr>
              <a:t>Principal Component Analysis</a:t>
            </a:r>
            <a:r>
              <a:rPr lang="zh-CN" altLang="en-US" sz="2200" dirty="0">
                <a:latin typeface="微软雅黑" pitchFamily="34" charset="-122"/>
                <a:ea typeface="微软雅黑" pitchFamily="34" charset="-122"/>
                <a:cs typeface="Times New Roman" panose="02020603050405020304" pitchFamily="18" charset="0"/>
              </a:rPr>
              <a:t>）又称主分量分析，是由皮尔逊（</a:t>
            </a:r>
            <a:r>
              <a:rPr lang="en-US" altLang="zh-CN" sz="2200" dirty="0">
                <a:latin typeface="微软雅黑" pitchFamily="34" charset="-122"/>
                <a:ea typeface="微软雅黑" pitchFamily="34" charset="-122"/>
                <a:cs typeface="Times New Roman" panose="02020603050405020304" pitchFamily="18" charset="0"/>
              </a:rPr>
              <a:t>Pearson</a:t>
            </a:r>
            <a:r>
              <a:rPr lang="zh-CN" altLang="en-US" sz="2200" dirty="0">
                <a:latin typeface="微软雅黑" pitchFamily="34" charset="-122"/>
                <a:ea typeface="微软雅黑" pitchFamily="34" charset="-122"/>
                <a:cs typeface="Times New Roman" panose="02020603050405020304" pitchFamily="18" charset="0"/>
              </a:rPr>
              <a:t>）于</a:t>
            </a:r>
            <a:r>
              <a:rPr lang="en-US" altLang="zh-CN" sz="2200" dirty="0">
                <a:latin typeface="微软雅黑" pitchFamily="34" charset="-122"/>
                <a:ea typeface="微软雅黑" pitchFamily="34" charset="-122"/>
                <a:cs typeface="Times New Roman" panose="02020603050405020304" pitchFamily="18" charset="0"/>
              </a:rPr>
              <a:t>1901</a:t>
            </a:r>
            <a:r>
              <a:rPr lang="zh-CN" altLang="en-US" sz="2200" dirty="0">
                <a:latin typeface="微软雅黑" pitchFamily="34" charset="-122"/>
                <a:ea typeface="微软雅黑" pitchFamily="34" charset="-122"/>
                <a:cs typeface="Times New Roman" panose="02020603050405020304" pitchFamily="18" charset="0"/>
              </a:rPr>
              <a:t>年首先引入，后来由霍特林（</a:t>
            </a:r>
            <a:r>
              <a:rPr lang="en-US" altLang="zh-CN" sz="2200" dirty="0" err="1">
                <a:latin typeface="微软雅黑" pitchFamily="34" charset="-122"/>
                <a:ea typeface="微软雅黑" pitchFamily="34" charset="-122"/>
                <a:cs typeface="Times New Roman" panose="02020603050405020304" pitchFamily="18" charset="0"/>
              </a:rPr>
              <a:t>Hotelling</a:t>
            </a:r>
            <a:r>
              <a:rPr lang="zh-CN" altLang="en-US" sz="2200" dirty="0">
                <a:latin typeface="微软雅黑" pitchFamily="34" charset="-122"/>
                <a:ea typeface="微软雅黑" pitchFamily="34" charset="-122"/>
                <a:cs typeface="Times New Roman" panose="02020603050405020304" pitchFamily="18" charset="0"/>
              </a:rPr>
              <a:t>）于</a:t>
            </a:r>
            <a:r>
              <a:rPr lang="en-US" altLang="zh-CN" sz="2200" dirty="0">
                <a:latin typeface="微软雅黑" pitchFamily="34" charset="-122"/>
                <a:ea typeface="微软雅黑" pitchFamily="34" charset="-122"/>
                <a:cs typeface="Times New Roman" panose="02020603050405020304" pitchFamily="18" charset="0"/>
              </a:rPr>
              <a:t>1933</a:t>
            </a:r>
            <a:r>
              <a:rPr lang="zh-CN" altLang="en-US" sz="2200" dirty="0">
                <a:latin typeface="微软雅黑" pitchFamily="34" charset="-122"/>
                <a:ea typeface="微软雅黑" pitchFamily="34" charset="-122"/>
                <a:cs typeface="Times New Roman" panose="02020603050405020304" pitchFamily="18" charset="0"/>
              </a:rPr>
              <a:t>年进行了发展。是一种通过降维技术把多个变量化为少数几个主成分（即综合变量）的多元统计方法，这些主成分能够反映原始变量的大部分信息，通常表示为原始变量的线性组合，为使得这些主成分所包含的信息互不重叠，要求各主成分之间互不相关。</a:t>
            </a:r>
          </a:p>
        </p:txBody>
      </p:sp>
      <p:sp>
        <p:nvSpPr>
          <p:cNvPr id="14" name="Rectangle 11">
            <a:extLst>
              <a:ext uri="{FF2B5EF4-FFF2-40B4-BE49-F238E27FC236}">
                <a16:creationId xmlns:a16="http://schemas.microsoft.com/office/drawing/2014/main" id="{F9E2D35D-A148-4763-9329-E625BB6D3B05}"/>
              </a:ext>
            </a:extLst>
          </p:cNvPr>
          <p:cNvSpPr>
            <a:spLocks noChangeArrowheads="1"/>
          </p:cNvSpPr>
          <p:nvPr/>
        </p:nvSpPr>
        <p:spPr bwMode="auto">
          <a:xfrm>
            <a:off x="428597" y="1412776"/>
            <a:ext cx="6448579" cy="510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fontAlgn="base">
              <a:spcBef>
                <a:spcPct val="20000"/>
              </a:spcBef>
              <a:spcAft>
                <a:spcPct val="0"/>
              </a:spcAft>
              <a:buChar char="»"/>
              <a:defRPr sz="2000">
                <a:solidFill>
                  <a:schemeClr val="tx1"/>
                </a:solidFill>
                <a:latin typeface="Arial" pitchFamily="34" charset="0"/>
                <a:ea typeface="宋体" pitchFamily="2" charset="-122"/>
              </a:defRPr>
            </a:lvl6pPr>
            <a:lvl7pPr marL="2971800" indent="-228600" fontAlgn="base">
              <a:spcBef>
                <a:spcPct val="20000"/>
              </a:spcBef>
              <a:spcAft>
                <a:spcPct val="0"/>
              </a:spcAft>
              <a:buChar char="»"/>
              <a:defRPr sz="2000">
                <a:solidFill>
                  <a:schemeClr val="tx1"/>
                </a:solidFill>
                <a:latin typeface="Arial" pitchFamily="34" charset="0"/>
                <a:ea typeface="宋体" pitchFamily="2" charset="-122"/>
              </a:defRPr>
            </a:lvl7pPr>
            <a:lvl8pPr marL="3429000" indent="-228600" fontAlgn="base">
              <a:spcBef>
                <a:spcPct val="20000"/>
              </a:spcBef>
              <a:spcAft>
                <a:spcPct val="0"/>
              </a:spcAft>
              <a:buChar char="»"/>
              <a:defRPr sz="2000">
                <a:solidFill>
                  <a:schemeClr val="tx1"/>
                </a:solidFill>
                <a:latin typeface="Arial" pitchFamily="34" charset="0"/>
                <a:ea typeface="宋体" pitchFamily="2" charset="-122"/>
              </a:defRPr>
            </a:lvl8pPr>
            <a:lvl9pPr marL="3886200" indent="-228600" fontAlgn="base">
              <a:spcBef>
                <a:spcPct val="20000"/>
              </a:spcBef>
              <a:spcAft>
                <a:spcPct val="0"/>
              </a:spcAft>
              <a:buChar char="»"/>
              <a:defRPr sz="2000">
                <a:solidFill>
                  <a:schemeClr val="tx1"/>
                </a:solidFill>
                <a:latin typeface="Arial" pitchFamily="34" charset="0"/>
                <a:ea typeface="宋体" pitchFamily="2" charset="-122"/>
              </a:defRPr>
            </a:lvl9pPr>
          </a:lstStyle>
          <a:p>
            <a:pPr algn="just">
              <a:buFontTx/>
              <a:buNone/>
            </a:pPr>
            <a:r>
              <a:rPr lang="zh-CN" altLang="en-US" sz="2400" dirty="0">
                <a:latin typeface="微软雅黑" pitchFamily="34" charset="-122"/>
                <a:ea typeface="微软雅黑" pitchFamily="34" charset="-122"/>
              </a:rPr>
              <a:t>一、主成分分析原理</a:t>
            </a:r>
          </a:p>
        </p:txBody>
      </p:sp>
      <p:sp>
        <p:nvSpPr>
          <p:cNvPr id="15" name="Text Box 3">
            <a:extLst>
              <a:ext uri="{FF2B5EF4-FFF2-40B4-BE49-F238E27FC236}">
                <a16:creationId xmlns:a16="http://schemas.microsoft.com/office/drawing/2014/main" id="{9ED4842F-1B5C-4E80-B39F-2F07B6C3F50F}"/>
              </a:ext>
            </a:extLst>
          </p:cNvPr>
          <p:cNvSpPr txBox="1">
            <a:spLocks noChangeArrowheads="1"/>
          </p:cNvSpPr>
          <p:nvPr/>
        </p:nvSpPr>
        <p:spPr bwMode="auto">
          <a:xfrm>
            <a:off x="480654" y="1956722"/>
            <a:ext cx="6035562"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概念</a:t>
            </a:r>
          </a:p>
        </p:txBody>
      </p:sp>
      <p:sp>
        <p:nvSpPr>
          <p:cNvPr id="2" name="日期占位符 1">
            <a:extLst>
              <a:ext uri="{FF2B5EF4-FFF2-40B4-BE49-F238E27FC236}">
                <a16:creationId xmlns:a16="http://schemas.microsoft.com/office/drawing/2014/main" id="{5F192B00-3997-4253-A0A7-D469DB45C0A7}"/>
              </a:ext>
            </a:extLst>
          </p:cNvPr>
          <p:cNvSpPr>
            <a:spLocks noGrp="1"/>
          </p:cNvSpPr>
          <p:nvPr>
            <p:ph type="dt" sz="half" idx="2"/>
          </p:nvPr>
        </p:nvSpPr>
        <p:spPr/>
        <p:txBody>
          <a:bodyPr/>
          <a:lstStyle/>
          <a:p>
            <a:pPr>
              <a:defRPr/>
            </a:pPr>
            <a:fld id="{F21F3E91-C205-43B2-B1BE-A77B07480CD1}"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4E6AC990-E644-4C77-8EB1-F06DB9476A9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726194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408076" y="571573"/>
            <a:ext cx="5964124" cy="45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fontAlgn="base">
              <a:spcBef>
                <a:spcPct val="20000"/>
              </a:spcBef>
              <a:spcAft>
                <a:spcPct val="0"/>
              </a:spcAft>
              <a:buChar char="»"/>
              <a:defRPr sz="2000">
                <a:solidFill>
                  <a:schemeClr val="tx1"/>
                </a:solidFill>
                <a:latin typeface="Arial" pitchFamily="34" charset="0"/>
                <a:ea typeface="宋体" pitchFamily="2" charset="-122"/>
              </a:defRPr>
            </a:lvl6pPr>
            <a:lvl7pPr marL="2971800" indent="-228600" fontAlgn="base">
              <a:spcBef>
                <a:spcPct val="20000"/>
              </a:spcBef>
              <a:spcAft>
                <a:spcPct val="0"/>
              </a:spcAft>
              <a:buChar char="»"/>
              <a:defRPr sz="2000">
                <a:solidFill>
                  <a:schemeClr val="tx1"/>
                </a:solidFill>
                <a:latin typeface="Arial" pitchFamily="34" charset="0"/>
                <a:ea typeface="宋体" pitchFamily="2" charset="-122"/>
              </a:defRPr>
            </a:lvl7pPr>
            <a:lvl8pPr marL="3429000" indent="-228600" fontAlgn="base">
              <a:spcBef>
                <a:spcPct val="20000"/>
              </a:spcBef>
              <a:spcAft>
                <a:spcPct val="0"/>
              </a:spcAft>
              <a:buChar char="»"/>
              <a:defRPr sz="2000">
                <a:solidFill>
                  <a:schemeClr val="tx1"/>
                </a:solidFill>
                <a:latin typeface="Arial" pitchFamily="34" charset="0"/>
                <a:ea typeface="宋体" pitchFamily="2" charset="-122"/>
              </a:defRPr>
            </a:lvl8pPr>
            <a:lvl9pPr marL="3886200" indent="-228600" fontAlgn="base">
              <a:spcBef>
                <a:spcPct val="20000"/>
              </a:spcBef>
              <a:spcAft>
                <a:spcPct val="0"/>
              </a:spcAft>
              <a:buChar char="»"/>
              <a:defRPr sz="2000">
                <a:solidFill>
                  <a:schemeClr val="tx1"/>
                </a:solidFill>
                <a:latin typeface="Arial" pitchFamily="34" charset="0"/>
                <a:ea typeface="宋体" pitchFamily="2" charset="-122"/>
              </a:defRPr>
            </a:lvl9pPr>
          </a:lstStyle>
          <a:p>
            <a:pPr>
              <a:buFontTx/>
              <a:buNone/>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几何意义</a:t>
            </a:r>
          </a:p>
        </p:txBody>
      </p:sp>
      <p:pic>
        <p:nvPicPr>
          <p:cNvPr id="3" name="Picture 1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2000" y="2589734"/>
            <a:ext cx="2940400" cy="243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15"/>
          <p:cNvGrpSpPr>
            <a:grpSpLocks/>
          </p:cNvGrpSpPr>
          <p:nvPr/>
        </p:nvGrpSpPr>
        <p:grpSpPr bwMode="auto">
          <a:xfrm>
            <a:off x="428596" y="1075630"/>
            <a:ext cx="8175680" cy="1463675"/>
            <a:chOff x="385" y="543"/>
            <a:chExt cx="5326" cy="922"/>
          </a:xfrm>
        </p:grpSpPr>
        <p:sp>
          <p:nvSpPr>
            <p:cNvPr id="6" name="Text Box 7"/>
            <p:cNvSpPr txBox="1">
              <a:spLocks noChangeArrowheads="1"/>
            </p:cNvSpPr>
            <p:nvPr/>
          </p:nvSpPr>
          <p:spPr bwMode="auto">
            <a:xfrm>
              <a:off x="385" y="543"/>
              <a:ext cx="5326" cy="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zh-CN" altLang="en-US" sz="2200" dirty="0">
                  <a:latin typeface="微软雅黑" pitchFamily="34" charset="-122"/>
                  <a:ea typeface="微软雅黑" pitchFamily="34" charset="-122"/>
                  <a:cs typeface="Times New Roman" panose="02020603050405020304" pitchFamily="18" charset="0"/>
                </a:rPr>
                <a:t>假设从二元总体                    中抽取容量为</a:t>
              </a:r>
              <a:r>
                <a:rPr lang="en-US" altLang="zh-CN" sz="2200" dirty="0">
                  <a:latin typeface="微软雅黑" pitchFamily="34" charset="-122"/>
                  <a:ea typeface="微软雅黑" pitchFamily="34" charset="-122"/>
                  <a:cs typeface="Times New Roman" panose="02020603050405020304" pitchFamily="18" charset="0"/>
                </a:rPr>
                <a:t>n</a:t>
              </a:r>
              <a:r>
                <a:rPr lang="zh-CN" altLang="en-US" sz="2200" dirty="0">
                  <a:latin typeface="微软雅黑" pitchFamily="34" charset="-122"/>
                  <a:ea typeface="微软雅黑" pitchFamily="34" charset="-122"/>
                  <a:cs typeface="Times New Roman" panose="02020603050405020304" pitchFamily="18" charset="0"/>
                </a:rPr>
                <a:t>的样本，绘出样本观测值的散点图，如图所示。从图上可以看出，散点大致分布在一个椭圆内，  与     呈现出明显的线性相关性（信息有重叠）。</a:t>
              </a:r>
            </a:p>
          </p:txBody>
        </p:sp>
        <p:graphicFrame>
          <p:nvGraphicFramePr>
            <p:cNvPr id="7" name="Object 11"/>
            <p:cNvGraphicFramePr>
              <a:graphicFrameLocks noChangeAspect="1"/>
            </p:cNvGraphicFramePr>
            <p:nvPr>
              <p:extLst>
                <p:ext uri="{D42A27DB-BD31-4B8C-83A1-F6EECF244321}">
                  <p14:modId xmlns:p14="http://schemas.microsoft.com/office/powerpoint/2010/main" val="1581221961"/>
                </p:ext>
              </p:extLst>
            </p:nvPr>
          </p:nvGraphicFramePr>
          <p:xfrm>
            <a:off x="1771" y="582"/>
            <a:ext cx="952" cy="301"/>
          </p:xfrm>
          <a:graphic>
            <a:graphicData uri="http://schemas.openxmlformats.org/presentationml/2006/ole">
              <mc:AlternateContent xmlns:mc="http://schemas.openxmlformats.org/markup-compatibility/2006">
                <mc:Choice xmlns:v="urn:schemas-microsoft-com:vml" Requires="v">
                  <p:oleObj name="Equation" r:id="rId3" imgW="723586" imgH="228501" progId="Equation.DSMT4">
                    <p:embed/>
                  </p:oleObj>
                </mc:Choice>
                <mc:Fallback>
                  <p:oleObj name="Equation" r:id="rId3" imgW="723586" imgH="228501" progId="Equation.DSMT4">
                    <p:embed/>
                    <p:pic>
                      <p:nvPicPr>
                        <p:cNvPr id="7"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 y="582"/>
                          <a:ext cx="952"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2255613609"/>
                </p:ext>
              </p:extLst>
            </p:nvPr>
          </p:nvGraphicFramePr>
          <p:xfrm>
            <a:off x="1242" y="1148"/>
            <a:ext cx="200" cy="301"/>
          </p:xfrm>
          <a:graphic>
            <a:graphicData uri="http://schemas.openxmlformats.org/presentationml/2006/ole">
              <mc:AlternateContent xmlns:mc="http://schemas.openxmlformats.org/markup-compatibility/2006">
                <mc:Choice xmlns:v="urn:schemas-microsoft-com:vml" Requires="v">
                  <p:oleObj name="Equation" r:id="rId5" imgW="152334" imgH="228501" progId="Equation.DSMT4">
                    <p:embed/>
                  </p:oleObj>
                </mc:Choice>
                <mc:Fallback>
                  <p:oleObj name="Equation" r:id="rId5" imgW="152334" imgH="228501" progId="Equation.DSMT4">
                    <p:embed/>
                    <p:pic>
                      <p:nvPicPr>
                        <p:cNvPr id="8"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 y="1148"/>
                          <a:ext cx="200"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4"/>
            <p:cNvGraphicFramePr>
              <a:graphicFrameLocks noChangeAspect="1"/>
            </p:cNvGraphicFramePr>
            <p:nvPr>
              <p:extLst>
                <p:ext uri="{D42A27DB-BD31-4B8C-83A1-F6EECF244321}">
                  <p14:modId xmlns:p14="http://schemas.microsoft.com/office/powerpoint/2010/main" val="3953824808"/>
                </p:ext>
              </p:extLst>
            </p:nvPr>
          </p:nvGraphicFramePr>
          <p:xfrm>
            <a:off x="1662" y="1148"/>
            <a:ext cx="217" cy="301"/>
          </p:xfrm>
          <a:graphic>
            <a:graphicData uri="http://schemas.openxmlformats.org/presentationml/2006/ole">
              <mc:AlternateContent xmlns:mc="http://schemas.openxmlformats.org/markup-compatibility/2006">
                <mc:Choice xmlns:v="urn:schemas-microsoft-com:vml" Requires="v">
                  <p:oleObj name="Equation" r:id="rId7" imgW="165028" imgH="228501" progId="Equation.DSMT4">
                    <p:embed/>
                  </p:oleObj>
                </mc:Choice>
                <mc:Fallback>
                  <p:oleObj name="Equation" r:id="rId7" imgW="165028" imgH="228501" progId="Equation.DSMT4">
                    <p:embed/>
                    <p:pic>
                      <p:nvPicPr>
                        <p:cNvPr id="9"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2" y="1148"/>
                          <a:ext cx="217"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 name="Object 16"/>
          <p:cNvGraphicFramePr>
            <a:graphicFrameLocks noChangeAspect="1"/>
          </p:cNvGraphicFramePr>
          <p:nvPr>
            <p:extLst>
              <p:ext uri="{D42A27DB-BD31-4B8C-83A1-F6EECF244321}">
                <p14:modId xmlns:p14="http://schemas.microsoft.com/office/powerpoint/2010/main" val="894998934"/>
              </p:ext>
            </p:extLst>
          </p:nvPr>
        </p:nvGraphicFramePr>
        <p:xfrm>
          <a:off x="427039" y="3345954"/>
          <a:ext cx="3629025" cy="1016000"/>
        </p:xfrm>
        <a:graphic>
          <a:graphicData uri="http://schemas.openxmlformats.org/presentationml/2006/ole">
            <mc:AlternateContent xmlns:mc="http://schemas.openxmlformats.org/markup-compatibility/2006">
              <mc:Choice xmlns:v="urn:schemas-microsoft-com:vml" Requires="v">
                <p:oleObj name="Equation" r:id="rId9" imgW="1917360" imgH="482400" progId="Equation.DSMT4">
                  <p:embed/>
                </p:oleObj>
              </mc:Choice>
              <mc:Fallback>
                <p:oleObj name="Equation" r:id="rId9" imgW="1917360" imgH="482400" progId="Equation.DSMT4">
                  <p:embed/>
                  <p:pic>
                    <p:nvPicPr>
                      <p:cNvPr id="1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039" y="3345954"/>
                        <a:ext cx="3629025"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7"/>
          <p:cNvSpPr txBox="1">
            <a:spLocks noChangeArrowheads="1"/>
          </p:cNvSpPr>
          <p:nvPr/>
        </p:nvSpPr>
        <p:spPr bwMode="auto">
          <a:xfrm>
            <a:off x="428596" y="2779219"/>
            <a:ext cx="3963768" cy="46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pPr>
            <a:r>
              <a:rPr lang="zh-CN" altLang="en-US" sz="2200" dirty="0">
                <a:solidFill>
                  <a:srgbClr val="0000FF"/>
                </a:solidFill>
                <a:latin typeface="微软雅黑" pitchFamily="34" charset="-122"/>
                <a:ea typeface="微软雅黑" pitchFamily="34" charset="-122"/>
                <a:cs typeface="Times New Roman" panose="02020603050405020304" pitchFamily="18" charset="0"/>
              </a:rPr>
              <a:t>进行坐标旋转</a:t>
            </a:r>
          </a:p>
        </p:txBody>
      </p:sp>
      <p:sp>
        <p:nvSpPr>
          <p:cNvPr id="13" name="Text Box 7">
            <a:extLst>
              <a:ext uri="{FF2B5EF4-FFF2-40B4-BE49-F238E27FC236}">
                <a16:creationId xmlns:a16="http://schemas.microsoft.com/office/drawing/2014/main" id="{8B7F71EA-0A63-4E11-B69C-40DF2BA332DF}"/>
              </a:ext>
            </a:extLst>
          </p:cNvPr>
          <p:cNvSpPr txBox="1">
            <a:spLocks noChangeArrowheads="1"/>
          </p:cNvSpPr>
          <p:nvPr/>
        </p:nvSpPr>
        <p:spPr bwMode="auto">
          <a:xfrm>
            <a:off x="428768" y="4918427"/>
            <a:ext cx="8175680" cy="1462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zh-CN" altLang="en-US" sz="2200" dirty="0">
                <a:latin typeface="微软雅黑" pitchFamily="34" charset="-122"/>
                <a:ea typeface="微软雅黑" pitchFamily="34" charset="-122"/>
                <a:cs typeface="Times New Roman" panose="02020603050405020304" pitchFamily="18" charset="0"/>
              </a:rPr>
              <a:t>新变量</a:t>
            </a:r>
            <a:r>
              <a:rPr lang="en-US" altLang="zh-CN" sz="2200" dirty="0">
                <a:latin typeface="微软雅黑" pitchFamily="34" charset="-122"/>
                <a:ea typeface="微软雅黑" pitchFamily="34" charset="-122"/>
                <a:cs typeface="Times New Roman" panose="02020603050405020304" pitchFamily="18" charset="0"/>
              </a:rPr>
              <a:t>y1</a:t>
            </a:r>
            <a:r>
              <a:rPr lang="zh-CN" altLang="en-US" sz="2200" dirty="0">
                <a:latin typeface="微软雅黑" pitchFamily="34" charset="-122"/>
                <a:ea typeface="微软雅黑" pitchFamily="34" charset="-122"/>
                <a:cs typeface="Times New Roman" panose="02020603050405020304" pitchFamily="18" charset="0"/>
              </a:rPr>
              <a:t>与</a:t>
            </a:r>
            <a:r>
              <a:rPr lang="en-US" altLang="zh-CN" sz="2200" dirty="0">
                <a:latin typeface="微软雅黑" pitchFamily="34" charset="-122"/>
                <a:ea typeface="微软雅黑" pitchFamily="34" charset="-122"/>
                <a:cs typeface="Times New Roman" panose="02020603050405020304" pitchFamily="18" charset="0"/>
              </a:rPr>
              <a:t>y2</a:t>
            </a:r>
            <a:r>
              <a:rPr lang="zh-CN" altLang="en-US" sz="2200" dirty="0">
                <a:latin typeface="微软雅黑" pitchFamily="34" charset="-122"/>
                <a:ea typeface="微软雅黑" pitchFamily="34" charset="-122"/>
                <a:cs typeface="Times New Roman" panose="02020603050405020304" pitchFamily="18" charset="0"/>
              </a:rPr>
              <a:t>几乎不相关，并且 </a:t>
            </a:r>
            <a:r>
              <a:rPr lang="en-US" altLang="zh-CN" sz="2200" dirty="0">
                <a:latin typeface="微软雅黑" pitchFamily="34" charset="-122"/>
                <a:ea typeface="微软雅黑" pitchFamily="34" charset="-122"/>
                <a:cs typeface="Times New Roman" panose="02020603050405020304" pitchFamily="18" charset="0"/>
              </a:rPr>
              <a:t>y1</a:t>
            </a:r>
            <a:r>
              <a:rPr lang="zh-CN" altLang="en-US" sz="2200" dirty="0">
                <a:latin typeface="微软雅黑" pitchFamily="34" charset="-122"/>
                <a:ea typeface="微软雅黑" pitchFamily="34" charset="-122"/>
                <a:cs typeface="Times New Roman" panose="02020603050405020304" pitchFamily="18" charset="0"/>
              </a:rPr>
              <a:t>的方差要比 </a:t>
            </a:r>
            <a:r>
              <a:rPr lang="en-US" altLang="zh-CN" sz="2200" dirty="0">
                <a:latin typeface="微软雅黑" pitchFamily="34" charset="-122"/>
                <a:ea typeface="微软雅黑" pitchFamily="34" charset="-122"/>
                <a:cs typeface="Times New Roman" panose="02020603050405020304" pitchFamily="18" charset="0"/>
              </a:rPr>
              <a:t>y2</a:t>
            </a:r>
            <a:r>
              <a:rPr lang="zh-CN" altLang="en-US" sz="2200" dirty="0">
                <a:latin typeface="微软雅黑" pitchFamily="34" charset="-122"/>
                <a:ea typeface="微软雅黑" pitchFamily="34" charset="-122"/>
                <a:cs typeface="Times New Roman" panose="02020603050405020304" pitchFamily="18" charset="0"/>
              </a:rPr>
              <a:t>的方差大得多，即</a:t>
            </a:r>
            <a:r>
              <a:rPr lang="en-US" altLang="zh-CN" sz="2200" dirty="0">
                <a:latin typeface="微软雅黑" pitchFamily="34" charset="-122"/>
                <a:ea typeface="微软雅黑" pitchFamily="34" charset="-122"/>
                <a:cs typeface="Times New Roman" panose="02020603050405020304" pitchFamily="18" charset="0"/>
              </a:rPr>
              <a:t>y1</a:t>
            </a:r>
            <a:r>
              <a:rPr lang="zh-CN" altLang="en-US" sz="2200" dirty="0">
                <a:latin typeface="微软雅黑" pitchFamily="34" charset="-122"/>
                <a:ea typeface="微软雅黑" pitchFamily="34" charset="-122"/>
                <a:cs typeface="Times New Roman" panose="02020603050405020304" pitchFamily="18" charset="0"/>
              </a:rPr>
              <a:t>包含了原始数据中大部分的信息，此时丢掉变量 </a:t>
            </a:r>
            <a:r>
              <a:rPr lang="en-US" altLang="zh-CN" sz="2200" dirty="0">
                <a:latin typeface="微软雅黑" pitchFamily="34" charset="-122"/>
                <a:ea typeface="微软雅黑" pitchFamily="34" charset="-122"/>
                <a:cs typeface="Times New Roman" panose="02020603050405020304" pitchFamily="18" charset="0"/>
              </a:rPr>
              <a:t>y2</a:t>
            </a:r>
            <a:r>
              <a:rPr lang="zh-CN" altLang="en-US" sz="2200" dirty="0">
                <a:latin typeface="微软雅黑" pitchFamily="34" charset="-122"/>
                <a:ea typeface="微软雅黑" pitchFamily="34" charset="-122"/>
                <a:cs typeface="Times New Roman" panose="02020603050405020304" pitchFamily="18" charset="0"/>
              </a:rPr>
              <a:t>，信息的损失是比较小的，称 </a:t>
            </a:r>
            <a:r>
              <a:rPr lang="en-US" altLang="zh-CN" sz="2200" dirty="0">
                <a:latin typeface="微软雅黑" pitchFamily="34" charset="-122"/>
                <a:ea typeface="微软雅黑" pitchFamily="34" charset="-122"/>
                <a:cs typeface="Times New Roman" panose="02020603050405020304" pitchFamily="18" charset="0"/>
              </a:rPr>
              <a:t>y1</a:t>
            </a:r>
            <a:r>
              <a:rPr lang="zh-CN" altLang="en-US" sz="2200" dirty="0">
                <a:latin typeface="微软雅黑" pitchFamily="34" charset="-122"/>
                <a:ea typeface="微软雅黑" pitchFamily="34" charset="-122"/>
                <a:cs typeface="Times New Roman" panose="02020603050405020304" pitchFamily="18" charset="0"/>
              </a:rPr>
              <a:t>为第一主成分， </a:t>
            </a:r>
            <a:r>
              <a:rPr lang="en-US" altLang="zh-CN" sz="2200" dirty="0">
                <a:latin typeface="微软雅黑" pitchFamily="34" charset="-122"/>
                <a:ea typeface="微软雅黑" pitchFamily="34" charset="-122"/>
                <a:cs typeface="Times New Roman" panose="02020603050405020304" pitchFamily="18" charset="0"/>
              </a:rPr>
              <a:t>y2</a:t>
            </a:r>
            <a:r>
              <a:rPr lang="zh-CN" altLang="en-US" sz="2200" dirty="0">
                <a:latin typeface="微软雅黑" pitchFamily="34" charset="-122"/>
                <a:ea typeface="微软雅黑" pitchFamily="34" charset="-122"/>
                <a:cs typeface="Times New Roman" panose="02020603050405020304" pitchFamily="18" charset="0"/>
              </a:rPr>
              <a:t>为第二主成分。</a:t>
            </a:r>
          </a:p>
        </p:txBody>
      </p:sp>
      <p:sp>
        <p:nvSpPr>
          <p:cNvPr id="4" name="日期占位符 3">
            <a:extLst>
              <a:ext uri="{FF2B5EF4-FFF2-40B4-BE49-F238E27FC236}">
                <a16:creationId xmlns:a16="http://schemas.microsoft.com/office/drawing/2014/main" id="{2E71A9C3-3B55-4B7F-A5B9-FDDDDE617289}"/>
              </a:ext>
            </a:extLst>
          </p:cNvPr>
          <p:cNvSpPr>
            <a:spLocks noGrp="1"/>
          </p:cNvSpPr>
          <p:nvPr>
            <p:ph type="dt" sz="half" idx="2"/>
          </p:nvPr>
        </p:nvSpPr>
        <p:spPr/>
        <p:txBody>
          <a:bodyPr/>
          <a:lstStyle/>
          <a:p>
            <a:pPr>
              <a:defRPr/>
            </a:pPr>
            <a:fld id="{63E47F52-F939-4CC6-8433-6A5233320574}" type="datetime1">
              <a:rPr lang="zh-CN" altLang="en-US" smtClean="0"/>
              <a:t>2022/11/23</a:t>
            </a:fld>
            <a:endParaRPr lang="zh-CN" altLang="en-US"/>
          </a:p>
        </p:txBody>
      </p:sp>
      <p:sp>
        <p:nvSpPr>
          <p:cNvPr id="12" name="页脚占位符 11">
            <a:extLst>
              <a:ext uri="{FF2B5EF4-FFF2-40B4-BE49-F238E27FC236}">
                <a16:creationId xmlns:a16="http://schemas.microsoft.com/office/drawing/2014/main" id="{9E6C2CB5-3583-4A09-8F38-3C627AABDDD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053987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408076" y="548680"/>
            <a:ext cx="5964124" cy="45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fontAlgn="base">
              <a:spcBef>
                <a:spcPct val="20000"/>
              </a:spcBef>
              <a:spcAft>
                <a:spcPct val="0"/>
              </a:spcAft>
              <a:buChar char="»"/>
              <a:defRPr sz="2000">
                <a:solidFill>
                  <a:schemeClr val="tx1"/>
                </a:solidFill>
                <a:latin typeface="Arial" pitchFamily="34" charset="0"/>
                <a:ea typeface="宋体" pitchFamily="2" charset="-122"/>
              </a:defRPr>
            </a:lvl6pPr>
            <a:lvl7pPr marL="2971800" indent="-228600" fontAlgn="base">
              <a:spcBef>
                <a:spcPct val="20000"/>
              </a:spcBef>
              <a:spcAft>
                <a:spcPct val="0"/>
              </a:spcAft>
              <a:buChar char="»"/>
              <a:defRPr sz="2000">
                <a:solidFill>
                  <a:schemeClr val="tx1"/>
                </a:solidFill>
                <a:latin typeface="Arial" pitchFamily="34" charset="0"/>
                <a:ea typeface="宋体" pitchFamily="2" charset="-122"/>
              </a:defRPr>
            </a:lvl7pPr>
            <a:lvl8pPr marL="3429000" indent="-228600" fontAlgn="base">
              <a:spcBef>
                <a:spcPct val="20000"/>
              </a:spcBef>
              <a:spcAft>
                <a:spcPct val="0"/>
              </a:spcAft>
              <a:buChar char="»"/>
              <a:defRPr sz="2000">
                <a:solidFill>
                  <a:schemeClr val="tx1"/>
                </a:solidFill>
                <a:latin typeface="Arial" pitchFamily="34" charset="0"/>
                <a:ea typeface="宋体" pitchFamily="2" charset="-122"/>
              </a:defRPr>
            </a:lvl8pPr>
            <a:lvl9pPr marL="3886200" indent="-228600" fontAlgn="base">
              <a:spcBef>
                <a:spcPct val="20000"/>
              </a:spcBef>
              <a:spcAft>
                <a:spcPct val="0"/>
              </a:spcAft>
              <a:buChar char="»"/>
              <a:defRPr sz="2000">
                <a:solidFill>
                  <a:schemeClr val="tx1"/>
                </a:solidFill>
                <a:latin typeface="Arial" pitchFamily="34" charset="0"/>
                <a:ea typeface="宋体" pitchFamily="2" charset="-122"/>
              </a:defRPr>
            </a:lvl9pPr>
          </a:lstStyle>
          <a:p>
            <a:pPr>
              <a:buFontTx/>
              <a:buNone/>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数学原理</a:t>
            </a:r>
          </a:p>
        </p:txBody>
      </p:sp>
      <p:graphicFrame>
        <p:nvGraphicFramePr>
          <p:cNvPr id="32" name="对象 31">
            <a:extLst>
              <a:ext uri="{FF2B5EF4-FFF2-40B4-BE49-F238E27FC236}">
                <a16:creationId xmlns:a16="http://schemas.microsoft.com/office/drawing/2014/main" id="{4ABBA0CE-2172-4645-B816-8628EB1B194A}"/>
              </a:ext>
            </a:extLst>
          </p:cNvPr>
          <p:cNvGraphicFramePr>
            <a:graphicFrameLocks noChangeAspect="1"/>
          </p:cNvGraphicFramePr>
          <p:nvPr>
            <p:extLst>
              <p:ext uri="{D42A27DB-BD31-4B8C-83A1-F6EECF244321}">
                <p14:modId xmlns:p14="http://schemas.microsoft.com/office/powerpoint/2010/main" val="2713798713"/>
              </p:ext>
            </p:extLst>
          </p:nvPr>
        </p:nvGraphicFramePr>
        <p:xfrm>
          <a:off x="609601" y="1198315"/>
          <a:ext cx="7900036" cy="4390925"/>
        </p:xfrm>
        <a:graphic>
          <a:graphicData uri="http://schemas.openxmlformats.org/presentationml/2006/ole">
            <mc:AlternateContent xmlns:mc="http://schemas.openxmlformats.org/markup-compatibility/2006">
              <mc:Choice xmlns:v="urn:schemas-microsoft-com:vml" Requires="v">
                <p:oleObj name="Document" r:id="rId2" imgW="6958616" imgH="3869920" progId="Word.Document.12">
                  <p:embed/>
                </p:oleObj>
              </mc:Choice>
              <mc:Fallback>
                <p:oleObj name="Document" r:id="rId2" imgW="6958616" imgH="3869920" progId="Word.Document.12">
                  <p:embed/>
                  <p:pic>
                    <p:nvPicPr>
                      <p:cNvPr id="32" name="对象 31">
                        <a:extLst>
                          <a:ext uri="{FF2B5EF4-FFF2-40B4-BE49-F238E27FC236}">
                            <a16:creationId xmlns:a16="http://schemas.microsoft.com/office/drawing/2014/main" id="{4ABBA0CE-2172-4645-B816-8628EB1B194A}"/>
                          </a:ext>
                        </a:extLst>
                      </p:cNvPr>
                      <p:cNvPicPr/>
                      <p:nvPr/>
                    </p:nvPicPr>
                    <p:blipFill>
                      <a:blip r:embed="rId3"/>
                      <a:stretch>
                        <a:fillRect/>
                      </a:stretch>
                    </p:blipFill>
                    <p:spPr>
                      <a:xfrm>
                        <a:off x="609601" y="1198315"/>
                        <a:ext cx="7900036" cy="4390925"/>
                      </a:xfrm>
                      <a:prstGeom prst="rect">
                        <a:avLst/>
                      </a:prstGeom>
                    </p:spPr>
                  </p:pic>
                </p:oleObj>
              </mc:Fallback>
            </mc:AlternateContent>
          </a:graphicData>
        </a:graphic>
      </p:graphicFrame>
      <p:sp>
        <p:nvSpPr>
          <p:cNvPr id="3" name="日期占位符 2">
            <a:extLst>
              <a:ext uri="{FF2B5EF4-FFF2-40B4-BE49-F238E27FC236}">
                <a16:creationId xmlns:a16="http://schemas.microsoft.com/office/drawing/2014/main" id="{18E0C105-2096-4A92-BA27-90A054E77D2E}"/>
              </a:ext>
            </a:extLst>
          </p:cNvPr>
          <p:cNvSpPr>
            <a:spLocks noGrp="1"/>
          </p:cNvSpPr>
          <p:nvPr>
            <p:ph type="dt" sz="half" idx="2"/>
          </p:nvPr>
        </p:nvSpPr>
        <p:spPr/>
        <p:txBody>
          <a:bodyPr/>
          <a:lstStyle/>
          <a:p>
            <a:pPr>
              <a:defRPr/>
            </a:pPr>
            <a:fld id="{EACC2B58-2B68-45F4-AEE6-49641470FD21}" type="datetime1">
              <a:rPr lang="zh-CN" altLang="en-US" smtClean="0"/>
              <a:t>2022/11/23</a:t>
            </a:fld>
            <a:endParaRPr lang="zh-CN" altLang="en-US"/>
          </a:p>
        </p:txBody>
      </p:sp>
      <p:sp>
        <p:nvSpPr>
          <p:cNvPr id="4" name="页脚占位符 3">
            <a:extLst>
              <a:ext uri="{FF2B5EF4-FFF2-40B4-BE49-F238E27FC236}">
                <a16:creationId xmlns:a16="http://schemas.microsoft.com/office/drawing/2014/main" id="{439FDBD1-06C8-458B-AB02-935FA50659A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9677944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对象 31">
            <a:extLst>
              <a:ext uri="{FF2B5EF4-FFF2-40B4-BE49-F238E27FC236}">
                <a16:creationId xmlns:a16="http://schemas.microsoft.com/office/drawing/2014/main" id="{4ABBA0CE-2172-4645-B816-8628EB1B194A}"/>
              </a:ext>
            </a:extLst>
          </p:cNvPr>
          <p:cNvGraphicFramePr>
            <a:graphicFrameLocks noChangeAspect="1"/>
          </p:cNvGraphicFramePr>
          <p:nvPr>
            <p:extLst>
              <p:ext uri="{D42A27DB-BD31-4B8C-83A1-F6EECF244321}">
                <p14:modId xmlns:p14="http://schemas.microsoft.com/office/powerpoint/2010/main" val="3470079894"/>
              </p:ext>
            </p:extLst>
          </p:nvPr>
        </p:nvGraphicFramePr>
        <p:xfrm>
          <a:off x="611560" y="1196752"/>
          <a:ext cx="7920262" cy="3816424"/>
        </p:xfrm>
        <a:graphic>
          <a:graphicData uri="http://schemas.openxmlformats.org/presentationml/2006/ole">
            <mc:AlternateContent xmlns:mc="http://schemas.openxmlformats.org/markup-compatibility/2006">
              <mc:Choice xmlns:v="urn:schemas-microsoft-com:vml" Requires="v">
                <p:oleObj name="Document" r:id="rId2" imgW="6958616" imgH="3356405" progId="Word.Document.12">
                  <p:embed/>
                </p:oleObj>
              </mc:Choice>
              <mc:Fallback>
                <p:oleObj name="Document" r:id="rId2" imgW="6958616" imgH="3356405" progId="Word.Document.12">
                  <p:embed/>
                  <p:pic>
                    <p:nvPicPr>
                      <p:cNvPr id="32" name="对象 31">
                        <a:extLst>
                          <a:ext uri="{FF2B5EF4-FFF2-40B4-BE49-F238E27FC236}">
                            <a16:creationId xmlns:a16="http://schemas.microsoft.com/office/drawing/2014/main" id="{4ABBA0CE-2172-4645-B816-8628EB1B194A}"/>
                          </a:ext>
                        </a:extLst>
                      </p:cNvPr>
                      <p:cNvPicPr/>
                      <p:nvPr/>
                    </p:nvPicPr>
                    <p:blipFill>
                      <a:blip r:embed="rId3"/>
                      <a:stretch>
                        <a:fillRect/>
                      </a:stretch>
                    </p:blipFill>
                    <p:spPr>
                      <a:xfrm>
                        <a:off x="611560" y="1196752"/>
                        <a:ext cx="7920262" cy="3816424"/>
                      </a:xfrm>
                      <a:prstGeom prst="rect">
                        <a:avLst/>
                      </a:prstGeom>
                    </p:spPr>
                  </p:pic>
                </p:oleObj>
              </mc:Fallback>
            </mc:AlternateContent>
          </a:graphicData>
        </a:graphic>
      </p:graphicFrame>
      <p:sp>
        <p:nvSpPr>
          <p:cNvPr id="4" name="Rectangle 11">
            <a:extLst>
              <a:ext uri="{FF2B5EF4-FFF2-40B4-BE49-F238E27FC236}">
                <a16:creationId xmlns:a16="http://schemas.microsoft.com/office/drawing/2014/main" id="{2F5BD720-7CE8-4B09-9504-546EE4579D97}"/>
              </a:ext>
            </a:extLst>
          </p:cNvPr>
          <p:cNvSpPr>
            <a:spLocks noChangeArrowheads="1"/>
          </p:cNvSpPr>
          <p:nvPr/>
        </p:nvSpPr>
        <p:spPr bwMode="auto">
          <a:xfrm>
            <a:off x="408076" y="548680"/>
            <a:ext cx="5964124" cy="45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fontAlgn="base">
              <a:spcBef>
                <a:spcPct val="20000"/>
              </a:spcBef>
              <a:spcAft>
                <a:spcPct val="0"/>
              </a:spcAft>
              <a:buChar char="»"/>
              <a:defRPr sz="2000">
                <a:solidFill>
                  <a:schemeClr val="tx1"/>
                </a:solidFill>
                <a:latin typeface="Arial" pitchFamily="34" charset="0"/>
                <a:ea typeface="宋体" pitchFamily="2" charset="-122"/>
              </a:defRPr>
            </a:lvl6pPr>
            <a:lvl7pPr marL="2971800" indent="-228600" fontAlgn="base">
              <a:spcBef>
                <a:spcPct val="20000"/>
              </a:spcBef>
              <a:spcAft>
                <a:spcPct val="0"/>
              </a:spcAft>
              <a:buChar char="»"/>
              <a:defRPr sz="2000">
                <a:solidFill>
                  <a:schemeClr val="tx1"/>
                </a:solidFill>
                <a:latin typeface="Arial" pitchFamily="34" charset="0"/>
                <a:ea typeface="宋体" pitchFamily="2" charset="-122"/>
              </a:defRPr>
            </a:lvl7pPr>
            <a:lvl8pPr marL="3429000" indent="-228600" fontAlgn="base">
              <a:spcBef>
                <a:spcPct val="20000"/>
              </a:spcBef>
              <a:spcAft>
                <a:spcPct val="0"/>
              </a:spcAft>
              <a:buChar char="»"/>
              <a:defRPr sz="2000">
                <a:solidFill>
                  <a:schemeClr val="tx1"/>
                </a:solidFill>
                <a:latin typeface="Arial" pitchFamily="34" charset="0"/>
                <a:ea typeface="宋体" pitchFamily="2" charset="-122"/>
              </a:defRPr>
            </a:lvl8pPr>
            <a:lvl9pPr marL="3886200" indent="-228600" fontAlgn="base">
              <a:spcBef>
                <a:spcPct val="20000"/>
              </a:spcBef>
              <a:spcAft>
                <a:spcPct val="0"/>
              </a:spcAft>
              <a:buChar char="»"/>
              <a:defRPr sz="2000">
                <a:solidFill>
                  <a:schemeClr val="tx1"/>
                </a:solidFill>
                <a:latin typeface="Arial" pitchFamily="34" charset="0"/>
                <a:ea typeface="宋体" pitchFamily="2" charset="-122"/>
              </a:defRPr>
            </a:lvl9pPr>
          </a:lstStyle>
          <a:p>
            <a:pPr>
              <a:buFontTx/>
              <a:buNone/>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数学原理</a:t>
            </a:r>
          </a:p>
        </p:txBody>
      </p:sp>
      <p:sp>
        <p:nvSpPr>
          <p:cNvPr id="2" name="日期占位符 1">
            <a:extLst>
              <a:ext uri="{FF2B5EF4-FFF2-40B4-BE49-F238E27FC236}">
                <a16:creationId xmlns:a16="http://schemas.microsoft.com/office/drawing/2014/main" id="{4D6B9A43-032B-4ECA-8D4D-49A57E834C28}"/>
              </a:ext>
            </a:extLst>
          </p:cNvPr>
          <p:cNvSpPr>
            <a:spLocks noGrp="1"/>
          </p:cNvSpPr>
          <p:nvPr>
            <p:ph type="dt" sz="half" idx="2"/>
          </p:nvPr>
        </p:nvSpPr>
        <p:spPr/>
        <p:txBody>
          <a:bodyPr/>
          <a:lstStyle/>
          <a:p>
            <a:pPr>
              <a:defRPr/>
            </a:pPr>
            <a:fld id="{EF0417A4-2C6D-4DC3-BCEC-4876527EF9CB}"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11C0C842-C27D-47FA-B8CF-2EDBB69178F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5791658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对象 31">
            <a:extLst>
              <a:ext uri="{FF2B5EF4-FFF2-40B4-BE49-F238E27FC236}">
                <a16:creationId xmlns:a16="http://schemas.microsoft.com/office/drawing/2014/main" id="{4ABBA0CE-2172-4645-B816-8628EB1B194A}"/>
              </a:ext>
            </a:extLst>
          </p:cNvPr>
          <p:cNvGraphicFramePr>
            <a:graphicFrameLocks noChangeAspect="1"/>
          </p:cNvGraphicFramePr>
          <p:nvPr>
            <p:extLst>
              <p:ext uri="{D42A27DB-BD31-4B8C-83A1-F6EECF244321}">
                <p14:modId xmlns:p14="http://schemas.microsoft.com/office/powerpoint/2010/main" val="45023618"/>
              </p:ext>
            </p:extLst>
          </p:nvPr>
        </p:nvGraphicFramePr>
        <p:xfrm>
          <a:off x="688138" y="1196752"/>
          <a:ext cx="7916310" cy="3816424"/>
        </p:xfrm>
        <a:graphic>
          <a:graphicData uri="http://schemas.openxmlformats.org/presentationml/2006/ole">
            <mc:AlternateContent xmlns:mc="http://schemas.openxmlformats.org/markup-compatibility/2006">
              <mc:Choice xmlns:v="urn:schemas-microsoft-com:vml" Requires="v">
                <p:oleObj name="Document" r:id="rId2" imgW="6958616" imgH="3362532" progId="Word.Document.12">
                  <p:embed/>
                </p:oleObj>
              </mc:Choice>
              <mc:Fallback>
                <p:oleObj name="Document" r:id="rId2" imgW="6958616" imgH="3362532" progId="Word.Document.12">
                  <p:embed/>
                  <p:pic>
                    <p:nvPicPr>
                      <p:cNvPr id="32" name="对象 31">
                        <a:extLst>
                          <a:ext uri="{FF2B5EF4-FFF2-40B4-BE49-F238E27FC236}">
                            <a16:creationId xmlns:a16="http://schemas.microsoft.com/office/drawing/2014/main" id="{4ABBA0CE-2172-4645-B816-8628EB1B194A}"/>
                          </a:ext>
                        </a:extLst>
                      </p:cNvPr>
                      <p:cNvPicPr/>
                      <p:nvPr/>
                    </p:nvPicPr>
                    <p:blipFill>
                      <a:blip r:embed="rId3"/>
                      <a:stretch>
                        <a:fillRect/>
                      </a:stretch>
                    </p:blipFill>
                    <p:spPr>
                      <a:xfrm>
                        <a:off x="688138" y="1196752"/>
                        <a:ext cx="7916310" cy="3816424"/>
                      </a:xfrm>
                      <a:prstGeom prst="rect">
                        <a:avLst/>
                      </a:prstGeom>
                    </p:spPr>
                  </p:pic>
                </p:oleObj>
              </mc:Fallback>
            </mc:AlternateContent>
          </a:graphicData>
        </a:graphic>
      </p:graphicFrame>
      <p:sp>
        <p:nvSpPr>
          <p:cNvPr id="4" name="Rectangle 11">
            <a:extLst>
              <a:ext uri="{FF2B5EF4-FFF2-40B4-BE49-F238E27FC236}">
                <a16:creationId xmlns:a16="http://schemas.microsoft.com/office/drawing/2014/main" id="{A66DFEA9-FDDF-4CDC-8AE0-C1DC34452214}"/>
              </a:ext>
            </a:extLst>
          </p:cNvPr>
          <p:cNvSpPr>
            <a:spLocks noChangeArrowheads="1"/>
          </p:cNvSpPr>
          <p:nvPr/>
        </p:nvSpPr>
        <p:spPr bwMode="auto">
          <a:xfrm>
            <a:off x="408076" y="548680"/>
            <a:ext cx="5964124" cy="45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fontAlgn="base">
              <a:spcBef>
                <a:spcPct val="20000"/>
              </a:spcBef>
              <a:spcAft>
                <a:spcPct val="0"/>
              </a:spcAft>
              <a:buChar char="»"/>
              <a:defRPr sz="2000">
                <a:solidFill>
                  <a:schemeClr val="tx1"/>
                </a:solidFill>
                <a:latin typeface="Arial" pitchFamily="34" charset="0"/>
                <a:ea typeface="宋体" pitchFamily="2" charset="-122"/>
              </a:defRPr>
            </a:lvl6pPr>
            <a:lvl7pPr marL="2971800" indent="-228600" fontAlgn="base">
              <a:spcBef>
                <a:spcPct val="20000"/>
              </a:spcBef>
              <a:spcAft>
                <a:spcPct val="0"/>
              </a:spcAft>
              <a:buChar char="»"/>
              <a:defRPr sz="2000">
                <a:solidFill>
                  <a:schemeClr val="tx1"/>
                </a:solidFill>
                <a:latin typeface="Arial" pitchFamily="34" charset="0"/>
                <a:ea typeface="宋体" pitchFamily="2" charset="-122"/>
              </a:defRPr>
            </a:lvl7pPr>
            <a:lvl8pPr marL="3429000" indent="-228600" fontAlgn="base">
              <a:spcBef>
                <a:spcPct val="20000"/>
              </a:spcBef>
              <a:spcAft>
                <a:spcPct val="0"/>
              </a:spcAft>
              <a:buChar char="»"/>
              <a:defRPr sz="2000">
                <a:solidFill>
                  <a:schemeClr val="tx1"/>
                </a:solidFill>
                <a:latin typeface="Arial" pitchFamily="34" charset="0"/>
                <a:ea typeface="宋体" pitchFamily="2" charset="-122"/>
              </a:defRPr>
            </a:lvl8pPr>
            <a:lvl9pPr marL="3886200" indent="-228600" fontAlgn="base">
              <a:spcBef>
                <a:spcPct val="20000"/>
              </a:spcBef>
              <a:spcAft>
                <a:spcPct val="0"/>
              </a:spcAft>
              <a:buChar char="»"/>
              <a:defRPr sz="2000">
                <a:solidFill>
                  <a:schemeClr val="tx1"/>
                </a:solidFill>
                <a:latin typeface="Arial" pitchFamily="34" charset="0"/>
                <a:ea typeface="宋体" pitchFamily="2" charset="-122"/>
              </a:defRPr>
            </a:lvl9pPr>
          </a:lstStyle>
          <a:p>
            <a:pPr>
              <a:buFontTx/>
              <a:buNone/>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数学原理</a:t>
            </a:r>
          </a:p>
        </p:txBody>
      </p:sp>
      <p:sp>
        <p:nvSpPr>
          <p:cNvPr id="2" name="日期占位符 1">
            <a:extLst>
              <a:ext uri="{FF2B5EF4-FFF2-40B4-BE49-F238E27FC236}">
                <a16:creationId xmlns:a16="http://schemas.microsoft.com/office/drawing/2014/main" id="{17A544C4-694B-4218-B7E2-2530CB692A89}"/>
              </a:ext>
            </a:extLst>
          </p:cNvPr>
          <p:cNvSpPr>
            <a:spLocks noGrp="1"/>
          </p:cNvSpPr>
          <p:nvPr>
            <p:ph type="dt" sz="half" idx="2"/>
          </p:nvPr>
        </p:nvSpPr>
        <p:spPr/>
        <p:txBody>
          <a:bodyPr/>
          <a:lstStyle/>
          <a:p>
            <a:pPr>
              <a:defRPr/>
            </a:pPr>
            <a:fld id="{F7E22EF4-00E0-4E94-B51D-EF7804D8B157}"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617D9B26-4367-49B2-9666-455A8949206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086609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对象 31">
            <a:extLst>
              <a:ext uri="{FF2B5EF4-FFF2-40B4-BE49-F238E27FC236}">
                <a16:creationId xmlns:a16="http://schemas.microsoft.com/office/drawing/2014/main" id="{4ABBA0CE-2172-4645-B816-8628EB1B194A}"/>
              </a:ext>
            </a:extLst>
          </p:cNvPr>
          <p:cNvGraphicFramePr>
            <a:graphicFrameLocks noChangeAspect="1"/>
          </p:cNvGraphicFramePr>
          <p:nvPr>
            <p:extLst>
              <p:ext uri="{D42A27DB-BD31-4B8C-83A1-F6EECF244321}">
                <p14:modId xmlns:p14="http://schemas.microsoft.com/office/powerpoint/2010/main" val="747744609"/>
              </p:ext>
            </p:extLst>
          </p:nvPr>
        </p:nvGraphicFramePr>
        <p:xfrm>
          <a:off x="609601" y="1124744"/>
          <a:ext cx="7923531" cy="4896544"/>
        </p:xfrm>
        <a:graphic>
          <a:graphicData uri="http://schemas.openxmlformats.org/presentationml/2006/ole">
            <mc:AlternateContent xmlns:mc="http://schemas.openxmlformats.org/markup-compatibility/2006">
              <mc:Choice xmlns:v="urn:schemas-microsoft-com:vml" Requires="v">
                <p:oleObj name="Document" r:id="rId2" imgW="6958616" imgH="4310642" progId="Word.Document.12">
                  <p:embed/>
                </p:oleObj>
              </mc:Choice>
              <mc:Fallback>
                <p:oleObj name="Document" r:id="rId2" imgW="6958616" imgH="4310642" progId="Word.Document.12">
                  <p:embed/>
                  <p:pic>
                    <p:nvPicPr>
                      <p:cNvPr id="32" name="对象 31">
                        <a:extLst>
                          <a:ext uri="{FF2B5EF4-FFF2-40B4-BE49-F238E27FC236}">
                            <a16:creationId xmlns:a16="http://schemas.microsoft.com/office/drawing/2014/main" id="{4ABBA0CE-2172-4645-B816-8628EB1B194A}"/>
                          </a:ext>
                        </a:extLst>
                      </p:cNvPr>
                      <p:cNvPicPr/>
                      <p:nvPr/>
                    </p:nvPicPr>
                    <p:blipFill>
                      <a:blip r:embed="rId3"/>
                      <a:stretch>
                        <a:fillRect/>
                      </a:stretch>
                    </p:blipFill>
                    <p:spPr>
                      <a:xfrm>
                        <a:off x="609601" y="1124744"/>
                        <a:ext cx="7923531" cy="4896544"/>
                      </a:xfrm>
                      <a:prstGeom prst="rect">
                        <a:avLst/>
                      </a:prstGeom>
                    </p:spPr>
                  </p:pic>
                </p:oleObj>
              </mc:Fallback>
            </mc:AlternateContent>
          </a:graphicData>
        </a:graphic>
      </p:graphicFrame>
      <p:sp>
        <p:nvSpPr>
          <p:cNvPr id="4" name="Rectangle 11">
            <a:extLst>
              <a:ext uri="{FF2B5EF4-FFF2-40B4-BE49-F238E27FC236}">
                <a16:creationId xmlns:a16="http://schemas.microsoft.com/office/drawing/2014/main" id="{A31F874B-62B6-4EE3-B0ED-DE0E3D4133CA}"/>
              </a:ext>
            </a:extLst>
          </p:cNvPr>
          <p:cNvSpPr>
            <a:spLocks noChangeArrowheads="1"/>
          </p:cNvSpPr>
          <p:nvPr/>
        </p:nvSpPr>
        <p:spPr bwMode="auto">
          <a:xfrm>
            <a:off x="408076" y="548680"/>
            <a:ext cx="5964124" cy="45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fontAlgn="base">
              <a:spcBef>
                <a:spcPct val="20000"/>
              </a:spcBef>
              <a:spcAft>
                <a:spcPct val="0"/>
              </a:spcAft>
              <a:buChar char="»"/>
              <a:defRPr sz="2000">
                <a:solidFill>
                  <a:schemeClr val="tx1"/>
                </a:solidFill>
                <a:latin typeface="Arial" pitchFamily="34" charset="0"/>
                <a:ea typeface="宋体" pitchFamily="2" charset="-122"/>
              </a:defRPr>
            </a:lvl6pPr>
            <a:lvl7pPr marL="2971800" indent="-228600" fontAlgn="base">
              <a:spcBef>
                <a:spcPct val="20000"/>
              </a:spcBef>
              <a:spcAft>
                <a:spcPct val="0"/>
              </a:spcAft>
              <a:buChar char="»"/>
              <a:defRPr sz="2000">
                <a:solidFill>
                  <a:schemeClr val="tx1"/>
                </a:solidFill>
                <a:latin typeface="Arial" pitchFamily="34" charset="0"/>
                <a:ea typeface="宋体" pitchFamily="2" charset="-122"/>
              </a:defRPr>
            </a:lvl7pPr>
            <a:lvl8pPr marL="3429000" indent="-228600" fontAlgn="base">
              <a:spcBef>
                <a:spcPct val="20000"/>
              </a:spcBef>
              <a:spcAft>
                <a:spcPct val="0"/>
              </a:spcAft>
              <a:buChar char="»"/>
              <a:defRPr sz="2000">
                <a:solidFill>
                  <a:schemeClr val="tx1"/>
                </a:solidFill>
                <a:latin typeface="Arial" pitchFamily="34" charset="0"/>
                <a:ea typeface="宋体" pitchFamily="2" charset="-122"/>
              </a:defRPr>
            </a:lvl8pPr>
            <a:lvl9pPr marL="3886200" indent="-228600" fontAlgn="base">
              <a:spcBef>
                <a:spcPct val="20000"/>
              </a:spcBef>
              <a:spcAft>
                <a:spcPct val="0"/>
              </a:spcAft>
              <a:buChar char="»"/>
              <a:defRPr sz="2000">
                <a:solidFill>
                  <a:schemeClr val="tx1"/>
                </a:solidFill>
                <a:latin typeface="Arial" pitchFamily="34" charset="0"/>
                <a:ea typeface="宋体" pitchFamily="2" charset="-122"/>
              </a:defRPr>
            </a:lvl9pPr>
          </a:lstStyle>
          <a:p>
            <a:pPr>
              <a:buFontTx/>
              <a:buNone/>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数学原理</a:t>
            </a:r>
          </a:p>
        </p:txBody>
      </p:sp>
      <p:sp>
        <p:nvSpPr>
          <p:cNvPr id="2" name="日期占位符 1">
            <a:extLst>
              <a:ext uri="{FF2B5EF4-FFF2-40B4-BE49-F238E27FC236}">
                <a16:creationId xmlns:a16="http://schemas.microsoft.com/office/drawing/2014/main" id="{3C74BA60-2E03-49C7-B4AD-084FFA855885}"/>
              </a:ext>
            </a:extLst>
          </p:cNvPr>
          <p:cNvSpPr>
            <a:spLocks noGrp="1"/>
          </p:cNvSpPr>
          <p:nvPr>
            <p:ph type="dt" sz="half" idx="2"/>
          </p:nvPr>
        </p:nvSpPr>
        <p:spPr/>
        <p:txBody>
          <a:bodyPr/>
          <a:lstStyle/>
          <a:p>
            <a:pPr>
              <a:defRPr/>
            </a:pPr>
            <a:fld id="{79A990E1-BD99-49A6-9C75-E3C6D4C7B01D}"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2977D6CD-E89A-43BE-AFFF-807F208DD1B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654599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C6F49CF-CF69-49AD-8166-A6BD4CC1CF8E}"/>
              </a:ext>
            </a:extLst>
          </p:cNvPr>
          <p:cNvSpPr>
            <a:spLocks noGrp="1"/>
          </p:cNvSpPr>
          <p:nvPr>
            <p:ph type="dt" sz="half" idx="2"/>
          </p:nvPr>
        </p:nvSpPr>
        <p:spPr/>
        <p:txBody>
          <a:bodyPr/>
          <a:lstStyle/>
          <a:p>
            <a:pPr>
              <a:defRPr/>
            </a:pPr>
            <a:fld id="{7F77B7E3-E939-4889-B838-DB3E5AA7F159}" type="datetime1">
              <a:rPr lang="zh-CN" altLang="en-US" smtClean="0"/>
              <a:t>2022/11/23</a:t>
            </a:fld>
            <a:endParaRPr lang="zh-CN" altLang="en-US"/>
          </a:p>
        </p:txBody>
      </p:sp>
      <p:sp>
        <p:nvSpPr>
          <p:cNvPr id="12" name="Text Box 7">
            <a:extLst>
              <a:ext uri="{FF2B5EF4-FFF2-40B4-BE49-F238E27FC236}">
                <a16:creationId xmlns:a16="http://schemas.microsoft.com/office/drawing/2014/main" id="{C25DD707-6278-44C9-A755-156B3BBC32D9}"/>
              </a:ext>
            </a:extLst>
          </p:cNvPr>
          <p:cNvSpPr txBox="1">
            <a:spLocks noChangeArrowheads="1"/>
          </p:cNvSpPr>
          <p:nvPr/>
        </p:nvSpPr>
        <p:spPr bwMode="auto">
          <a:xfrm>
            <a:off x="755650" y="1125538"/>
            <a:ext cx="59769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ts val="0"/>
              </a:spcBef>
            </a:pPr>
            <a:r>
              <a:rPr lang="zh-CN" altLang="en-US" sz="4800" dirty="0">
                <a:latin typeface="微软雅黑" panose="020B0503020204020204" pitchFamily="34" charset="-122"/>
                <a:ea typeface="微软雅黑" panose="020B0503020204020204" pitchFamily="34" charset="-122"/>
              </a:rPr>
              <a:t>常用统计建模方法与</a:t>
            </a:r>
            <a:r>
              <a:rPr lang="en-US" altLang="zh-CN" sz="4800" dirty="0">
                <a:latin typeface="微软雅黑" panose="020B0503020204020204" pitchFamily="34" charset="-122"/>
                <a:ea typeface="微软雅黑" panose="020B0503020204020204" pitchFamily="34" charset="-122"/>
              </a:rPr>
              <a:t>MATLAB</a:t>
            </a:r>
            <a:r>
              <a:rPr lang="zh-CN" altLang="en-US" sz="4800" dirty="0">
                <a:latin typeface="微软雅黑" panose="020B0503020204020204" pitchFamily="34" charset="-122"/>
                <a:ea typeface="微软雅黑" panose="020B0503020204020204" pitchFamily="34" charset="-122"/>
              </a:rPr>
              <a:t>求解</a:t>
            </a:r>
          </a:p>
        </p:txBody>
      </p:sp>
      <p:graphicFrame>
        <p:nvGraphicFramePr>
          <p:cNvPr id="13" name="Object 11">
            <a:extLst>
              <a:ext uri="{FF2B5EF4-FFF2-40B4-BE49-F238E27FC236}">
                <a16:creationId xmlns:a16="http://schemas.microsoft.com/office/drawing/2014/main" id="{F6119479-64AA-4039-8868-328678E7E155}"/>
              </a:ext>
            </a:extLst>
          </p:cNvPr>
          <p:cNvGraphicFramePr>
            <a:graphicFrameLocks noChangeAspect="1"/>
          </p:cNvGraphicFramePr>
          <p:nvPr/>
        </p:nvGraphicFramePr>
        <p:xfrm>
          <a:off x="7002463" y="684213"/>
          <a:ext cx="1966912" cy="1966912"/>
        </p:xfrm>
        <a:graphic>
          <a:graphicData uri="http://schemas.openxmlformats.org/presentationml/2006/ole">
            <mc:AlternateContent xmlns:mc="http://schemas.openxmlformats.org/markup-compatibility/2006">
              <mc:Choice xmlns:v="urn:schemas-microsoft-com:vml" Requires="v">
                <p:oleObj name="剪辑" r:id="rId3" imgW="4006850" imgH="2857500" progId="">
                  <p:embed/>
                </p:oleObj>
              </mc:Choice>
              <mc:Fallback>
                <p:oleObj name="剪辑" r:id="rId3" imgW="4006850" imgH="2857500" progId="">
                  <p:embed/>
                  <p:pic>
                    <p:nvPicPr>
                      <p:cNvPr id="13" name="Object 11">
                        <a:extLst>
                          <a:ext uri="{FF2B5EF4-FFF2-40B4-BE49-F238E27FC236}">
                            <a16:creationId xmlns:a16="http://schemas.microsoft.com/office/drawing/2014/main" id="{FA1B50B4-C378-4309-A4D9-2AD45A9E5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463" y="684213"/>
                        <a:ext cx="1966912"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 Box 10">
            <a:extLst>
              <a:ext uri="{FF2B5EF4-FFF2-40B4-BE49-F238E27FC236}">
                <a16:creationId xmlns:a16="http://schemas.microsoft.com/office/drawing/2014/main" id="{24C8FD06-886B-4F1D-AC2A-7C32E8058927}"/>
              </a:ext>
            </a:extLst>
          </p:cNvPr>
          <p:cNvSpPr txBox="1">
            <a:spLocks noChangeArrowheads="1"/>
          </p:cNvSpPr>
          <p:nvPr/>
        </p:nvSpPr>
        <p:spPr bwMode="auto">
          <a:xfrm>
            <a:off x="566738" y="3814008"/>
            <a:ext cx="7696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谢中华</a:t>
            </a:r>
          </a:p>
          <a:p>
            <a:pPr algn="ctr" eaLnBrk="1" hangingPunct="1">
              <a:spcBef>
                <a:spcPct val="50000"/>
              </a:spcBef>
            </a:pPr>
            <a:r>
              <a:rPr lang="en-US" altLang="zh-CN" sz="2400" dirty="0">
                <a:latin typeface="微软雅黑" panose="020B0503020204020204" pitchFamily="34" charset="-122"/>
                <a:ea typeface="微软雅黑" panose="020B0503020204020204" pitchFamily="34" charset="-122"/>
              </a:rPr>
              <a:t>E-mail: xiezhh@tust.edu.cn</a:t>
            </a:r>
          </a:p>
          <a:p>
            <a:pPr algn="ctr" eaLnBrk="1" hangingPunct="1">
              <a:spcBef>
                <a:spcPct val="50000"/>
              </a:spcBef>
            </a:pPr>
            <a:r>
              <a:rPr lang="en-US" altLang="zh-CN" sz="2400" b="1" dirty="0">
                <a:solidFill>
                  <a:schemeClr val="hlink"/>
                </a:solidFill>
                <a:latin typeface="微软雅黑" panose="020B0503020204020204" pitchFamily="34" charset="-122"/>
                <a:ea typeface="微软雅黑" panose="020B0503020204020204" pitchFamily="34" charset="-122"/>
              </a:rPr>
              <a:t>MATLAB</a:t>
            </a:r>
            <a:r>
              <a:rPr lang="zh-CN" altLang="en-US" sz="2400" b="1" dirty="0">
                <a:solidFill>
                  <a:schemeClr val="hlink"/>
                </a:solidFill>
                <a:latin typeface="微软雅黑" panose="020B0503020204020204" pitchFamily="34" charset="-122"/>
                <a:ea typeface="微软雅黑" panose="020B0503020204020204" pitchFamily="34" charset="-122"/>
              </a:rPr>
              <a:t>数学建模方法与应用</a:t>
            </a:r>
            <a:endParaRPr lang="en-US" altLang="zh-CN" sz="2400" b="1" dirty="0">
              <a:solidFill>
                <a:schemeClr val="hlink"/>
              </a:solidFill>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E0729BF7-050D-4367-BB0F-95CA78F9AD1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880273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95860" y="705767"/>
            <a:ext cx="8280596" cy="3587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latin typeface="微软雅黑" pitchFamily="34" charset="-122"/>
                <a:ea typeface="微软雅黑" pitchFamily="34" charset="-122"/>
              </a:rPr>
              <a:t>&gt;&gt; x = [0.7917,0.8448,0.9802,0.8481,0.7627</a:t>
            </a:r>
          </a:p>
          <a:p>
            <a:pPr>
              <a:lnSpc>
                <a:spcPct val="150000"/>
              </a:lnSpc>
            </a:pPr>
            <a:r>
              <a:rPr lang="en-US" altLang="zh-CN" sz="2200" dirty="0">
                <a:latin typeface="微软雅黑" pitchFamily="34" charset="-122"/>
                <a:ea typeface="微软雅黑" pitchFamily="34" charset="-122"/>
              </a:rPr>
              <a:t>        0.9013,0.9037,0.7399,0.7843,0.8424</a:t>
            </a:r>
          </a:p>
          <a:p>
            <a:pPr>
              <a:lnSpc>
                <a:spcPct val="150000"/>
              </a:lnSpc>
            </a:pPr>
            <a:r>
              <a:rPr lang="en-US" altLang="zh-CN" sz="2200" dirty="0">
                <a:latin typeface="微软雅黑" pitchFamily="34" charset="-122"/>
                <a:ea typeface="微软雅黑" pitchFamily="34" charset="-122"/>
              </a:rPr>
              <a:t>        0.9842,0.7134,0.9959,0.6444,0.8362</a:t>
            </a:r>
          </a:p>
          <a:p>
            <a:pPr>
              <a:lnSpc>
                <a:spcPct val="150000"/>
              </a:lnSpc>
            </a:pPr>
            <a:r>
              <a:rPr lang="en-US" altLang="zh-CN" sz="2200" dirty="0">
                <a:latin typeface="微软雅黑" pitchFamily="34" charset="-122"/>
                <a:ea typeface="微软雅黑" pitchFamily="34" charset="-122"/>
              </a:rPr>
              <a:t>        0.7651,0.9341,0.6515,0.7956,0.8733];</a:t>
            </a:r>
          </a:p>
          <a:p>
            <a:pPr>
              <a:lnSpc>
                <a:spcPct val="150000"/>
              </a:lnSpc>
            </a:pPr>
            <a:r>
              <a:rPr lang="en-US" altLang="zh-CN" sz="2200" dirty="0">
                <a:latin typeface="微软雅黑" pitchFamily="34" charset="-122"/>
                <a:ea typeface="微软雅黑" pitchFamily="34" charset="-122"/>
              </a:rPr>
              <a:t>&gt;&gt; x = x(:);</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PdfFun</a:t>
            </a:r>
            <a:r>
              <a:rPr lang="en-US" altLang="zh-CN" sz="2200" dirty="0">
                <a:latin typeface="微软雅黑" pitchFamily="34" charset="-122"/>
                <a:ea typeface="微软雅黑" pitchFamily="34" charset="-122"/>
              </a:rPr>
              <a:t> = @(</a:t>
            </a:r>
            <a:r>
              <a:rPr lang="en-US" altLang="zh-CN" sz="2200" dirty="0" err="1">
                <a:latin typeface="微软雅黑" pitchFamily="34" charset="-122"/>
                <a:ea typeface="微软雅黑" pitchFamily="34" charset="-122"/>
              </a:rPr>
              <a:t>x,theta</a:t>
            </a:r>
            <a:r>
              <a:rPr lang="en-US" altLang="zh-CN" sz="2200" dirty="0">
                <a:latin typeface="微软雅黑" pitchFamily="34" charset="-122"/>
                <a:ea typeface="微软雅黑" pitchFamily="34" charset="-122"/>
              </a:rPr>
              <a:t>) theta*x.^(theta-1).*(x&gt;0 &amp; x&lt;1);</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phat,pci</a:t>
            </a:r>
            <a:r>
              <a:rPr lang="en-US" altLang="zh-CN" sz="2200" dirty="0">
                <a:latin typeface="微软雅黑" pitchFamily="34" charset="-122"/>
                <a:ea typeface="微软雅黑" pitchFamily="34" charset="-122"/>
              </a:rPr>
              <a:t>] = </a:t>
            </a:r>
            <a:r>
              <a:rPr lang="en-US" altLang="zh-CN" sz="2200" dirty="0" err="1">
                <a:latin typeface="微软雅黑" pitchFamily="34" charset="-122"/>
                <a:ea typeface="微软雅黑" pitchFamily="34" charset="-122"/>
              </a:rPr>
              <a:t>mle</a:t>
            </a:r>
            <a:r>
              <a:rPr lang="en-US" altLang="zh-CN" sz="2200" dirty="0">
                <a:latin typeface="微软雅黑" pitchFamily="34" charset="-122"/>
                <a:ea typeface="微软雅黑" pitchFamily="34" charset="-122"/>
              </a:rPr>
              <a:t>(x,'pdf',PdfFun,'start',1)</a:t>
            </a:r>
          </a:p>
        </p:txBody>
      </p:sp>
      <p:sp>
        <p:nvSpPr>
          <p:cNvPr id="4" name="日期占位符 3">
            <a:extLst>
              <a:ext uri="{FF2B5EF4-FFF2-40B4-BE49-F238E27FC236}">
                <a16:creationId xmlns:a16="http://schemas.microsoft.com/office/drawing/2014/main" id="{5B9A178C-0542-40C6-AC02-C201633821AC}"/>
              </a:ext>
            </a:extLst>
          </p:cNvPr>
          <p:cNvSpPr>
            <a:spLocks noGrp="1"/>
          </p:cNvSpPr>
          <p:nvPr>
            <p:ph type="dt" sz="half" idx="2"/>
          </p:nvPr>
        </p:nvSpPr>
        <p:spPr/>
        <p:txBody>
          <a:bodyPr/>
          <a:lstStyle/>
          <a:p>
            <a:pPr>
              <a:defRPr/>
            </a:pPr>
            <a:fld id="{7B0F6E61-0187-47D9-81E1-1031B6F3540F}"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9E4FFB2A-822E-48F3-B58D-8CBB7A42DCF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6083788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对象 31">
            <a:extLst>
              <a:ext uri="{FF2B5EF4-FFF2-40B4-BE49-F238E27FC236}">
                <a16:creationId xmlns:a16="http://schemas.microsoft.com/office/drawing/2014/main" id="{4ABBA0CE-2172-4645-B816-8628EB1B194A}"/>
              </a:ext>
            </a:extLst>
          </p:cNvPr>
          <p:cNvGraphicFramePr>
            <a:graphicFrameLocks noChangeAspect="1"/>
          </p:cNvGraphicFramePr>
          <p:nvPr>
            <p:extLst>
              <p:ext uri="{D42A27DB-BD31-4B8C-83A1-F6EECF244321}">
                <p14:modId xmlns:p14="http://schemas.microsoft.com/office/powerpoint/2010/main" val="1047013191"/>
              </p:ext>
            </p:extLst>
          </p:nvPr>
        </p:nvGraphicFramePr>
        <p:xfrm>
          <a:off x="609601" y="1148878"/>
          <a:ext cx="8001000" cy="4944418"/>
        </p:xfrm>
        <a:graphic>
          <a:graphicData uri="http://schemas.openxmlformats.org/presentationml/2006/ole">
            <mc:AlternateContent xmlns:mc="http://schemas.openxmlformats.org/markup-compatibility/2006">
              <mc:Choice xmlns:v="urn:schemas-microsoft-com:vml" Requires="v">
                <p:oleObj name="Document" r:id="rId2" imgW="6958616" imgH="4314246" progId="Word.Document.12">
                  <p:embed/>
                </p:oleObj>
              </mc:Choice>
              <mc:Fallback>
                <p:oleObj name="Document" r:id="rId2" imgW="6958616" imgH="4314246" progId="Word.Document.12">
                  <p:embed/>
                  <p:pic>
                    <p:nvPicPr>
                      <p:cNvPr id="32" name="对象 31">
                        <a:extLst>
                          <a:ext uri="{FF2B5EF4-FFF2-40B4-BE49-F238E27FC236}">
                            <a16:creationId xmlns:a16="http://schemas.microsoft.com/office/drawing/2014/main" id="{4ABBA0CE-2172-4645-B816-8628EB1B194A}"/>
                          </a:ext>
                        </a:extLst>
                      </p:cNvPr>
                      <p:cNvPicPr/>
                      <p:nvPr/>
                    </p:nvPicPr>
                    <p:blipFill>
                      <a:blip r:embed="rId3"/>
                      <a:stretch>
                        <a:fillRect/>
                      </a:stretch>
                    </p:blipFill>
                    <p:spPr>
                      <a:xfrm>
                        <a:off x="609601" y="1148878"/>
                        <a:ext cx="8001000" cy="4944418"/>
                      </a:xfrm>
                      <a:prstGeom prst="rect">
                        <a:avLst/>
                      </a:prstGeom>
                    </p:spPr>
                  </p:pic>
                </p:oleObj>
              </mc:Fallback>
            </mc:AlternateContent>
          </a:graphicData>
        </a:graphic>
      </p:graphicFrame>
      <p:sp>
        <p:nvSpPr>
          <p:cNvPr id="4" name="Rectangle 11">
            <a:extLst>
              <a:ext uri="{FF2B5EF4-FFF2-40B4-BE49-F238E27FC236}">
                <a16:creationId xmlns:a16="http://schemas.microsoft.com/office/drawing/2014/main" id="{0CD47551-F454-4A8C-BED7-18185A056D6C}"/>
              </a:ext>
            </a:extLst>
          </p:cNvPr>
          <p:cNvSpPr>
            <a:spLocks noChangeArrowheads="1"/>
          </p:cNvSpPr>
          <p:nvPr/>
        </p:nvSpPr>
        <p:spPr bwMode="auto">
          <a:xfrm>
            <a:off x="408076" y="548680"/>
            <a:ext cx="5964124" cy="45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fontAlgn="base">
              <a:spcBef>
                <a:spcPct val="20000"/>
              </a:spcBef>
              <a:spcAft>
                <a:spcPct val="0"/>
              </a:spcAft>
              <a:buChar char="»"/>
              <a:defRPr sz="2000">
                <a:solidFill>
                  <a:schemeClr val="tx1"/>
                </a:solidFill>
                <a:latin typeface="Arial" pitchFamily="34" charset="0"/>
                <a:ea typeface="宋体" pitchFamily="2" charset="-122"/>
              </a:defRPr>
            </a:lvl6pPr>
            <a:lvl7pPr marL="2971800" indent="-228600" fontAlgn="base">
              <a:spcBef>
                <a:spcPct val="20000"/>
              </a:spcBef>
              <a:spcAft>
                <a:spcPct val="0"/>
              </a:spcAft>
              <a:buChar char="»"/>
              <a:defRPr sz="2000">
                <a:solidFill>
                  <a:schemeClr val="tx1"/>
                </a:solidFill>
                <a:latin typeface="Arial" pitchFamily="34" charset="0"/>
                <a:ea typeface="宋体" pitchFamily="2" charset="-122"/>
              </a:defRPr>
            </a:lvl7pPr>
            <a:lvl8pPr marL="3429000" indent="-228600" fontAlgn="base">
              <a:spcBef>
                <a:spcPct val="20000"/>
              </a:spcBef>
              <a:spcAft>
                <a:spcPct val="0"/>
              </a:spcAft>
              <a:buChar char="»"/>
              <a:defRPr sz="2000">
                <a:solidFill>
                  <a:schemeClr val="tx1"/>
                </a:solidFill>
                <a:latin typeface="Arial" pitchFamily="34" charset="0"/>
                <a:ea typeface="宋体" pitchFamily="2" charset="-122"/>
              </a:defRPr>
            </a:lvl8pPr>
            <a:lvl9pPr marL="3886200" indent="-228600" fontAlgn="base">
              <a:spcBef>
                <a:spcPct val="20000"/>
              </a:spcBef>
              <a:spcAft>
                <a:spcPct val="0"/>
              </a:spcAft>
              <a:buChar char="»"/>
              <a:defRPr sz="2000">
                <a:solidFill>
                  <a:schemeClr val="tx1"/>
                </a:solidFill>
                <a:latin typeface="Arial" pitchFamily="34" charset="0"/>
                <a:ea typeface="宋体" pitchFamily="2" charset="-122"/>
              </a:defRPr>
            </a:lvl9pPr>
          </a:lstStyle>
          <a:p>
            <a:pPr>
              <a:buFontTx/>
              <a:buNone/>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数学原理</a:t>
            </a:r>
          </a:p>
        </p:txBody>
      </p:sp>
      <p:sp>
        <p:nvSpPr>
          <p:cNvPr id="2" name="日期占位符 1">
            <a:extLst>
              <a:ext uri="{FF2B5EF4-FFF2-40B4-BE49-F238E27FC236}">
                <a16:creationId xmlns:a16="http://schemas.microsoft.com/office/drawing/2014/main" id="{9793C436-04E5-404D-8A66-529E03F35694}"/>
              </a:ext>
            </a:extLst>
          </p:cNvPr>
          <p:cNvSpPr>
            <a:spLocks noGrp="1"/>
          </p:cNvSpPr>
          <p:nvPr>
            <p:ph type="dt" sz="half" idx="2"/>
          </p:nvPr>
        </p:nvSpPr>
        <p:spPr/>
        <p:txBody>
          <a:bodyPr/>
          <a:lstStyle/>
          <a:p>
            <a:pPr>
              <a:defRPr/>
            </a:pPr>
            <a:fld id="{B36B3744-484D-46F9-B7BA-1A74D4A76F75}"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716540FB-9BDC-4F3B-A8CA-A8B2E762521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8360827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08FB6D5-1228-4A70-AA2F-FEF5E60A306A}"/>
              </a:ext>
            </a:extLst>
          </p:cNvPr>
          <p:cNvGrpSpPr/>
          <p:nvPr/>
        </p:nvGrpSpPr>
        <p:grpSpPr>
          <a:xfrm>
            <a:off x="428596" y="1121263"/>
            <a:ext cx="8463884" cy="3138680"/>
            <a:chOff x="428596" y="627534"/>
            <a:chExt cx="8463884" cy="3138680"/>
          </a:xfrm>
        </p:grpSpPr>
        <p:sp>
          <p:nvSpPr>
            <p:cNvPr id="7" name="Text Box 7">
              <a:extLst>
                <a:ext uri="{FF2B5EF4-FFF2-40B4-BE49-F238E27FC236}">
                  <a16:creationId xmlns:a16="http://schemas.microsoft.com/office/drawing/2014/main" id="{80204792-790E-4D05-A767-6E229CE5EBCE}"/>
                </a:ext>
              </a:extLst>
            </p:cNvPr>
            <p:cNvSpPr txBox="1">
              <a:spLocks noChangeArrowheads="1"/>
            </p:cNvSpPr>
            <p:nvPr/>
          </p:nvSpPr>
          <p:spPr bwMode="auto">
            <a:xfrm>
              <a:off x="428596" y="627534"/>
              <a:ext cx="8463884" cy="313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zh-CN" altLang="en-US" sz="2400" dirty="0">
                  <a:latin typeface="微软雅黑" pitchFamily="34" charset="-122"/>
                  <a:ea typeface="微软雅黑" pitchFamily="34" charset="-122"/>
                  <a:cs typeface="Times New Roman" panose="02020603050405020304" pitchFamily="18" charset="0"/>
                </a:rPr>
                <a:t>      总方差中第 </a:t>
              </a:r>
              <a:r>
                <a:rPr lang="en-US" altLang="zh-CN" sz="2400" dirty="0" err="1">
                  <a:latin typeface="微软雅黑" pitchFamily="34" charset="-122"/>
                  <a:ea typeface="微软雅黑" pitchFamily="34" charset="-122"/>
                  <a:cs typeface="Times New Roman" panose="02020603050405020304" pitchFamily="18" charset="0"/>
                </a:rPr>
                <a:t>i</a:t>
              </a:r>
              <a:r>
                <a:rPr lang="zh-CN" altLang="en-US" sz="2400" dirty="0">
                  <a:latin typeface="微软雅黑" pitchFamily="34" charset="-122"/>
                  <a:ea typeface="微软雅黑" pitchFamily="34" charset="-122"/>
                  <a:cs typeface="Times New Roman" panose="02020603050405020304" pitchFamily="18" charset="0"/>
                </a:rPr>
                <a:t> 个主成分    的方差所占的比例                          称为主成分     的</a:t>
              </a:r>
              <a:r>
                <a:rPr lang="zh-CN" altLang="en-US" sz="2400" dirty="0">
                  <a:solidFill>
                    <a:srgbClr val="0000FF"/>
                  </a:solidFill>
                  <a:latin typeface="微软雅黑" pitchFamily="34" charset="-122"/>
                  <a:ea typeface="微软雅黑" pitchFamily="34" charset="-122"/>
                  <a:cs typeface="Times New Roman" panose="02020603050405020304" pitchFamily="18" charset="0"/>
                </a:rPr>
                <a:t>贡献率</a:t>
              </a:r>
              <a:r>
                <a:rPr lang="zh-CN" altLang="en-US" sz="2400" dirty="0">
                  <a:latin typeface="微软雅黑" pitchFamily="34" charset="-122"/>
                  <a:ea typeface="微软雅黑" pitchFamily="34" charset="-122"/>
                  <a:cs typeface="Times New Roman" panose="02020603050405020304" pitchFamily="18" charset="0"/>
                </a:rPr>
                <a:t>。主成分的贡献率反映了主成分综合原始变量信息的能力，也可理解为解释原始变量的能力。由贡献率定义可知，</a:t>
              </a:r>
              <a:r>
                <a:rPr lang="en-US" altLang="zh-CN" sz="2400" dirty="0">
                  <a:latin typeface="微软雅黑" pitchFamily="34" charset="-122"/>
                  <a:ea typeface="微软雅黑" pitchFamily="34" charset="-122"/>
                  <a:cs typeface="Times New Roman" panose="02020603050405020304" pitchFamily="18" charset="0"/>
                </a:rPr>
                <a:t>p</a:t>
              </a:r>
              <a:r>
                <a:rPr lang="zh-CN" altLang="en-US" sz="2400" dirty="0">
                  <a:latin typeface="微软雅黑" pitchFamily="34" charset="-122"/>
                  <a:ea typeface="微软雅黑" pitchFamily="34" charset="-122"/>
                  <a:cs typeface="Times New Roman" panose="02020603050405020304" pitchFamily="18" charset="0"/>
                </a:rPr>
                <a:t>个主成分的贡献率依次递减，即综合原始变量信息的能力依次递减。第一个主成分的贡献率最大，即第一个主成分综合原始变量信息的能力最强。</a:t>
              </a:r>
            </a:p>
          </p:txBody>
        </p:sp>
        <p:graphicFrame>
          <p:nvGraphicFramePr>
            <p:cNvPr id="8" name="Object 11">
              <a:extLst>
                <a:ext uri="{FF2B5EF4-FFF2-40B4-BE49-F238E27FC236}">
                  <a16:creationId xmlns:a16="http://schemas.microsoft.com/office/drawing/2014/main" id="{102229D6-7F36-4A15-BB94-858949796472}"/>
                </a:ext>
              </a:extLst>
            </p:cNvPr>
            <p:cNvGraphicFramePr>
              <a:graphicFrameLocks noChangeAspect="1"/>
            </p:cNvGraphicFramePr>
            <p:nvPr>
              <p:extLst>
                <p:ext uri="{D42A27DB-BD31-4B8C-83A1-F6EECF244321}">
                  <p14:modId xmlns:p14="http://schemas.microsoft.com/office/powerpoint/2010/main" val="1049487027"/>
                </p:ext>
              </p:extLst>
            </p:nvPr>
          </p:nvGraphicFramePr>
          <p:xfrm>
            <a:off x="6948264" y="657519"/>
            <a:ext cx="1800200" cy="572346"/>
          </p:xfrm>
          <a:graphic>
            <a:graphicData uri="http://schemas.openxmlformats.org/presentationml/2006/ole">
              <mc:AlternateContent xmlns:mc="http://schemas.openxmlformats.org/markup-compatibility/2006">
                <mc:Choice xmlns:v="urn:schemas-microsoft-com:vml" Requires="v">
                  <p:oleObj name="Equation" r:id="rId2" imgW="1447560" imgH="444240" progId="Equation.DSMT4">
                    <p:embed/>
                  </p:oleObj>
                </mc:Choice>
                <mc:Fallback>
                  <p:oleObj name="Equation" r:id="rId2" imgW="1447560" imgH="444240" progId="Equation.DSMT4">
                    <p:embed/>
                    <p:pic>
                      <p:nvPicPr>
                        <p:cNvPr id="8" name="Object 11">
                          <a:extLst>
                            <a:ext uri="{FF2B5EF4-FFF2-40B4-BE49-F238E27FC236}">
                              <a16:creationId xmlns:a16="http://schemas.microsoft.com/office/drawing/2014/main" id="{102229D6-7F36-4A15-BB94-858949796472}"/>
                            </a:ext>
                          </a:extLst>
                        </p:cNvPr>
                        <p:cNvPicPr>
                          <a:picLocks noChangeAspect="1" noChangeArrowheads="1"/>
                        </p:cNvPicPr>
                        <p:nvPr/>
                      </p:nvPicPr>
                      <p:blipFill>
                        <a:blip r:embed="rId3"/>
                        <a:srcRect/>
                        <a:stretch>
                          <a:fillRect/>
                        </a:stretch>
                      </p:blipFill>
                      <p:spPr bwMode="auto">
                        <a:xfrm>
                          <a:off x="6948264" y="657519"/>
                          <a:ext cx="1800200" cy="572346"/>
                        </a:xfrm>
                        <a:prstGeom prst="rect">
                          <a:avLst/>
                        </a:prstGeom>
                        <a:noFill/>
                      </p:spPr>
                    </p:pic>
                  </p:oleObj>
                </mc:Fallback>
              </mc:AlternateContent>
            </a:graphicData>
          </a:graphic>
        </p:graphicFrame>
        <p:graphicFrame>
          <p:nvGraphicFramePr>
            <p:cNvPr id="9" name="Object 13">
              <a:extLst>
                <a:ext uri="{FF2B5EF4-FFF2-40B4-BE49-F238E27FC236}">
                  <a16:creationId xmlns:a16="http://schemas.microsoft.com/office/drawing/2014/main" id="{966568EE-424E-4A35-ABA4-66B17DBC5998}"/>
                </a:ext>
              </a:extLst>
            </p:cNvPr>
            <p:cNvGraphicFramePr>
              <a:graphicFrameLocks noChangeAspect="1"/>
            </p:cNvGraphicFramePr>
            <p:nvPr>
              <p:extLst>
                <p:ext uri="{D42A27DB-BD31-4B8C-83A1-F6EECF244321}">
                  <p14:modId xmlns:p14="http://schemas.microsoft.com/office/powerpoint/2010/main" val="1386760921"/>
                </p:ext>
              </p:extLst>
            </p:nvPr>
          </p:nvGraphicFramePr>
          <p:xfrm>
            <a:off x="4054692" y="683737"/>
            <a:ext cx="307010" cy="477838"/>
          </p:xfrm>
          <a:graphic>
            <a:graphicData uri="http://schemas.openxmlformats.org/presentationml/2006/ole">
              <mc:AlternateContent xmlns:mc="http://schemas.openxmlformats.org/markup-compatibility/2006">
                <mc:Choice xmlns:v="urn:schemas-microsoft-com:vml" Requires="v">
                  <p:oleObj name="Equation" r:id="rId4" imgW="152280" imgH="228600" progId="Equation.DSMT4">
                    <p:embed/>
                  </p:oleObj>
                </mc:Choice>
                <mc:Fallback>
                  <p:oleObj name="Equation" r:id="rId4" imgW="152280" imgH="228600" progId="Equation.DSMT4">
                    <p:embed/>
                    <p:pic>
                      <p:nvPicPr>
                        <p:cNvPr id="9" name="Object 13">
                          <a:extLst>
                            <a:ext uri="{FF2B5EF4-FFF2-40B4-BE49-F238E27FC236}">
                              <a16:creationId xmlns:a16="http://schemas.microsoft.com/office/drawing/2014/main" id="{966568EE-424E-4A35-ABA4-66B17DBC5998}"/>
                            </a:ext>
                          </a:extLst>
                        </p:cNvPr>
                        <p:cNvPicPr>
                          <a:picLocks noChangeAspect="1" noChangeArrowheads="1"/>
                        </p:cNvPicPr>
                        <p:nvPr/>
                      </p:nvPicPr>
                      <p:blipFill>
                        <a:blip r:embed="rId5"/>
                        <a:srcRect/>
                        <a:stretch>
                          <a:fillRect/>
                        </a:stretch>
                      </p:blipFill>
                      <p:spPr bwMode="auto">
                        <a:xfrm>
                          <a:off x="4054692" y="683737"/>
                          <a:ext cx="30701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4">
              <a:extLst>
                <a:ext uri="{FF2B5EF4-FFF2-40B4-BE49-F238E27FC236}">
                  <a16:creationId xmlns:a16="http://schemas.microsoft.com/office/drawing/2014/main" id="{CA5D4AB5-629B-4F1E-A0FD-031FA6058097}"/>
                </a:ext>
              </a:extLst>
            </p:cNvPr>
            <p:cNvGraphicFramePr>
              <a:graphicFrameLocks noChangeAspect="1"/>
            </p:cNvGraphicFramePr>
            <p:nvPr>
              <p:extLst>
                <p:ext uri="{D42A27DB-BD31-4B8C-83A1-F6EECF244321}">
                  <p14:modId xmlns:p14="http://schemas.microsoft.com/office/powerpoint/2010/main" val="169531492"/>
                </p:ext>
              </p:extLst>
            </p:nvPr>
          </p:nvGraphicFramePr>
          <p:xfrm>
            <a:off x="2110476" y="1206794"/>
            <a:ext cx="306387" cy="477837"/>
          </p:xfrm>
          <a:graphic>
            <a:graphicData uri="http://schemas.openxmlformats.org/presentationml/2006/ole">
              <mc:AlternateContent xmlns:mc="http://schemas.openxmlformats.org/markup-compatibility/2006">
                <mc:Choice xmlns:v="urn:schemas-microsoft-com:vml" Requires="v">
                  <p:oleObj name="Equation" r:id="rId6" imgW="152280" imgH="228600" progId="Equation.DSMT4">
                    <p:embed/>
                  </p:oleObj>
                </mc:Choice>
                <mc:Fallback>
                  <p:oleObj name="Equation" r:id="rId6" imgW="152280" imgH="228600" progId="Equation.DSMT4">
                    <p:embed/>
                    <p:pic>
                      <p:nvPicPr>
                        <p:cNvPr id="10" name="Object 14">
                          <a:extLst>
                            <a:ext uri="{FF2B5EF4-FFF2-40B4-BE49-F238E27FC236}">
                              <a16:creationId xmlns:a16="http://schemas.microsoft.com/office/drawing/2014/main" id="{CA5D4AB5-629B-4F1E-A0FD-031FA6058097}"/>
                            </a:ext>
                          </a:extLst>
                        </p:cNvPr>
                        <p:cNvPicPr>
                          <a:picLocks noChangeAspect="1" noChangeArrowheads="1"/>
                        </p:cNvPicPr>
                        <p:nvPr/>
                      </p:nvPicPr>
                      <p:blipFill>
                        <a:blip r:embed="rId7"/>
                        <a:srcRect/>
                        <a:stretch>
                          <a:fillRect/>
                        </a:stretch>
                      </p:blipFill>
                      <p:spPr bwMode="auto">
                        <a:xfrm>
                          <a:off x="2110476" y="1206794"/>
                          <a:ext cx="306387"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3">
            <a:extLst>
              <a:ext uri="{FF2B5EF4-FFF2-40B4-BE49-F238E27FC236}">
                <a16:creationId xmlns:a16="http://schemas.microsoft.com/office/drawing/2014/main" id="{61E0C32B-778A-4BEC-A380-CA7E3193DA67}"/>
              </a:ext>
            </a:extLst>
          </p:cNvPr>
          <p:cNvGrpSpPr/>
          <p:nvPr/>
        </p:nvGrpSpPr>
        <p:grpSpPr>
          <a:xfrm>
            <a:off x="428596" y="4296271"/>
            <a:ext cx="8463884" cy="2104550"/>
            <a:chOff x="428596" y="3253141"/>
            <a:chExt cx="7743804" cy="2104550"/>
          </a:xfrm>
        </p:grpSpPr>
        <p:sp>
          <p:nvSpPr>
            <p:cNvPr id="11" name="Text Box 7">
              <a:extLst>
                <a:ext uri="{FF2B5EF4-FFF2-40B4-BE49-F238E27FC236}">
                  <a16:creationId xmlns:a16="http://schemas.microsoft.com/office/drawing/2014/main" id="{F9303DD6-0B4E-4A58-BCA8-D0B36CE26913}"/>
                </a:ext>
              </a:extLst>
            </p:cNvPr>
            <p:cNvSpPr txBox="1">
              <a:spLocks noChangeArrowheads="1"/>
            </p:cNvSpPr>
            <p:nvPr/>
          </p:nvSpPr>
          <p:spPr bwMode="auto">
            <a:xfrm>
              <a:off x="428596" y="3253141"/>
              <a:ext cx="7743804" cy="210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zh-CN" altLang="en-US" sz="2400" dirty="0">
                  <a:latin typeface="微软雅黑" pitchFamily="34" charset="-122"/>
                  <a:ea typeface="微软雅黑" pitchFamily="34" charset="-122"/>
                  <a:cs typeface="Times New Roman" panose="02020603050405020304" pitchFamily="18" charset="0"/>
                </a:rPr>
                <a:t>      前</a:t>
              </a:r>
              <a:r>
                <a:rPr lang="en-US" altLang="zh-CN" sz="2400" dirty="0">
                  <a:latin typeface="微软雅黑" pitchFamily="34" charset="-122"/>
                  <a:ea typeface="微软雅黑" pitchFamily="34" charset="-122"/>
                  <a:cs typeface="Times New Roman" panose="02020603050405020304" pitchFamily="18" charset="0"/>
                </a:rPr>
                <a:t>m</a:t>
              </a:r>
              <a:r>
                <a:rPr lang="zh-CN" altLang="en-US" sz="2400" dirty="0">
                  <a:latin typeface="微软雅黑" pitchFamily="34" charset="-122"/>
                  <a:ea typeface="微软雅黑" pitchFamily="34" charset="-122"/>
                  <a:cs typeface="Times New Roman" panose="02020603050405020304" pitchFamily="18" charset="0"/>
                </a:rPr>
                <a:t>个主成分的贡献率之和              称为前</a:t>
              </a:r>
              <a:r>
                <a:rPr lang="en-US" altLang="zh-CN" sz="2400" dirty="0">
                  <a:latin typeface="微软雅黑" pitchFamily="34" charset="-122"/>
                  <a:ea typeface="微软雅黑" pitchFamily="34" charset="-122"/>
                  <a:cs typeface="Times New Roman" panose="02020603050405020304" pitchFamily="18" charset="0"/>
                </a:rPr>
                <a:t>m</a:t>
              </a:r>
              <a:r>
                <a:rPr lang="zh-CN" altLang="en-US" sz="2400" dirty="0">
                  <a:latin typeface="微软雅黑" pitchFamily="34" charset="-122"/>
                  <a:ea typeface="微软雅黑" pitchFamily="34" charset="-122"/>
                  <a:cs typeface="Times New Roman" panose="02020603050405020304" pitchFamily="18" charset="0"/>
                </a:rPr>
                <a:t>个主成分的</a:t>
              </a:r>
              <a:r>
                <a:rPr lang="zh-CN" altLang="en-US" sz="2400" dirty="0">
                  <a:solidFill>
                    <a:srgbClr val="0000FF"/>
                  </a:solidFill>
                  <a:latin typeface="微软雅黑" pitchFamily="34" charset="-122"/>
                  <a:ea typeface="微软雅黑" pitchFamily="34" charset="-122"/>
                  <a:cs typeface="Times New Roman" panose="02020603050405020304" pitchFamily="18" charset="0"/>
                </a:rPr>
                <a:t>累积贡献率</a:t>
              </a:r>
              <a:r>
                <a:rPr lang="zh-CN" altLang="en-US" sz="2400" dirty="0">
                  <a:latin typeface="微软雅黑" pitchFamily="34" charset="-122"/>
                  <a:ea typeface="微软雅黑" pitchFamily="34" charset="-122"/>
                  <a:cs typeface="Times New Roman" panose="02020603050405020304" pitchFamily="18" charset="0"/>
                </a:rPr>
                <a:t>，通常的做法是取较小的</a:t>
              </a:r>
              <a:r>
                <a:rPr lang="en-US" altLang="zh-CN" sz="2400" dirty="0">
                  <a:latin typeface="微软雅黑" pitchFamily="34" charset="-122"/>
                  <a:ea typeface="微软雅黑" pitchFamily="34" charset="-122"/>
                  <a:cs typeface="Times New Roman" panose="02020603050405020304" pitchFamily="18" charset="0"/>
                </a:rPr>
                <a:t>m</a:t>
              </a:r>
              <a:r>
                <a:rPr lang="zh-CN" altLang="en-US" sz="2400" dirty="0">
                  <a:latin typeface="微软雅黑" pitchFamily="34" charset="-122"/>
                  <a:ea typeface="微软雅黑" pitchFamily="34" charset="-122"/>
                  <a:cs typeface="Times New Roman" panose="02020603050405020304" pitchFamily="18" charset="0"/>
                </a:rPr>
                <a:t>，使得前</a:t>
              </a:r>
              <a:r>
                <a:rPr lang="en-US" altLang="zh-CN" sz="2400" dirty="0">
                  <a:latin typeface="微软雅黑" pitchFamily="34" charset="-122"/>
                  <a:ea typeface="微软雅黑" pitchFamily="34" charset="-122"/>
                  <a:cs typeface="Times New Roman" panose="02020603050405020304" pitchFamily="18" charset="0"/>
                </a:rPr>
                <a:t>m</a:t>
              </a:r>
              <a:r>
                <a:rPr lang="zh-CN" altLang="en-US" sz="2400" dirty="0">
                  <a:latin typeface="微软雅黑" pitchFamily="34" charset="-122"/>
                  <a:ea typeface="微软雅黑" pitchFamily="34" charset="-122"/>
                  <a:cs typeface="Times New Roman" panose="02020603050405020304" pitchFamily="18" charset="0"/>
                </a:rPr>
                <a:t>个主成分的累积贡献率不低于某一水平（如</a:t>
              </a:r>
              <a:r>
                <a:rPr lang="en-US" altLang="zh-CN" sz="2400" dirty="0">
                  <a:latin typeface="微软雅黑" pitchFamily="34" charset="-122"/>
                  <a:ea typeface="微软雅黑" pitchFamily="34" charset="-122"/>
                  <a:cs typeface="Times New Roman" panose="02020603050405020304" pitchFamily="18" charset="0"/>
                </a:rPr>
                <a:t>85%</a:t>
              </a:r>
              <a:r>
                <a:rPr lang="zh-CN" altLang="en-US" sz="2400" dirty="0">
                  <a:latin typeface="微软雅黑" pitchFamily="34" charset="-122"/>
                  <a:ea typeface="微软雅黑" pitchFamily="34" charset="-122"/>
                  <a:cs typeface="Times New Roman" panose="02020603050405020304" pitchFamily="18" charset="0"/>
                </a:rPr>
                <a:t>以上），这样就达到了降维的目的。</a:t>
              </a:r>
            </a:p>
          </p:txBody>
        </p:sp>
        <p:graphicFrame>
          <p:nvGraphicFramePr>
            <p:cNvPr id="14" name="Object 11">
              <a:extLst>
                <a:ext uri="{FF2B5EF4-FFF2-40B4-BE49-F238E27FC236}">
                  <a16:creationId xmlns:a16="http://schemas.microsoft.com/office/drawing/2014/main" id="{00F23426-BFD3-4E9B-80E7-3D0612B9F2A4}"/>
                </a:ext>
              </a:extLst>
            </p:cNvPr>
            <p:cNvGraphicFramePr>
              <a:graphicFrameLocks noChangeAspect="1"/>
            </p:cNvGraphicFramePr>
            <p:nvPr>
              <p:extLst>
                <p:ext uri="{D42A27DB-BD31-4B8C-83A1-F6EECF244321}">
                  <p14:modId xmlns:p14="http://schemas.microsoft.com/office/powerpoint/2010/main" val="2967606091"/>
                </p:ext>
              </p:extLst>
            </p:nvPr>
          </p:nvGraphicFramePr>
          <p:xfrm>
            <a:off x="4405013" y="3302974"/>
            <a:ext cx="1009650" cy="571500"/>
          </p:xfrm>
          <a:graphic>
            <a:graphicData uri="http://schemas.openxmlformats.org/presentationml/2006/ole">
              <mc:AlternateContent xmlns:mc="http://schemas.openxmlformats.org/markup-compatibility/2006">
                <mc:Choice xmlns:v="urn:schemas-microsoft-com:vml" Requires="v">
                  <p:oleObj name="Equation" r:id="rId8" imgW="812520" imgH="444240" progId="Equation.DSMT4">
                    <p:embed/>
                  </p:oleObj>
                </mc:Choice>
                <mc:Fallback>
                  <p:oleObj name="Equation" r:id="rId8" imgW="812520" imgH="444240" progId="Equation.DSMT4">
                    <p:embed/>
                    <p:pic>
                      <p:nvPicPr>
                        <p:cNvPr id="14" name="Object 11">
                          <a:extLst>
                            <a:ext uri="{FF2B5EF4-FFF2-40B4-BE49-F238E27FC236}">
                              <a16:creationId xmlns:a16="http://schemas.microsoft.com/office/drawing/2014/main" id="{00F23426-BFD3-4E9B-80E7-3D0612B9F2A4}"/>
                            </a:ext>
                          </a:extLst>
                        </p:cNvPr>
                        <p:cNvPicPr>
                          <a:picLocks noChangeAspect="1" noChangeArrowheads="1"/>
                        </p:cNvPicPr>
                        <p:nvPr/>
                      </p:nvPicPr>
                      <p:blipFill>
                        <a:blip r:embed="rId9"/>
                        <a:srcRect/>
                        <a:stretch>
                          <a:fillRect/>
                        </a:stretch>
                      </p:blipFill>
                      <p:spPr bwMode="auto">
                        <a:xfrm>
                          <a:off x="4405013" y="3302974"/>
                          <a:ext cx="1009650" cy="571500"/>
                        </a:xfrm>
                        <a:prstGeom prst="rect">
                          <a:avLst/>
                        </a:prstGeom>
                        <a:noFill/>
                      </p:spPr>
                    </p:pic>
                  </p:oleObj>
                </mc:Fallback>
              </mc:AlternateContent>
            </a:graphicData>
          </a:graphic>
        </p:graphicFrame>
      </p:grpSp>
      <p:sp>
        <p:nvSpPr>
          <p:cNvPr id="12" name="Rectangle 11">
            <a:extLst>
              <a:ext uri="{FF2B5EF4-FFF2-40B4-BE49-F238E27FC236}">
                <a16:creationId xmlns:a16="http://schemas.microsoft.com/office/drawing/2014/main" id="{C074F9EE-C993-40DD-94C2-F70044713B77}"/>
              </a:ext>
            </a:extLst>
          </p:cNvPr>
          <p:cNvSpPr>
            <a:spLocks noChangeArrowheads="1"/>
          </p:cNvSpPr>
          <p:nvPr/>
        </p:nvSpPr>
        <p:spPr bwMode="auto">
          <a:xfrm>
            <a:off x="408076" y="548680"/>
            <a:ext cx="5964124" cy="45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fontAlgn="base">
              <a:spcBef>
                <a:spcPct val="20000"/>
              </a:spcBef>
              <a:spcAft>
                <a:spcPct val="0"/>
              </a:spcAft>
              <a:buChar char="»"/>
              <a:defRPr sz="2000">
                <a:solidFill>
                  <a:schemeClr val="tx1"/>
                </a:solidFill>
                <a:latin typeface="Arial" pitchFamily="34" charset="0"/>
                <a:ea typeface="宋体" pitchFamily="2" charset="-122"/>
              </a:defRPr>
            </a:lvl6pPr>
            <a:lvl7pPr marL="2971800" indent="-228600" fontAlgn="base">
              <a:spcBef>
                <a:spcPct val="20000"/>
              </a:spcBef>
              <a:spcAft>
                <a:spcPct val="0"/>
              </a:spcAft>
              <a:buChar char="»"/>
              <a:defRPr sz="2000">
                <a:solidFill>
                  <a:schemeClr val="tx1"/>
                </a:solidFill>
                <a:latin typeface="Arial" pitchFamily="34" charset="0"/>
                <a:ea typeface="宋体" pitchFamily="2" charset="-122"/>
              </a:defRPr>
            </a:lvl7pPr>
            <a:lvl8pPr marL="3429000" indent="-228600" fontAlgn="base">
              <a:spcBef>
                <a:spcPct val="20000"/>
              </a:spcBef>
              <a:spcAft>
                <a:spcPct val="0"/>
              </a:spcAft>
              <a:buChar char="»"/>
              <a:defRPr sz="2000">
                <a:solidFill>
                  <a:schemeClr val="tx1"/>
                </a:solidFill>
                <a:latin typeface="Arial" pitchFamily="34" charset="0"/>
                <a:ea typeface="宋体" pitchFamily="2" charset="-122"/>
              </a:defRPr>
            </a:lvl8pPr>
            <a:lvl9pPr marL="3886200" indent="-228600" fontAlgn="base">
              <a:spcBef>
                <a:spcPct val="20000"/>
              </a:spcBef>
              <a:spcAft>
                <a:spcPct val="0"/>
              </a:spcAft>
              <a:buChar char="»"/>
              <a:defRPr sz="2000">
                <a:solidFill>
                  <a:schemeClr val="tx1"/>
                </a:solidFill>
                <a:latin typeface="Arial" pitchFamily="34" charset="0"/>
                <a:ea typeface="宋体" pitchFamily="2" charset="-122"/>
              </a:defRPr>
            </a:lvl9pPr>
          </a:lstStyle>
          <a:p>
            <a:pPr>
              <a:buFontTx/>
              <a:buNone/>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数学原理</a:t>
            </a:r>
          </a:p>
        </p:txBody>
      </p:sp>
      <p:sp>
        <p:nvSpPr>
          <p:cNvPr id="2" name="日期占位符 1">
            <a:extLst>
              <a:ext uri="{FF2B5EF4-FFF2-40B4-BE49-F238E27FC236}">
                <a16:creationId xmlns:a16="http://schemas.microsoft.com/office/drawing/2014/main" id="{EAC2AEBD-478E-4C44-856C-95367641AB2E}"/>
              </a:ext>
            </a:extLst>
          </p:cNvPr>
          <p:cNvSpPr>
            <a:spLocks noGrp="1"/>
          </p:cNvSpPr>
          <p:nvPr>
            <p:ph type="dt" sz="half" idx="2"/>
          </p:nvPr>
        </p:nvSpPr>
        <p:spPr/>
        <p:txBody>
          <a:bodyPr/>
          <a:lstStyle/>
          <a:p>
            <a:pPr>
              <a:defRPr/>
            </a:pPr>
            <a:fld id="{653F092E-685C-46AD-A581-C53D502B7810}" type="datetime1">
              <a:rPr lang="zh-CN" altLang="en-US" smtClean="0"/>
              <a:t>2022/11/23</a:t>
            </a:fld>
            <a:endParaRPr lang="zh-CN" altLang="en-US"/>
          </a:p>
        </p:txBody>
      </p:sp>
      <p:sp>
        <p:nvSpPr>
          <p:cNvPr id="5" name="页脚占位符 4">
            <a:extLst>
              <a:ext uri="{FF2B5EF4-FFF2-40B4-BE49-F238E27FC236}">
                <a16:creationId xmlns:a16="http://schemas.microsoft.com/office/drawing/2014/main" id="{E06A01C6-3A6B-4AB6-A36A-AED85E04003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0575143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D72E36-A288-42D3-90DC-D9BCD93735D0}"/>
              </a:ext>
            </a:extLst>
          </p:cNvPr>
          <p:cNvSpPr>
            <a:spLocks noGrp="1"/>
          </p:cNvSpPr>
          <p:nvPr>
            <p:ph type="dt" sz="half" idx="2"/>
          </p:nvPr>
        </p:nvSpPr>
        <p:spPr/>
        <p:txBody>
          <a:bodyPr/>
          <a:lstStyle/>
          <a:p>
            <a:pPr>
              <a:defRPr/>
            </a:pPr>
            <a:fld id="{9E081F7F-7B74-4E79-81C7-8B59A406FC1D}" type="datetime1">
              <a:rPr lang="zh-CN" altLang="en-US" smtClean="0"/>
              <a:t>2022/11/23</a:t>
            </a:fld>
            <a:endParaRPr lang="zh-CN" altLang="en-US"/>
          </a:p>
        </p:txBody>
      </p:sp>
      <p:sp>
        <p:nvSpPr>
          <p:cNvPr id="6" name="Text Box 2">
            <a:extLst>
              <a:ext uri="{FF2B5EF4-FFF2-40B4-BE49-F238E27FC236}">
                <a16:creationId xmlns:a16="http://schemas.microsoft.com/office/drawing/2014/main" id="{AC3A868F-32FF-41CD-A5F9-98C6354920A9}"/>
              </a:ext>
            </a:extLst>
          </p:cNvPr>
          <p:cNvSpPr txBox="1">
            <a:spLocks noChangeArrowheads="1"/>
          </p:cNvSpPr>
          <p:nvPr/>
        </p:nvSpPr>
        <p:spPr bwMode="auto">
          <a:xfrm>
            <a:off x="430506" y="404664"/>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二、主成分分析的</a:t>
            </a:r>
            <a:r>
              <a:rPr lang="en-US" altLang="zh-CN" sz="2400" b="1" dirty="0">
                <a:latin typeface="微软雅黑" pitchFamily="34" charset="-122"/>
                <a:ea typeface="微软雅黑" pitchFamily="34" charset="-122"/>
                <a:cs typeface="Times New Roman" panose="02020603050405020304" pitchFamily="18" charset="0"/>
              </a:rPr>
              <a:t>MATLAB</a:t>
            </a:r>
            <a:r>
              <a:rPr lang="zh-CN" altLang="en-US" sz="2400" b="1" dirty="0">
                <a:latin typeface="微软雅黑" pitchFamily="34" charset="-122"/>
                <a:ea typeface="微软雅黑" pitchFamily="34" charset="-122"/>
                <a:cs typeface="Times New Roman" panose="02020603050405020304" pitchFamily="18" charset="0"/>
              </a:rPr>
              <a:t>函数</a:t>
            </a:r>
          </a:p>
        </p:txBody>
      </p:sp>
      <p:graphicFrame>
        <p:nvGraphicFramePr>
          <p:cNvPr id="4" name="表格 3">
            <a:extLst>
              <a:ext uri="{FF2B5EF4-FFF2-40B4-BE49-F238E27FC236}">
                <a16:creationId xmlns:a16="http://schemas.microsoft.com/office/drawing/2014/main" id="{21532A68-E0A0-4072-AF07-824A781B4508}"/>
              </a:ext>
            </a:extLst>
          </p:cNvPr>
          <p:cNvGraphicFramePr>
            <a:graphicFrameLocks noGrp="1"/>
          </p:cNvGraphicFramePr>
          <p:nvPr>
            <p:extLst>
              <p:ext uri="{D42A27DB-BD31-4B8C-83A1-F6EECF244321}">
                <p14:modId xmlns:p14="http://schemas.microsoft.com/office/powerpoint/2010/main" val="2109904035"/>
              </p:ext>
            </p:extLst>
          </p:nvPr>
        </p:nvGraphicFramePr>
        <p:xfrm>
          <a:off x="827584" y="1234510"/>
          <a:ext cx="7560840" cy="2128190"/>
        </p:xfrm>
        <a:graphic>
          <a:graphicData uri="http://schemas.openxmlformats.org/drawingml/2006/table">
            <a:tbl>
              <a:tblPr firstRow="1" firstCol="1" lastRow="1" lastCol="1" bandRow="1" bandCol="1"/>
              <a:tblGrid>
                <a:gridCol w="1584176">
                  <a:extLst>
                    <a:ext uri="{9D8B030D-6E8A-4147-A177-3AD203B41FA5}">
                      <a16:colId xmlns:a16="http://schemas.microsoft.com/office/drawing/2014/main" val="3564929787"/>
                    </a:ext>
                  </a:extLst>
                </a:gridCol>
                <a:gridCol w="5976664">
                  <a:extLst>
                    <a:ext uri="{9D8B030D-6E8A-4147-A177-3AD203B41FA5}">
                      <a16:colId xmlns:a16="http://schemas.microsoft.com/office/drawing/2014/main" val="2788928731"/>
                    </a:ext>
                  </a:extLst>
                </a:gridCol>
              </a:tblGrid>
              <a:tr h="422830">
                <a:tc>
                  <a:txBody>
                    <a:bodyPr/>
                    <a:lstStyle/>
                    <a:p>
                      <a:pPr algn="just">
                        <a:lnSpc>
                          <a:spcPct val="100000"/>
                        </a:lnSpc>
                        <a:spcAft>
                          <a:spcPts val="0"/>
                        </a:spcAft>
                      </a:pPr>
                      <a:r>
                        <a:rPr lang="zh-CN" sz="2000" b="1">
                          <a:solidFill>
                            <a:srgbClr val="0000FF"/>
                          </a:solidFill>
                          <a:effectLst/>
                          <a:latin typeface="微软雅黑" panose="020B0503020204020204" pitchFamily="34" charset="-122"/>
                          <a:ea typeface="微软雅黑" panose="020B0503020204020204" pitchFamily="34"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just">
                        <a:lnSpc>
                          <a:spcPct val="100000"/>
                        </a:lnSpc>
                        <a:spcAft>
                          <a:spcPts val="0"/>
                        </a:spcAft>
                      </a:pPr>
                      <a:r>
                        <a:rPr lang="zh-CN" sz="2000" b="1" dirty="0">
                          <a:solidFill>
                            <a:srgbClr val="0000FF"/>
                          </a:solidFill>
                          <a:effectLst/>
                          <a:latin typeface="微软雅黑" panose="020B0503020204020204" pitchFamily="34" charset="-122"/>
                          <a:ea typeface="微软雅黑" panose="020B0503020204020204" pitchFamily="34" charset="-122"/>
                        </a:rPr>
                        <a:t>说</a:t>
                      </a:r>
                      <a:r>
                        <a:rPr lang="en-US" sz="2000" b="1" dirty="0">
                          <a:solidFill>
                            <a:srgbClr val="0000FF"/>
                          </a:solidFill>
                          <a:effectLst/>
                          <a:latin typeface="微软雅黑" panose="020B0503020204020204" pitchFamily="34" charset="-122"/>
                          <a:ea typeface="微软雅黑" panose="020B0503020204020204" pitchFamily="34" charset="-122"/>
                        </a:rPr>
                        <a:t>    </a:t>
                      </a:r>
                      <a:r>
                        <a:rPr lang="zh-CN" sz="2000" b="1" dirty="0">
                          <a:solidFill>
                            <a:srgbClr val="0000FF"/>
                          </a:solidFill>
                          <a:effectLst/>
                          <a:latin typeface="微软雅黑" panose="020B0503020204020204" pitchFamily="34" charset="-122"/>
                          <a:ea typeface="微软雅黑" panose="020B0503020204020204" pitchFamily="34" charset="-122"/>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655473117"/>
                  </a:ext>
                </a:extLst>
              </a:tr>
              <a:tr h="426340">
                <a:tc>
                  <a:txBody>
                    <a:bodyPr/>
                    <a:lstStyle/>
                    <a:p>
                      <a:pPr algn="just">
                        <a:lnSpc>
                          <a:spcPct val="100000"/>
                        </a:lnSpc>
                        <a:spcAft>
                          <a:spcPts val="0"/>
                        </a:spcAft>
                      </a:pPr>
                      <a:r>
                        <a:rPr lang="en-US" sz="2000" dirty="0" err="1">
                          <a:effectLst/>
                          <a:latin typeface="微软雅黑" panose="020B0503020204020204" pitchFamily="34" charset="-122"/>
                          <a:ea typeface="微软雅黑" panose="020B0503020204020204" pitchFamily="34" charset="-122"/>
                        </a:rPr>
                        <a:t>pca</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根据样本观测值矩阵进行主成分分析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684878"/>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pcacov</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根据协方差矩阵或相关系数矩阵进行主成分分析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1814545"/>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pcares</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重建数据，求主成分分析的残差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322930"/>
                  </a:ext>
                </a:extLst>
              </a:tr>
              <a:tr h="426340">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ppca</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dirty="0">
                          <a:effectLst/>
                          <a:latin typeface="微软雅黑" panose="020B0503020204020204" pitchFamily="34" charset="-122"/>
                          <a:ea typeface="微软雅黑" panose="020B0503020204020204" pitchFamily="34" charset="-122"/>
                        </a:rPr>
                        <a:t>概率主成分分析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0108417"/>
                  </a:ext>
                </a:extLst>
              </a:tr>
            </a:tbl>
          </a:graphicData>
        </a:graphic>
      </p:graphicFrame>
      <p:sp>
        <p:nvSpPr>
          <p:cNvPr id="5" name="页脚占位符 4">
            <a:extLst>
              <a:ext uri="{FF2B5EF4-FFF2-40B4-BE49-F238E27FC236}">
                <a16:creationId xmlns:a16="http://schemas.microsoft.com/office/drawing/2014/main" id="{18D91D74-0AFC-4CA4-9D82-8975C3D42FB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716066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B004AF4-5145-48BD-B860-2102B27CD621}"/>
              </a:ext>
            </a:extLst>
          </p:cNvPr>
          <p:cNvSpPr>
            <a:spLocks noGrp="1"/>
          </p:cNvSpPr>
          <p:nvPr>
            <p:ph type="dt" sz="half" idx="2"/>
          </p:nvPr>
        </p:nvSpPr>
        <p:spPr/>
        <p:txBody>
          <a:bodyPr/>
          <a:lstStyle/>
          <a:p>
            <a:pPr>
              <a:defRPr/>
            </a:pPr>
            <a:fld id="{3C7B5C8C-A736-4EE9-B141-0B532089E8C3}" type="datetime1">
              <a:rPr lang="zh-CN" altLang="en-US" smtClean="0"/>
              <a:t>2022/11/23</a:t>
            </a:fld>
            <a:endParaRPr lang="zh-CN" altLang="en-US"/>
          </a:p>
        </p:txBody>
      </p:sp>
      <p:sp>
        <p:nvSpPr>
          <p:cNvPr id="4" name="Text Box 2">
            <a:extLst>
              <a:ext uri="{FF2B5EF4-FFF2-40B4-BE49-F238E27FC236}">
                <a16:creationId xmlns:a16="http://schemas.microsoft.com/office/drawing/2014/main" id="{E7C54F2A-11CA-4D38-8E27-224CBC3F9C30}"/>
              </a:ext>
            </a:extLst>
          </p:cNvPr>
          <p:cNvSpPr txBox="1">
            <a:spLocks noChangeArrowheads="1"/>
          </p:cNvSpPr>
          <p:nvPr/>
        </p:nvSpPr>
        <p:spPr bwMode="auto">
          <a:xfrm>
            <a:off x="430506" y="404664"/>
            <a:ext cx="795791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latin typeface="微软雅黑" pitchFamily="34" charset="-122"/>
                <a:ea typeface="微软雅黑" pitchFamily="34" charset="-122"/>
                <a:cs typeface="Times New Roman" panose="02020603050405020304" pitchFamily="18" charset="0"/>
              </a:rPr>
              <a:t>三、主成分分析案例</a:t>
            </a:r>
          </a:p>
        </p:txBody>
      </p:sp>
      <p:sp>
        <p:nvSpPr>
          <p:cNvPr id="5" name="Rectangle 3">
            <a:extLst>
              <a:ext uri="{FF2B5EF4-FFF2-40B4-BE49-F238E27FC236}">
                <a16:creationId xmlns:a16="http://schemas.microsoft.com/office/drawing/2014/main" id="{C06DEEBF-6E2C-4D4E-9C67-AD0079C09C21}"/>
              </a:ext>
            </a:extLst>
          </p:cNvPr>
          <p:cNvSpPr>
            <a:spLocks noChangeArrowheads="1"/>
          </p:cNvSpPr>
          <p:nvPr/>
        </p:nvSpPr>
        <p:spPr bwMode="auto">
          <a:xfrm>
            <a:off x="500034" y="980728"/>
            <a:ext cx="817642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9-1</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主要城市气温模式分析。</a:t>
            </a:r>
            <a:r>
              <a:rPr lang="zh-CN" altLang="en-US" sz="2400" kern="0" dirty="0">
                <a:latin typeface="微软雅黑" pitchFamily="34" charset="-122"/>
                <a:ea typeface="微软雅黑" pitchFamily="34" charset="-122"/>
                <a:cs typeface="Times New Roman" pitchFamily="18" charset="0"/>
              </a:rPr>
              <a:t>下</a:t>
            </a:r>
            <a:r>
              <a:rPr lang="zh-CN" altLang="en-US" sz="2400" kern="0" dirty="0">
                <a:solidFill>
                  <a:srgbClr val="000000"/>
                </a:solidFill>
                <a:latin typeface="微软雅黑" pitchFamily="34" charset="-122"/>
                <a:ea typeface="微软雅黑" pitchFamily="34" charset="-122"/>
                <a:cs typeface="Times New Roman" pitchFamily="18" charset="0"/>
              </a:rPr>
              <a:t>表列出了</a:t>
            </a:r>
            <a:r>
              <a:rPr lang="en-US" altLang="zh-CN" sz="2400" kern="0" dirty="0">
                <a:solidFill>
                  <a:srgbClr val="000000"/>
                </a:solidFill>
                <a:latin typeface="微软雅黑" pitchFamily="34" charset="-122"/>
                <a:ea typeface="微软雅黑" pitchFamily="34" charset="-122"/>
                <a:cs typeface="Times New Roman" pitchFamily="18" charset="0"/>
              </a:rPr>
              <a:t>2016</a:t>
            </a:r>
            <a:r>
              <a:rPr lang="zh-CN" altLang="en-US" sz="2400" kern="0" dirty="0">
                <a:solidFill>
                  <a:srgbClr val="000000"/>
                </a:solidFill>
                <a:latin typeface="微软雅黑" pitchFamily="34" charset="-122"/>
                <a:ea typeface="微软雅黑" pitchFamily="34" charset="-122"/>
                <a:cs typeface="Times New Roman" pitchFamily="18" charset="0"/>
              </a:rPr>
              <a:t>年我国</a:t>
            </a:r>
            <a:r>
              <a:rPr lang="en-US" altLang="zh-CN" sz="2400" kern="0" dirty="0">
                <a:solidFill>
                  <a:srgbClr val="000000"/>
                </a:solidFill>
                <a:latin typeface="微软雅黑" pitchFamily="34" charset="-122"/>
                <a:ea typeface="微软雅黑" pitchFamily="34" charset="-122"/>
                <a:cs typeface="Times New Roman" pitchFamily="18" charset="0"/>
              </a:rPr>
              <a:t>31</a:t>
            </a:r>
            <a:r>
              <a:rPr lang="zh-CN" altLang="en-US" sz="2400" kern="0" dirty="0">
                <a:solidFill>
                  <a:srgbClr val="000000"/>
                </a:solidFill>
                <a:latin typeface="微软雅黑" pitchFamily="34" charset="-122"/>
                <a:ea typeface="微软雅黑" pitchFamily="34" charset="-122"/>
                <a:cs typeface="Times New Roman" pitchFamily="18" charset="0"/>
              </a:rPr>
              <a:t>个主要城市的</a:t>
            </a:r>
            <a:r>
              <a:rPr lang="en-US" altLang="zh-CN" sz="2400" kern="0" dirty="0">
                <a:solidFill>
                  <a:srgbClr val="000000"/>
                </a:solidFill>
                <a:latin typeface="微软雅黑" pitchFamily="34" charset="-122"/>
                <a:ea typeface="微软雅黑" pitchFamily="34" charset="-122"/>
                <a:cs typeface="Times New Roman" pitchFamily="18" charset="0"/>
              </a:rPr>
              <a:t>12</a:t>
            </a:r>
            <a:r>
              <a:rPr lang="zh-CN" altLang="en-US" sz="2400" kern="0" dirty="0">
                <a:solidFill>
                  <a:srgbClr val="000000"/>
                </a:solidFill>
                <a:latin typeface="微软雅黑" pitchFamily="34" charset="-122"/>
                <a:ea typeface="微软雅黑" pitchFamily="34" charset="-122"/>
                <a:cs typeface="Times New Roman" pitchFamily="18" charset="0"/>
              </a:rPr>
              <a:t>个月的月平均气温数据，数据保存在文件“</a:t>
            </a:r>
            <a:r>
              <a:rPr lang="en-US" altLang="zh-CN" sz="2400" kern="0" dirty="0">
                <a:solidFill>
                  <a:srgbClr val="000000"/>
                </a:solidFill>
                <a:latin typeface="微软雅黑" pitchFamily="34" charset="-122"/>
                <a:ea typeface="微软雅黑" pitchFamily="34" charset="-122"/>
                <a:cs typeface="Times New Roman" pitchFamily="18" charset="0"/>
              </a:rPr>
              <a:t>2016</a:t>
            </a:r>
            <a:r>
              <a:rPr lang="zh-CN" altLang="en-US" sz="2400" kern="0" dirty="0">
                <a:solidFill>
                  <a:srgbClr val="000000"/>
                </a:solidFill>
                <a:latin typeface="微软雅黑" pitchFamily="34" charset="-122"/>
                <a:ea typeface="微软雅黑" pitchFamily="34" charset="-122"/>
                <a:cs typeface="Times New Roman" pitchFamily="18" charset="0"/>
              </a:rPr>
              <a:t>各地区月平均气温</a:t>
            </a:r>
            <a:r>
              <a:rPr lang="en-US" altLang="zh-CN" sz="2400" kern="0" dirty="0">
                <a:solidFill>
                  <a:srgbClr val="000000"/>
                </a:solidFill>
                <a:latin typeface="微软雅黑" pitchFamily="34" charset="-122"/>
                <a:ea typeface="微软雅黑" pitchFamily="34" charset="-122"/>
                <a:cs typeface="Times New Roman" pitchFamily="18" charset="0"/>
              </a:rPr>
              <a:t>.</a:t>
            </a:r>
            <a:r>
              <a:rPr lang="en-US" altLang="zh-CN" sz="2400" kern="0" dirty="0" err="1">
                <a:solidFill>
                  <a:srgbClr val="000000"/>
                </a:solidFill>
                <a:latin typeface="微软雅黑" pitchFamily="34" charset="-122"/>
                <a:ea typeface="微软雅黑" pitchFamily="34" charset="-122"/>
                <a:cs typeface="Times New Roman" pitchFamily="18" charset="0"/>
              </a:rPr>
              <a:t>xls</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000000"/>
                </a:solidFill>
                <a:latin typeface="微软雅黑" pitchFamily="34" charset="-122"/>
                <a:ea typeface="微软雅黑" pitchFamily="34" charset="-122"/>
                <a:cs typeface="Times New Roman" pitchFamily="18" charset="0"/>
              </a:rPr>
              <a:t>中。试根据这些观测数据，利用主成分分析法，对</a:t>
            </a:r>
            <a:r>
              <a:rPr lang="en-US" altLang="zh-CN" sz="2400" kern="0" dirty="0">
                <a:solidFill>
                  <a:srgbClr val="000000"/>
                </a:solidFill>
                <a:latin typeface="微软雅黑" pitchFamily="34" charset="-122"/>
                <a:ea typeface="微软雅黑" pitchFamily="34" charset="-122"/>
                <a:cs typeface="Times New Roman" pitchFamily="18" charset="0"/>
              </a:rPr>
              <a:t>31</a:t>
            </a:r>
            <a:r>
              <a:rPr lang="zh-CN" altLang="en-US" sz="2400" kern="0" dirty="0">
                <a:solidFill>
                  <a:srgbClr val="000000"/>
                </a:solidFill>
                <a:latin typeface="微软雅黑" pitchFamily="34" charset="-122"/>
                <a:ea typeface="微软雅黑" pitchFamily="34" charset="-122"/>
                <a:cs typeface="Times New Roman" pitchFamily="18" charset="0"/>
              </a:rPr>
              <a:t>个主要城市进行气温模式分析。</a:t>
            </a:r>
          </a:p>
        </p:txBody>
      </p:sp>
      <p:graphicFrame>
        <p:nvGraphicFramePr>
          <p:cNvPr id="6" name="表格 5">
            <a:extLst>
              <a:ext uri="{FF2B5EF4-FFF2-40B4-BE49-F238E27FC236}">
                <a16:creationId xmlns:a16="http://schemas.microsoft.com/office/drawing/2014/main" id="{EB134135-EF4E-433A-8C92-D518D00DC181}"/>
              </a:ext>
            </a:extLst>
          </p:cNvPr>
          <p:cNvGraphicFramePr>
            <a:graphicFrameLocks noGrp="1"/>
          </p:cNvGraphicFramePr>
          <p:nvPr>
            <p:extLst>
              <p:ext uri="{D42A27DB-BD31-4B8C-83A1-F6EECF244321}">
                <p14:modId xmlns:p14="http://schemas.microsoft.com/office/powerpoint/2010/main" val="4136601928"/>
              </p:ext>
            </p:extLst>
          </p:nvPr>
        </p:nvGraphicFramePr>
        <p:xfrm>
          <a:off x="611560" y="3429000"/>
          <a:ext cx="8064898" cy="2664296"/>
        </p:xfrm>
        <a:graphic>
          <a:graphicData uri="http://schemas.openxmlformats.org/drawingml/2006/table">
            <a:tbl>
              <a:tblPr firstRow="1" firstCol="1" lastRow="1" lastCol="1" bandRow="1" bandCol="1"/>
              <a:tblGrid>
                <a:gridCol w="890746">
                  <a:extLst>
                    <a:ext uri="{9D8B030D-6E8A-4147-A177-3AD203B41FA5}">
                      <a16:colId xmlns:a16="http://schemas.microsoft.com/office/drawing/2014/main" val="189321837"/>
                    </a:ext>
                  </a:extLst>
                </a:gridCol>
                <a:gridCol w="597438">
                  <a:extLst>
                    <a:ext uri="{9D8B030D-6E8A-4147-A177-3AD203B41FA5}">
                      <a16:colId xmlns:a16="http://schemas.microsoft.com/office/drawing/2014/main" val="530746894"/>
                    </a:ext>
                  </a:extLst>
                </a:gridCol>
                <a:gridCol w="598254">
                  <a:extLst>
                    <a:ext uri="{9D8B030D-6E8A-4147-A177-3AD203B41FA5}">
                      <a16:colId xmlns:a16="http://schemas.microsoft.com/office/drawing/2014/main" val="3019762934"/>
                    </a:ext>
                  </a:extLst>
                </a:gridCol>
                <a:gridCol w="597438">
                  <a:extLst>
                    <a:ext uri="{9D8B030D-6E8A-4147-A177-3AD203B41FA5}">
                      <a16:colId xmlns:a16="http://schemas.microsoft.com/office/drawing/2014/main" val="3688435753"/>
                    </a:ext>
                  </a:extLst>
                </a:gridCol>
                <a:gridCol w="598254">
                  <a:extLst>
                    <a:ext uri="{9D8B030D-6E8A-4147-A177-3AD203B41FA5}">
                      <a16:colId xmlns:a16="http://schemas.microsoft.com/office/drawing/2014/main" val="3764890385"/>
                    </a:ext>
                  </a:extLst>
                </a:gridCol>
                <a:gridCol w="597438">
                  <a:extLst>
                    <a:ext uri="{9D8B030D-6E8A-4147-A177-3AD203B41FA5}">
                      <a16:colId xmlns:a16="http://schemas.microsoft.com/office/drawing/2014/main" val="2139075910"/>
                    </a:ext>
                  </a:extLst>
                </a:gridCol>
                <a:gridCol w="598254">
                  <a:extLst>
                    <a:ext uri="{9D8B030D-6E8A-4147-A177-3AD203B41FA5}">
                      <a16:colId xmlns:a16="http://schemas.microsoft.com/office/drawing/2014/main" val="3569471247"/>
                    </a:ext>
                  </a:extLst>
                </a:gridCol>
                <a:gridCol w="597438">
                  <a:extLst>
                    <a:ext uri="{9D8B030D-6E8A-4147-A177-3AD203B41FA5}">
                      <a16:colId xmlns:a16="http://schemas.microsoft.com/office/drawing/2014/main" val="1689084841"/>
                    </a:ext>
                  </a:extLst>
                </a:gridCol>
                <a:gridCol w="598254">
                  <a:extLst>
                    <a:ext uri="{9D8B030D-6E8A-4147-A177-3AD203B41FA5}">
                      <a16:colId xmlns:a16="http://schemas.microsoft.com/office/drawing/2014/main" val="994597280"/>
                    </a:ext>
                  </a:extLst>
                </a:gridCol>
                <a:gridCol w="597438">
                  <a:extLst>
                    <a:ext uri="{9D8B030D-6E8A-4147-A177-3AD203B41FA5}">
                      <a16:colId xmlns:a16="http://schemas.microsoft.com/office/drawing/2014/main" val="2899786976"/>
                    </a:ext>
                  </a:extLst>
                </a:gridCol>
                <a:gridCol w="598254">
                  <a:extLst>
                    <a:ext uri="{9D8B030D-6E8A-4147-A177-3AD203B41FA5}">
                      <a16:colId xmlns:a16="http://schemas.microsoft.com/office/drawing/2014/main" val="1102562426"/>
                    </a:ext>
                  </a:extLst>
                </a:gridCol>
                <a:gridCol w="597438">
                  <a:extLst>
                    <a:ext uri="{9D8B030D-6E8A-4147-A177-3AD203B41FA5}">
                      <a16:colId xmlns:a16="http://schemas.microsoft.com/office/drawing/2014/main" val="4013566887"/>
                    </a:ext>
                  </a:extLst>
                </a:gridCol>
                <a:gridCol w="598254">
                  <a:extLst>
                    <a:ext uri="{9D8B030D-6E8A-4147-A177-3AD203B41FA5}">
                      <a16:colId xmlns:a16="http://schemas.microsoft.com/office/drawing/2014/main" val="442526872"/>
                    </a:ext>
                  </a:extLst>
                </a:gridCol>
              </a:tblGrid>
              <a:tr h="506366">
                <a:tc>
                  <a:txBody>
                    <a:bodyPr/>
                    <a:lstStyle/>
                    <a:p>
                      <a:pPr indent="0" algn="just">
                        <a:lnSpc>
                          <a:spcPct val="100000"/>
                        </a:lnSpc>
                        <a:spcAft>
                          <a:spcPts val="0"/>
                        </a:spcAft>
                      </a:pPr>
                      <a:r>
                        <a:rPr lang="zh-CN" sz="1600" b="1" dirty="0">
                          <a:solidFill>
                            <a:srgbClr val="0000FF"/>
                          </a:solidFill>
                          <a:effectLst/>
                          <a:latin typeface="微软雅黑" panose="020B0503020204020204" pitchFamily="34" charset="-122"/>
                          <a:ea typeface="微软雅黑" panose="020B0503020204020204" pitchFamily="34" charset="-122"/>
                        </a:rPr>
                        <a:t>城市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1</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2</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3</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4</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5</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6</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7</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8</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9</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10</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a:solidFill>
                            <a:srgbClr val="0000FF"/>
                          </a:solidFill>
                          <a:effectLst/>
                          <a:latin typeface="微软雅黑" panose="020B0503020204020204" pitchFamily="34" charset="-122"/>
                          <a:ea typeface="微软雅黑" panose="020B0503020204020204" pitchFamily="34" charset="-122"/>
                        </a:rPr>
                        <a:t>11</a:t>
                      </a:r>
                      <a:r>
                        <a:rPr lang="zh-CN" sz="1600" b="1">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b="1" dirty="0">
                          <a:solidFill>
                            <a:srgbClr val="0000FF"/>
                          </a:solidFill>
                          <a:effectLst/>
                          <a:latin typeface="微软雅黑" panose="020B0503020204020204" pitchFamily="34" charset="-122"/>
                          <a:ea typeface="微软雅黑" panose="020B0503020204020204" pitchFamily="34" charset="-122"/>
                        </a:rPr>
                        <a:t>12</a:t>
                      </a:r>
                      <a:r>
                        <a:rPr lang="zh-CN" sz="1600" b="1" dirty="0">
                          <a:solidFill>
                            <a:srgbClr val="0000FF"/>
                          </a:solidFill>
                          <a:effectLst/>
                          <a:latin typeface="微软雅黑" panose="020B0503020204020204" pitchFamily="34" charset="-122"/>
                          <a:ea typeface="微软雅黑" panose="020B0503020204020204" pitchFamily="34" charset="-122"/>
                        </a:rPr>
                        <a:t>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8251"/>
                  </a:ext>
                </a:extLst>
              </a:tr>
              <a:tr h="431586">
                <a:tc>
                  <a:txBody>
                    <a:bodyPr/>
                    <a:lstStyle/>
                    <a:p>
                      <a:pPr indent="0" algn="just">
                        <a:lnSpc>
                          <a:spcPct val="100000"/>
                        </a:lnSpc>
                        <a:spcAft>
                          <a:spcPts val="0"/>
                        </a:spcAft>
                      </a:pPr>
                      <a:r>
                        <a:rPr lang="zh-CN" sz="1600" dirty="0">
                          <a:effectLst/>
                          <a:latin typeface="微软雅黑" panose="020B0503020204020204" pitchFamily="34" charset="-122"/>
                          <a:ea typeface="微软雅黑" panose="020B0503020204020204" pitchFamily="34" charset="-122"/>
                        </a:rPr>
                        <a:t>北京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-4.2</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9.4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16.9</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21.5</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25.9</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27.4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27.5</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22.2</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13.4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4.3</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0.3</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904806"/>
                  </a:ext>
                </a:extLst>
              </a:tr>
              <a:tr h="431586">
                <a:tc>
                  <a:txBody>
                    <a:bodyPr/>
                    <a:lstStyle/>
                    <a:p>
                      <a:pPr indent="0" algn="just">
                        <a:lnSpc>
                          <a:spcPct val="100000"/>
                        </a:lnSpc>
                        <a:spcAft>
                          <a:spcPts val="0"/>
                        </a:spcAft>
                      </a:pPr>
                      <a:r>
                        <a:rPr lang="zh-CN" sz="1600" dirty="0">
                          <a:effectLst/>
                          <a:latin typeface="微软雅黑" panose="020B0503020204020204" pitchFamily="34" charset="-122"/>
                          <a:ea typeface="微软雅黑" panose="020B0503020204020204" pitchFamily="34" charset="-122"/>
                        </a:rPr>
                        <a:t>天津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-4.4</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0.9</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9.2</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16.8</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21.2</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25.4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27.5</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26.7</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22.5</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14.2</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5.2</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0.2</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3622188"/>
                  </a:ext>
                </a:extLst>
              </a:tr>
              <a:tr h="431586">
                <a:tc>
                  <a:txBody>
                    <a:bodyPr/>
                    <a:lstStyle/>
                    <a:p>
                      <a:pPr indent="0" algn="just">
                        <a:lnSpc>
                          <a:spcPct val="100000"/>
                        </a:lnSpc>
                        <a:spcAft>
                          <a:spcPts val="0"/>
                        </a:spcAft>
                      </a:pPr>
                      <a:r>
                        <a:rPr lang="zh-CN" altLang="en-US" sz="1600" dirty="0">
                          <a:effectLst/>
                          <a:latin typeface="微软雅黑" panose="020B0503020204020204" pitchFamily="34" charset="-122"/>
                          <a:ea typeface="微软雅黑" panose="020B0503020204020204" pitchFamily="34" charset="-122"/>
                        </a:rPr>
                        <a:t>石家庄</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-2.5</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3.4</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10.5</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17.8</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21.7</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26.3</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26.9</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26.6</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22.9</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14.5</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5.3</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6564121"/>
                  </a:ext>
                </a:extLst>
              </a:tr>
              <a:tr h="431586">
                <a:tc>
                  <a:txBody>
                    <a:bodyPr/>
                    <a:lstStyle/>
                    <a:p>
                      <a:pPr indent="0" algn="just">
                        <a:lnSpc>
                          <a:spcPct val="100000"/>
                        </a:lnSpc>
                        <a:spcAft>
                          <a:spcPts val="0"/>
                        </a:spcAft>
                      </a:pPr>
                      <a:r>
                        <a:rPr lang="zh-CN" sz="1600" dirty="0">
                          <a:effectLst/>
                          <a:latin typeface="微软雅黑" panose="020B0503020204020204" pitchFamily="34" charset="-122"/>
                          <a:ea typeface="微软雅黑" panose="020B0503020204020204" pitchFamily="34" charset="-122"/>
                        </a:rPr>
                        <a:t>太原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-5.7</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6.2</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15.1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18.2</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21.8</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23.7</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23.6</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18.4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11.7</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3.7</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1600">
                          <a:effectLst/>
                          <a:latin typeface="微软雅黑" panose="020B0503020204020204" pitchFamily="34" charset="-122"/>
                          <a:ea typeface="微软雅黑" panose="020B0503020204020204" pitchFamily="34" charset="-122"/>
                        </a:rPr>
                        <a:t>-0.9</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0890542"/>
                  </a:ext>
                </a:extLst>
              </a:tr>
              <a:tr h="431586">
                <a:tc>
                  <a:txBody>
                    <a:bodyPr/>
                    <a:lstStyle/>
                    <a:p>
                      <a:pPr indent="0" algn="just">
                        <a:lnSpc>
                          <a:spcPct val="100000"/>
                        </a:lnSpc>
                        <a:spcAft>
                          <a:spcPts val="0"/>
                        </a:spcAft>
                      </a:pPr>
                      <a:r>
                        <a:rPr lang="en-US" altLang="zh-CN" sz="1600" dirty="0">
                          <a:effectLst/>
                          <a:latin typeface="微软雅黑" panose="020B0503020204020204" pitchFamily="34" charset="-122"/>
                          <a:ea typeface="微软雅黑" panose="020B0503020204020204" pitchFamily="34" charset="-122"/>
                        </a:rPr>
                        <a:t>……</a:t>
                      </a:r>
                      <a:endParaRPr lang="zh-CN" alt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840982"/>
                  </a:ext>
                </a:extLst>
              </a:tr>
            </a:tbl>
          </a:graphicData>
        </a:graphic>
      </p:graphicFrame>
      <p:sp>
        <p:nvSpPr>
          <p:cNvPr id="7" name="页脚占位符 6">
            <a:extLst>
              <a:ext uri="{FF2B5EF4-FFF2-40B4-BE49-F238E27FC236}">
                <a16:creationId xmlns:a16="http://schemas.microsoft.com/office/drawing/2014/main" id="{436A071F-71B2-45AC-BF81-93AB8101BD2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7718077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2E6EFB-9552-40FD-8400-3E16DD9B909E}"/>
              </a:ext>
            </a:extLst>
          </p:cNvPr>
          <p:cNvSpPr>
            <a:spLocks noGrp="1"/>
          </p:cNvSpPr>
          <p:nvPr>
            <p:ph type="dt" sz="half" idx="2"/>
          </p:nvPr>
        </p:nvSpPr>
        <p:spPr/>
        <p:txBody>
          <a:bodyPr/>
          <a:lstStyle/>
          <a:p>
            <a:pPr>
              <a:defRPr/>
            </a:pPr>
            <a:fld id="{04D167AE-CA10-45BA-8584-1410C0474347}" type="datetime1">
              <a:rPr lang="zh-CN" altLang="en-US" smtClean="0"/>
              <a:t>2022/11/23</a:t>
            </a:fld>
            <a:endParaRPr lang="zh-CN" altLang="en-US"/>
          </a:p>
        </p:txBody>
      </p:sp>
      <p:sp>
        <p:nvSpPr>
          <p:cNvPr id="4" name="Text Box 2">
            <a:extLst>
              <a:ext uri="{FF2B5EF4-FFF2-40B4-BE49-F238E27FC236}">
                <a16:creationId xmlns:a16="http://schemas.microsoft.com/office/drawing/2014/main" id="{E8AEF34A-8C25-4709-BF56-BB6292E6ACA8}"/>
              </a:ext>
            </a:extLst>
          </p:cNvPr>
          <p:cNvSpPr txBox="1">
            <a:spLocks noChangeArrowheads="1"/>
          </p:cNvSpPr>
          <p:nvPr/>
        </p:nvSpPr>
        <p:spPr bwMode="auto">
          <a:xfrm>
            <a:off x="428596" y="1762505"/>
            <a:ext cx="8103894" cy="104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200" dirty="0">
                <a:latin typeface="微软雅黑" pitchFamily="34" charset="-122"/>
                <a:ea typeface="微软雅黑" pitchFamily="34" charset="-122"/>
              </a:rPr>
              <a:t>&gt;&gt; [</a:t>
            </a:r>
            <a:r>
              <a:rPr lang="en-US" altLang="en-US" sz="2200" dirty="0" err="1">
                <a:latin typeface="微软雅黑" pitchFamily="34" charset="-122"/>
                <a:ea typeface="微软雅黑" pitchFamily="34" charset="-122"/>
              </a:rPr>
              <a:t>data,textdata</a:t>
            </a:r>
            <a:r>
              <a:rPr lang="en-US" altLang="en-US" sz="2200" dirty="0">
                <a:latin typeface="微软雅黑" pitchFamily="34" charset="-122"/>
                <a:ea typeface="微软雅黑" pitchFamily="34" charset="-122"/>
              </a:rPr>
              <a:t>] = </a:t>
            </a:r>
            <a:r>
              <a:rPr lang="en-US" altLang="en-US" sz="2200" dirty="0" err="1">
                <a:latin typeface="微软雅黑" pitchFamily="34" charset="-122"/>
                <a:ea typeface="微软雅黑" pitchFamily="34" charset="-122"/>
              </a:rPr>
              <a:t>xlsread</a:t>
            </a:r>
            <a:r>
              <a:rPr lang="en-US" altLang="en-US" sz="2200" dirty="0">
                <a:latin typeface="微软雅黑" pitchFamily="34" charset="-122"/>
                <a:ea typeface="微软雅黑" pitchFamily="34" charset="-122"/>
              </a:rPr>
              <a:t>('2016</a:t>
            </a:r>
            <a:r>
              <a:rPr lang="zh-CN" altLang="en-US" sz="2200" dirty="0">
                <a:latin typeface="微软雅黑" pitchFamily="34" charset="-122"/>
                <a:ea typeface="微软雅黑" pitchFamily="34" charset="-122"/>
              </a:rPr>
              <a:t>各地区月平均气温</a:t>
            </a:r>
            <a:r>
              <a:rPr lang="en-US" altLang="zh-CN" sz="2200" dirty="0">
                <a:latin typeface="微软雅黑" pitchFamily="34" charset="-122"/>
                <a:ea typeface="微软雅黑" pitchFamily="34" charset="-122"/>
              </a:rPr>
              <a:t>.</a:t>
            </a:r>
            <a:r>
              <a:rPr lang="en-US" altLang="en-US" sz="2200" dirty="0" err="1">
                <a:latin typeface="微软雅黑" pitchFamily="34" charset="-122"/>
                <a:ea typeface="微软雅黑" pitchFamily="34" charset="-122"/>
              </a:rPr>
              <a:t>xls</a:t>
            </a:r>
            <a:r>
              <a:rPr lang="en-US" altLang="en-US" sz="2200" dirty="0">
                <a:latin typeface="微软雅黑" pitchFamily="34" charset="-122"/>
                <a:ea typeface="微软雅黑" pitchFamily="34" charset="-122"/>
              </a:rPr>
              <a:t>');</a:t>
            </a:r>
          </a:p>
          <a:p>
            <a:pPr>
              <a:lnSpc>
                <a:spcPct val="150000"/>
              </a:lnSpc>
            </a:pPr>
            <a:r>
              <a:rPr lang="en-US" altLang="en-US" sz="2200" dirty="0">
                <a:latin typeface="微软雅黑" pitchFamily="34" charset="-122"/>
                <a:ea typeface="微软雅黑" pitchFamily="34" charset="-122"/>
              </a:rPr>
              <a:t>&gt;&gt; cityname = </a:t>
            </a:r>
            <a:r>
              <a:rPr lang="en-US" altLang="en-US" sz="2200" dirty="0" err="1">
                <a:latin typeface="微软雅黑" pitchFamily="34" charset="-122"/>
                <a:ea typeface="微软雅黑" pitchFamily="34" charset="-122"/>
              </a:rPr>
              <a:t>textdata</a:t>
            </a:r>
            <a:r>
              <a:rPr lang="en-US" altLang="en-US" sz="2200" dirty="0">
                <a:latin typeface="微软雅黑" pitchFamily="34" charset="-122"/>
                <a:ea typeface="微软雅黑" pitchFamily="34" charset="-122"/>
              </a:rPr>
              <a:t>(2:end,1);</a:t>
            </a:r>
            <a:endParaRPr kumimoji="1" lang="zh-CN" altLang="en-US" sz="2200" dirty="0">
              <a:latin typeface="微软雅黑" pitchFamily="34" charset="-122"/>
              <a:ea typeface="微软雅黑" pitchFamily="34" charset="-122"/>
            </a:endParaRPr>
          </a:p>
        </p:txBody>
      </p:sp>
      <p:sp>
        <p:nvSpPr>
          <p:cNvPr id="5" name="Text Box 2">
            <a:extLst>
              <a:ext uri="{FF2B5EF4-FFF2-40B4-BE49-F238E27FC236}">
                <a16:creationId xmlns:a16="http://schemas.microsoft.com/office/drawing/2014/main" id="{3D126D21-9B6C-43A3-AE60-D7E0C5F233A0}"/>
              </a:ext>
            </a:extLst>
          </p:cNvPr>
          <p:cNvSpPr txBox="1">
            <a:spLocks noChangeArrowheads="1"/>
          </p:cNvSpPr>
          <p:nvPr/>
        </p:nvSpPr>
        <p:spPr bwMode="auto">
          <a:xfrm>
            <a:off x="428546" y="1124744"/>
            <a:ext cx="8103894"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读取数据</a:t>
            </a:r>
            <a:endParaRPr kumimoji="1" lang="zh-CN" altLang="en-US" sz="2400" dirty="0">
              <a:solidFill>
                <a:srgbClr val="FF0000"/>
              </a:solidFill>
              <a:latin typeface="微软雅黑" pitchFamily="34" charset="-122"/>
              <a:ea typeface="微软雅黑" pitchFamily="34" charset="-122"/>
            </a:endParaRPr>
          </a:p>
        </p:txBody>
      </p:sp>
      <p:sp>
        <p:nvSpPr>
          <p:cNvPr id="6" name="Text Box 2">
            <a:extLst>
              <a:ext uri="{FF2B5EF4-FFF2-40B4-BE49-F238E27FC236}">
                <a16:creationId xmlns:a16="http://schemas.microsoft.com/office/drawing/2014/main" id="{290C48E2-3916-4A29-8591-EB37ACAD0B7A}"/>
              </a:ext>
            </a:extLst>
          </p:cNvPr>
          <p:cNvSpPr txBox="1">
            <a:spLocks noChangeArrowheads="1"/>
          </p:cNvSpPr>
          <p:nvPr/>
        </p:nvSpPr>
        <p:spPr bwMode="auto">
          <a:xfrm>
            <a:off x="428546" y="3634713"/>
            <a:ext cx="8103894" cy="104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200" dirty="0">
                <a:latin typeface="微软雅黑" pitchFamily="34" charset="-122"/>
                <a:ea typeface="微软雅黑" pitchFamily="34" charset="-122"/>
              </a:rPr>
              <a:t>&gt;&gt; [</a:t>
            </a:r>
            <a:r>
              <a:rPr lang="en-US" altLang="en-US" sz="2200" dirty="0" err="1">
                <a:latin typeface="微软雅黑" pitchFamily="34" charset="-122"/>
                <a:ea typeface="微软雅黑" pitchFamily="34" charset="-122"/>
              </a:rPr>
              <a:t>coeff,score,latent,~,explained</a:t>
            </a:r>
            <a:r>
              <a:rPr lang="en-US" altLang="en-US" sz="2200" dirty="0">
                <a:latin typeface="微软雅黑" pitchFamily="34" charset="-122"/>
                <a:ea typeface="微软雅黑" pitchFamily="34" charset="-122"/>
              </a:rPr>
              <a:t>] = </a:t>
            </a:r>
            <a:r>
              <a:rPr lang="en-US" altLang="en-US" sz="2200" dirty="0" err="1">
                <a:latin typeface="微软雅黑" pitchFamily="34" charset="-122"/>
                <a:ea typeface="微软雅黑" pitchFamily="34" charset="-122"/>
              </a:rPr>
              <a:t>pca</a:t>
            </a:r>
            <a:r>
              <a:rPr lang="en-US" altLang="en-US" sz="2200" dirty="0">
                <a:latin typeface="微软雅黑" pitchFamily="34" charset="-122"/>
                <a:ea typeface="微软雅黑" pitchFamily="34" charset="-122"/>
              </a:rPr>
              <a:t>(data)</a:t>
            </a:r>
          </a:p>
          <a:p>
            <a:pPr>
              <a:lnSpc>
                <a:spcPct val="150000"/>
              </a:lnSpc>
            </a:pPr>
            <a:r>
              <a:rPr lang="en-US" altLang="en-US" sz="2200" dirty="0">
                <a:latin typeface="微软雅黑" pitchFamily="34" charset="-122"/>
                <a:ea typeface="微软雅黑" pitchFamily="34" charset="-122"/>
              </a:rPr>
              <a:t>&gt;&gt; </a:t>
            </a:r>
            <a:r>
              <a:rPr lang="en-US" altLang="en-US" sz="2200" dirty="0" err="1">
                <a:latin typeface="微软雅黑" pitchFamily="34" charset="-122"/>
                <a:ea typeface="微软雅黑" pitchFamily="34" charset="-122"/>
              </a:rPr>
              <a:t>cumsum</a:t>
            </a:r>
            <a:r>
              <a:rPr lang="en-US" altLang="en-US" sz="2200" dirty="0">
                <a:latin typeface="微软雅黑" pitchFamily="34" charset="-122"/>
                <a:ea typeface="微软雅黑" pitchFamily="34" charset="-122"/>
              </a:rPr>
              <a:t>(explained)</a:t>
            </a:r>
            <a:endParaRPr kumimoji="1" lang="zh-CN" altLang="en-US" sz="2200" dirty="0">
              <a:latin typeface="微软雅黑" pitchFamily="34" charset="-122"/>
              <a:ea typeface="微软雅黑" pitchFamily="34" charset="-122"/>
            </a:endParaRPr>
          </a:p>
        </p:txBody>
      </p:sp>
      <p:sp>
        <p:nvSpPr>
          <p:cNvPr id="7" name="Text Box 2">
            <a:extLst>
              <a:ext uri="{FF2B5EF4-FFF2-40B4-BE49-F238E27FC236}">
                <a16:creationId xmlns:a16="http://schemas.microsoft.com/office/drawing/2014/main" id="{F0812E67-3FC9-4B9E-9611-C6AF8B3E6375}"/>
              </a:ext>
            </a:extLst>
          </p:cNvPr>
          <p:cNvSpPr txBox="1">
            <a:spLocks noChangeArrowheads="1"/>
          </p:cNvSpPr>
          <p:nvPr/>
        </p:nvSpPr>
        <p:spPr bwMode="auto">
          <a:xfrm>
            <a:off x="428496" y="2924944"/>
            <a:ext cx="8103894"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主成分分析</a:t>
            </a:r>
            <a:endParaRPr kumimoji="1" lang="zh-CN" altLang="en-US" sz="2400" dirty="0">
              <a:solidFill>
                <a:srgbClr val="FF0000"/>
              </a:solidFill>
              <a:latin typeface="微软雅黑" pitchFamily="34" charset="-122"/>
              <a:ea typeface="微软雅黑" pitchFamily="34" charset="-122"/>
            </a:endParaRPr>
          </a:p>
        </p:txBody>
      </p:sp>
      <p:sp>
        <p:nvSpPr>
          <p:cNvPr id="8" name="Rectangle 3">
            <a:extLst>
              <a:ext uri="{FF2B5EF4-FFF2-40B4-BE49-F238E27FC236}">
                <a16:creationId xmlns:a16="http://schemas.microsoft.com/office/drawing/2014/main" id="{8D80E738-18AA-48A0-8B76-3216ABB7D2D1}"/>
              </a:ext>
            </a:extLst>
          </p:cNvPr>
          <p:cNvSpPr>
            <a:spLocks noChangeArrowheads="1"/>
          </p:cNvSpPr>
          <p:nvPr/>
        </p:nvSpPr>
        <p:spPr bwMode="auto">
          <a:xfrm>
            <a:off x="500034" y="476672"/>
            <a:ext cx="817642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例</a:t>
            </a:r>
            <a:r>
              <a:rPr lang="en-US" altLang="zh-CN" sz="2400" kern="0" dirty="0">
                <a:solidFill>
                  <a:srgbClr val="FF0000"/>
                </a:solidFill>
                <a:latin typeface="微软雅黑" pitchFamily="34" charset="-122"/>
                <a:ea typeface="微软雅黑" pitchFamily="34" charset="-122"/>
                <a:cs typeface="Times New Roman" pitchFamily="18" charset="0"/>
              </a:rPr>
              <a:t>9-1</a:t>
            </a:r>
            <a:r>
              <a:rPr lang="en-US" altLang="zh-CN" sz="2400" kern="0" dirty="0">
                <a:solidFill>
                  <a:srgbClr val="000000"/>
                </a:solidFill>
                <a:latin typeface="微软雅黑" pitchFamily="34" charset="-122"/>
                <a:ea typeface="微软雅黑" pitchFamily="34" charset="-122"/>
                <a:cs typeface="Times New Roman" pitchFamily="18" charset="0"/>
              </a:rPr>
              <a:t>】</a:t>
            </a:r>
            <a:r>
              <a:rPr lang="zh-CN" altLang="en-US" sz="2400" kern="0" dirty="0">
                <a:solidFill>
                  <a:srgbClr val="FF0000"/>
                </a:solidFill>
                <a:latin typeface="微软雅黑" pitchFamily="34" charset="-122"/>
                <a:ea typeface="微软雅黑" pitchFamily="34" charset="-122"/>
                <a:cs typeface="Times New Roman" pitchFamily="18" charset="0"/>
              </a:rPr>
              <a:t>主要城市气温模式分析。</a:t>
            </a:r>
            <a:endParaRPr lang="zh-CN" altLang="en-US" sz="2400" kern="0" dirty="0">
              <a:solidFill>
                <a:srgbClr val="000000"/>
              </a:solidFill>
              <a:latin typeface="微软雅黑" pitchFamily="34" charset="-122"/>
              <a:ea typeface="微软雅黑" pitchFamily="34" charset="-122"/>
              <a:cs typeface="Times New Roman" pitchFamily="18" charset="0"/>
            </a:endParaRPr>
          </a:p>
        </p:txBody>
      </p:sp>
      <p:sp>
        <p:nvSpPr>
          <p:cNvPr id="9" name="页脚占位符 8">
            <a:extLst>
              <a:ext uri="{FF2B5EF4-FFF2-40B4-BE49-F238E27FC236}">
                <a16:creationId xmlns:a16="http://schemas.microsoft.com/office/drawing/2014/main" id="{11521E7E-6ECC-45EF-8AF5-6928A75EE78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6072912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1" y="7319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Text Box 2">
            <a:extLst>
              <a:ext uri="{FF2B5EF4-FFF2-40B4-BE49-F238E27FC236}">
                <a16:creationId xmlns:a16="http://schemas.microsoft.com/office/drawing/2014/main" id="{7C12C9F7-6CB4-4262-B95B-AB0D1AEAACBE}"/>
              </a:ext>
            </a:extLst>
          </p:cNvPr>
          <p:cNvSpPr txBox="1">
            <a:spLocks noChangeArrowheads="1"/>
          </p:cNvSpPr>
          <p:nvPr/>
        </p:nvSpPr>
        <p:spPr bwMode="auto">
          <a:xfrm>
            <a:off x="428496" y="476672"/>
            <a:ext cx="8103894"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贡献率</a:t>
            </a:r>
          </a:p>
        </p:txBody>
      </p:sp>
      <p:graphicFrame>
        <p:nvGraphicFramePr>
          <p:cNvPr id="14" name="表格 13">
            <a:extLst>
              <a:ext uri="{FF2B5EF4-FFF2-40B4-BE49-F238E27FC236}">
                <a16:creationId xmlns:a16="http://schemas.microsoft.com/office/drawing/2014/main" id="{AA1C9543-B6D3-4851-8D05-6904ED63FB64}"/>
              </a:ext>
            </a:extLst>
          </p:cNvPr>
          <p:cNvGraphicFramePr>
            <a:graphicFrameLocks noGrp="1"/>
          </p:cNvGraphicFramePr>
          <p:nvPr>
            <p:extLst>
              <p:ext uri="{D42A27DB-BD31-4B8C-83A1-F6EECF244321}">
                <p14:modId xmlns:p14="http://schemas.microsoft.com/office/powerpoint/2010/main" val="1826470878"/>
              </p:ext>
            </p:extLst>
          </p:nvPr>
        </p:nvGraphicFramePr>
        <p:xfrm>
          <a:off x="827585" y="1268761"/>
          <a:ext cx="7560839" cy="4824530"/>
        </p:xfrm>
        <a:graphic>
          <a:graphicData uri="http://schemas.openxmlformats.org/drawingml/2006/table">
            <a:tbl>
              <a:tblPr firstRow="1" firstCol="1" bandRow="1"/>
              <a:tblGrid>
                <a:gridCol w="1728192">
                  <a:extLst>
                    <a:ext uri="{9D8B030D-6E8A-4147-A177-3AD203B41FA5}">
                      <a16:colId xmlns:a16="http://schemas.microsoft.com/office/drawing/2014/main" val="902600499"/>
                    </a:ext>
                  </a:extLst>
                </a:gridCol>
                <a:gridCol w="1803211">
                  <a:extLst>
                    <a:ext uri="{9D8B030D-6E8A-4147-A177-3AD203B41FA5}">
                      <a16:colId xmlns:a16="http://schemas.microsoft.com/office/drawing/2014/main" val="1341230243"/>
                    </a:ext>
                  </a:extLst>
                </a:gridCol>
                <a:gridCol w="2014718">
                  <a:extLst>
                    <a:ext uri="{9D8B030D-6E8A-4147-A177-3AD203B41FA5}">
                      <a16:colId xmlns:a16="http://schemas.microsoft.com/office/drawing/2014/main" val="3044778364"/>
                    </a:ext>
                  </a:extLst>
                </a:gridCol>
                <a:gridCol w="2014718">
                  <a:extLst>
                    <a:ext uri="{9D8B030D-6E8A-4147-A177-3AD203B41FA5}">
                      <a16:colId xmlns:a16="http://schemas.microsoft.com/office/drawing/2014/main" val="3711961198"/>
                    </a:ext>
                  </a:extLst>
                </a:gridCol>
              </a:tblGrid>
              <a:tr h="523742">
                <a:tc>
                  <a:txBody>
                    <a:bodyPr/>
                    <a:lstStyle/>
                    <a:p>
                      <a:pPr indent="0" algn="l">
                        <a:lnSpc>
                          <a:spcPct val="100000"/>
                        </a:lnSpc>
                        <a:spcAft>
                          <a:spcPts val="0"/>
                        </a:spcAft>
                      </a:pPr>
                      <a:r>
                        <a:rPr lang="zh-CN" sz="2000" b="1" dirty="0">
                          <a:solidFill>
                            <a:srgbClr val="0000FF"/>
                          </a:solidFill>
                          <a:effectLst/>
                          <a:latin typeface="微软雅黑" panose="020B0503020204020204" pitchFamily="34" charset="-122"/>
                          <a:ea typeface="微软雅黑" panose="020B0503020204020204" pitchFamily="34" charset="-122"/>
                        </a:rPr>
                        <a:t>主成分序号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indent="0" algn="l">
                        <a:lnSpc>
                          <a:spcPct val="100000"/>
                        </a:lnSpc>
                        <a:spcAft>
                          <a:spcPts val="0"/>
                        </a:spcAft>
                      </a:pPr>
                      <a:r>
                        <a:rPr lang="zh-CN" sz="2000" b="1" dirty="0">
                          <a:solidFill>
                            <a:srgbClr val="0000FF"/>
                          </a:solidFill>
                          <a:effectLst/>
                          <a:latin typeface="微软雅黑" panose="020B0503020204020204" pitchFamily="34" charset="-122"/>
                          <a:ea typeface="微软雅黑" panose="020B0503020204020204" pitchFamily="34" charset="-122"/>
                        </a:rPr>
                        <a:t>主成分方差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indent="0" algn="l">
                        <a:lnSpc>
                          <a:spcPct val="100000"/>
                        </a:lnSpc>
                        <a:spcAft>
                          <a:spcPts val="0"/>
                        </a:spcAft>
                      </a:pPr>
                      <a:r>
                        <a:rPr lang="zh-CN" sz="2000" b="1" dirty="0">
                          <a:solidFill>
                            <a:srgbClr val="0000FF"/>
                          </a:solidFill>
                          <a:effectLst/>
                          <a:latin typeface="微软雅黑" panose="020B0503020204020204" pitchFamily="34" charset="-122"/>
                          <a:ea typeface="微软雅黑" panose="020B0503020204020204" pitchFamily="34" charset="-122"/>
                        </a:rPr>
                        <a:t>主成分贡献率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indent="0" algn="l">
                        <a:lnSpc>
                          <a:spcPct val="100000"/>
                        </a:lnSpc>
                        <a:spcAft>
                          <a:spcPts val="0"/>
                        </a:spcAft>
                      </a:pPr>
                      <a:r>
                        <a:rPr lang="zh-CN" sz="2000" b="1" dirty="0">
                          <a:solidFill>
                            <a:srgbClr val="0000FF"/>
                          </a:solidFill>
                          <a:effectLst/>
                          <a:latin typeface="微软雅黑" panose="020B0503020204020204" pitchFamily="34" charset="-122"/>
                          <a:ea typeface="微软雅黑" panose="020B0503020204020204" pitchFamily="34" charset="-122"/>
                        </a:rPr>
                        <a:t>累积贡献率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362006219"/>
                  </a:ext>
                </a:extLst>
              </a:tr>
              <a:tr h="358399">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1</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379.7016</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90.7519</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90.7519</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368845"/>
                  </a:ext>
                </a:extLst>
              </a:tr>
              <a:tr h="358399">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2</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28.4422</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6.7979</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97.5498</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8799950"/>
                  </a:ext>
                </a:extLst>
              </a:tr>
              <a:tr h="358399">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3</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4.4606</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1.0661</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98.6159</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397691"/>
                  </a:ext>
                </a:extLst>
              </a:tr>
              <a:tr h="358399">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4</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2.1917</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0.5238</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99.1397</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8044666"/>
                  </a:ext>
                </a:extLst>
              </a:tr>
              <a:tr h="358399">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5</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1.3624</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0.3256</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99.4653</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433807"/>
                  </a:ext>
                </a:extLst>
              </a:tr>
              <a:tr h="358399">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6</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0.9662</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0.2309</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99.6963</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6512964"/>
                  </a:ext>
                </a:extLst>
              </a:tr>
              <a:tr h="358399">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7</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0.4721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0.1128</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99.8091</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811041"/>
                  </a:ext>
                </a:extLst>
              </a:tr>
              <a:tr h="358399">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8</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0.3368</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0.0805</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99.8896</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6918536"/>
                  </a:ext>
                </a:extLst>
              </a:tr>
              <a:tr h="358399">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9</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0.2181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0.0521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99.9417</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8428964"/>
                  </a:ext>
                </a:extLst>
              </a:tr>
              <a:tr h="358399">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10</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0.1299</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0.0311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99.9728</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0635459"/>
                  </a:ext>
                </a:extLst>
              </a:tr>
              <a:tr h="358399">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11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0.0771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0.0184</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99.9912</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934501"/>
                  </a:ext>
                </a:extLst>
              </a:tr>
              <a:tr h="358399">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12</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0.0368</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a:effectLst/>
                          <a:latin typeface="微软雅黑" panose="020B0503020204020204" pitchFamily="34" charset="-122"/>
                          <a:ea typeface="微软雅黑" panose="020B0503020204020204" pitchFamily="34" charset="-122"/>
                        </a:rPr>
                        <a:t>0.0088</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lnSpc>
                          <a:spcPct val="100000"/>
                        </a:lnSpc>
                        <a:spcAft>
                          <a:spcPts val="0"/>
                        </a:spcAft>
                      </a:pPr>
                      <a:r>
                        <a:rPr lang="en-US" sz="2000" dirty="0">
                          <a:effectLst/>
                          <a:latin typeface="微软雅黑" panose="020B0503020204020204" pitchFamily="34" charset="-122"/>
                          <a:ea typeface="微软雅黑" panose="020B0503020204020204" pitchFamily="34" charset="-122"/>
                        </a:rPr>
                        <a:t>100.0000</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0454186"/>
                  </a:ext>
                </a:extLst>
              </a:tr>
            </a:tbl>
          </a:graphicData>
        </a:graphic>
      </p:graphicFrame>
      <p:sp>
        <p:nvSpPr>
          <p:cNvPr id="2" name="日期占位符 1">
            <a:extLst>
              <a:ext uri="{FF2B5EF4-FFF2-40B4-BE49-F238E27FC236}">
                <a16:creationId xmlns:a16="http://schemas.microsoft.com/office/drawing/2014/main" id="{D17F2B87-49E6-4891-B1D9-2F60E564C6EC}"/>
              </a:ext>
            </a:extLst>
          </p:cNvPr>
          <p:cNvSpPr>
            <a:spLocks noGrp="1"/>
          </p:cNvSpPr>
          <p:nvPr>
            <p:ph type="dt" sz="half" idx="2"/>
          </p:nvPr>
        </p:nvSpPr>
        <p:spPr/>
        <p:txBody>
          <a:bodyPr/>
          <a:lstStyle/>
          <a:p>
            <a:pPr>
              <a:defRPr/>
            </a:pPr>
            <a:fld id="{817E6CEE-C102-4AAA-8CBB-6FC619412B71}"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36AFD33A-3D71-44CA-BBFF-418286EA05D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6584633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1" y="7319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5"/>
          <p:cNvSpPr>
            <a:spLocks noChangeArrowheads="1"/>
          </p:cNvSpPr>
          <p:nvPr/>
        </p:nvSpPr>
        <p:spPr bwMode="auto">
          <a:xfrm>
            <a:off x="1" y="1427232"/>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Text Box 2">
            <a:extLst>
              <a:ext uri="{FF2B5EF4-FFF2-40B4-BE49-F238E27FC236}">
                <a16:creationId xmlns:a16="http://schemas.microsoft.com/office/drawing/2014/main" id="{A020192A-580D-459B-B6EC-1591B9A8B7EF}"/>
              </a:ext>
            </a:extLst>
          </p:cNvPr>
          <p:cNvSpPr txBox="1">
            <a:spLocks noChangeArrowheads="1"/>
          </p:cNvSpPr>
          <p:nvPr/>
        </p:nvSpPr>
        <p:spPr bwMode="auto">
          <a:xfrm>
            <a:off x="428496" y="476672"/>
            <a:ext cx="8103894"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400" dirty="0">
                <a:solidFill>
                  <a:srgbClr val="FF0000"/>
                </a:solidFill>
                <a:latin typeface="微软雅黑" pitchFamily="34" charset="-122"/>
                <a:ea typeface="微软雅黑" pitchFamily="34" charset="-122"/>
              </a:rPr>
              <a:t>4.  </a:t>
            </a:r>
            <a:r>
              <a:rPr lang="zh-CN" altLang="en-US" sz="2400" dirty="0">
                <a:solidFill>
                  <a:srgbClr val="FF0000"/>
                </a:solidFill>
                <a:latin typeface="微软雅黑" pitchFamily="34" charset="-122"/>
                <a:ea typeface="微软雅黑" pitchFamily="34" charset="-122"/>
              </a:rPr>
              <a:t>前两个主成分在原始变量上的载荷系数</a:t>
            </a:r>
          </a:p>
        </p:txBody>
      </p:sp>
      <p:graphicFrame>
        <p:nvGraphicFramePr>
          <p:cNvPr id="13" name="表格 12">
            <a:extLst>
              <a:ext uri="{FF2B5EF4-FFF2-40B4-BE49-F238E27FC236}">
                <a16:creationId xmlns:a16="http://schemas.microsoft.com/office/drawing/2014/main" id="{E46E5808-E79C-4114-BA50-E30D203C73C2}"/>
              </a:ext>
            </a:extLst>
          </p:cNvPr>
          <p:cNvGraphicFramePr>
            <a:graphicFrameLocks noGrp="1"/>
          </p:cNvGraphicFramePr>
          <p:nvPr>
            <p:extLst>
              <p:ext uri="{D42A27DB-BD31-4B8C-83A1-F6EECF244321}">
                <p14:modId xmlns:p14="http://schemas.microsoft.com/office/powerpoint/2010/main" val="3677821708"/>
              </p:ext>
            </p:extLst>
          </p:nvPr>
        </p:nvGraphicFramePr>
        <p:xfrm>
          <a:off x="1043608" y="1268760"/>
          <a:ext cx="5688631" cy="4824540"/>
        </p:xfrm>
        <a:graphic>
          <a:graphicData uri="http://schemas.openxmlformats.org/drawingml/2006/table">
            <a:tbl>
              <a:tblPr firstRow="1" firstCol="1" bandRow="1"/>
              <a:tblGrid>
                <a:gridCol w="1992159">
                  <a:extLst>
                    <a:ext uri="{9D8B030D-6E8A-4147-A177-3AD203B41FA5}">
                      <a16:colId xmlns:a16="http://schemas.microsoft.com/office/drawing/2014/main" val="1198837498"/>
                    </a:ext>
                  </a:extLst>
                </a:gridCol>
                <a:gridCol w="1994434">
                  <a:extLst>
                    <a:ext uri="{9D8B030D-6E8A-4147-A177-3AD203B41FA5}">
                      <a16:colId xmlns:a16="http://schemas.microsoft.com/office/drawing/2014/main" val="2646357034"/>
                    </a:ext>
                  </a:extLst>
                </a:gridCol>
                <a:gridCol w="1702038">
                  <a:extLst>
                    <a:ext uri="{9D8B030D-6E8A-4147-A177-3AD203B41FA5}">
                      <a16:colId xmlns:a16="http://schemas.microsoft.com/office/drawing/2014/main" val="1099596017"/>
                    </a:ext>
                  </a:extLst>
                </a:gridCol>
              </a:tblGrid>
              <a:tr h="342114">
                <a:tc rowSpan="2">
                  <a:txBody>
                    <a:bodyPr/>
                    <a:lstStyle/>
                    <a:p>
                      <a:pPr indent="0" algn="just">
                        <a:lnSpc>
                          <a:spcPct val="100000"/>
                        </a:lnSpc>
                        <a:spcAft>
                          <a:spcPts val="0"/>
                        </a:spcAft>
                      </a:pPr>
                      <a:r>
                        <a:rPr lang="zh-CN" sz="2000" b="1" dirty="0">
                          <a:solidFill>
                            <a:srgbClr val="0000FF"/>
                          </a:solidFill>
                          <a:effectLst/>
                          <a:latin typeface="微软雅黑" panose="020B0503020204020204" pitchFamily="34" charset="-122"/>
                          <a:ea typeface="微软雅黑" panose="020B0503020204020204" pitchFamily="34" charset="-122"/>
                        </a:rPr>
                        <a:t>原始变量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gridSpan="2">
                  <a:txBody>
                    <a:bodyPr/>
                    <a:lstStyle/>
                    <a:p>
                      <a:pPr indent="0" algn="ctr">
                        <a:lnSpc>
                          <a:spcPct val="100000"/>
                        </a:lnSpc>
                        <a:spcAft>
                          <a:spcPts val="0"/>
                        </a:spcAft>
                      </a:pPr>
                      <a:r>
                        <a:rPr lang="zh-CN" sz="2000" b="1">
                          <a:solidFill>
                            <a:srgbClr val="0000FF"/>
                          </a:solidFill>
                          <a:effectLst/>
                          <a:latin typeface="微软雅黑" panose="020B0503020204020204" pitchFamily="34" charset="-122"/>
                          <a:ea typeface="微软雅黑" panose="020B0503020204020204" pitchFamily="34" charset="-122"/>
                        </a:rPr>
                        <a:t>主成分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endParaRPr lang="zh-CN" altLang="en-US"/>
                    </a:p>
                  </a:txBody>
                  <a:tcPr/>
                </a:tc>
                <a:extLst>
                  <a:ext uri="{0D108BD9-81ED-4DB2-BD59-A6C34878D82A}">
                    <a16:rowId xmlns:a16="http://schemas.microsoft.com/office/drawing/2014/main" val="129807091"/>
                  </a:ext>
                </a:extLst>
              </a:tr>
              <a:tr h="344802">
                <a:tc vMerge="1">
                  <a:txBody>
                    <a:bodyPr/>
                    <a:lstStyle/>
                    <a:p>
                      <a:endParaRPr lang="zh-CN" altLang="en-US"/>
                    </a:p>
                  </a:txBody>
                  <a:tcPr/>
                </a:tc>
                <a:tc>
                  <a:txBody>
                    <a:bodyPr/>
                    <a:lstStyle/>
                    <a:p>
                      <a:pPr indent="0" algn="just">
                        <a:lnSpc>
                          <a:spcPct val="100000"/>
                        </a:lnSpc>
                        <a:spcAft>
                          <a:spcPts val="0"/>
                        </a:spcAft>
                      </a:pPr>
                      <a:r>
                        <a:rPr lang="en-US" sz="2000" b="1" dirty="0">
                          <a:solidFill>
                            <a:srgbClr val="0000FF"/>
                          </a:solidFill>
                          <a:effectLst/>
                          <a:latin typeface="微软雅黑" panose="020B0503020204020204" pitchFamily="34" charset="-122"/>
                          <a:ea typeface="微软雅黑" panose="020B0503020204020204" pitchFamily="34" charset="-122"/>
                        </a:rPr>
                        <a:t>y1</a:t>
                      </a:r>
                      <a:endParaRPr lang="zh-CN" sz="2000" b="1" dirty="0">
                        <a:solidFill>
                          <a:srgbClr val="0000FF"/>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indent="0" algn="just">
                        <a:lnSpc>
                          <a:spcPct val="100000"/>
                        </a:lnSpc>
                        <a:spcAft>
                          <a:spcPts val="0"/>
                        </a:spcAft>
                      </a:pPr>
                      <a:r>
                        <a:rPr lang="en-US" sz="2000" b="1" dirty="0">
                          <a:solidFill>
                            <a:srgbClr val="0000FF"/>
                          </a:solidFill>
                          <a:effectLst/>
                          <a:latin typeface="微软雅黑" panose="020B0503020204020204" pitchFamily="34" charset="-122"/>
                          <a:ea typeface="微软雅黑" panose="020B0503020204020204" pitchFamily="34" charset="-122"/>
                        </a:rPr>
                        <a:t>y2</a:t>
                      </a:r>
                      <a:endParaRPr lang="zh-CN" sz="2000" b="1" dirty="0">
                        <a:solidFill>
                          <a:srgbClr val="0000FF"/>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59354543"/>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solidFill>
                            <a:srgbClr val="FF0000"/>
                          </a:solidFill>
                          <a:effectLst/>
                          <a:latin typeface="微软雅黑" panose="020B0503020204020204" pitchFamily="34" charset="-122"/>
                          <a:ea typeface="微软雅黑" panose="020B0503020204020204" pitchFamily="34" charset="-122"/>
                        </a:rPr>
                        <a:t>0.4645 *</a:t>
                      </a:r>
                      <a:endParaRPr lang="zh-CN" sz="2000" dirty="0">
                        <a:solidFill>
                          <a:srgbClr val="FF0000"/>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effectLst/>
                          <a:latin typeface="微软雅黑" panose="020B0503020204020204" pitchFamily="34" charset="-122"/>
                          <a:ea typeface="微软雅黑" panose="020B0503020204020204" pitchFamily="34" charset="-122"/>
                        </a:rPr>
                        <a:t>-0.2764</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3119969"/>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x2</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solidFill>
                            <a:srgbClr val="FF0000"/>
                          </a:solidFill>
                          <a:effectLst/>
                          <a:latin typeface="微软雅黑" panose="020B0503020204020204" pitchFamily="34" charset="-122"/>
                          <a:ea typeface="微软雅黑" panose="020B0503020204020204" pitchFamily="34" charset="-122"/>
                        </a:rPr>
                        <a:t>0.3659 *</a:t>
                      </a:r>
                      <a:endParaRPr lang="zh-CN" sz="2000" dirty="0">
                        <a:solidFill>
                          <a:srgbClr val="FF0000"/>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-0.2113</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1934633"/>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x3</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0.2563</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-0.0160</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8926117"/>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x4</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effectLst/>
                          <a:latin typeface="微软雅黑" panose="020B0503020204020204" pitchFamily="34" charset="-122"/>
                          <a:ea typeface="微软雅黑" panose="020B0503020204020204" pitchFamily="34" charset="-122"/>
                        </a:rPr>
                        <a:t>0.2140</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0.1396</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363548"/>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x5</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effectLst/>
                          <a:latin typeface="微软雅黑" panose="020B0503020204020204" pitchFamily="34" charset="-122"/>
                          <a:ea typeface="微软雅黑" panose="020B0503020204020204" pitchFamily="34" charset="-122"/>
                        </a:rPr>
                        <a:t>0.1704</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0.2715</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936422"/>
                  </a:ext>
                </a:extLst>
              </a:tr>
              <a:tr h="344802">
                <a:tc>
                  <a:txBody>
                    <a:bodyPr/>
                    <a:lstStyle/>
                    <a:p>
                      <a:pPr indent="0" algn="just">
                        <a:lnSpc>
                          <a:spcPct val="100000"/>
                        </a:lnSpc>
                        <a:spcAft>
                          <a:spcPts val="0"/>
                        </a:spcAft>
                      </a:pPr>
                      <a:r>
                        <a:rPr lang="en-US" sz="2000" dirty="0">
                          <a:effectLst/>
                          <a:latin typeface="微软雅黑" panose="020B0503020204020204" pitchFamily="34" charset="-122"/>
                          <a:ea typeface="微软雅黑" panose="020B0503020204020204" pitchFamily="34" charset="-122"/>
                        </a:rPr>
                        <a:t>x6</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0.1359</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solidFill>
                            <a:srgbClr val="FF0000"/>
                          </a:solidFill>
                          <a:effectLst/>
                          <a:latin typeface="微软雅黑" panose="020B0503020204020204" pitchFamily="34" charset="-122"/>
                          <a:ea typeface="微软雅黑" panose="020B0503020204020204" pitchFamily="34" charset="-122"/>
                        </a:rPr>
                        <a:t>0.3875 *</a:t>
                      </a:r>
                      <a:endParaRPr lang="zh-CN" sz="2000" dirty="0">
                        <a:solidFill>
                          <a:srgbClr val="FF0000"/>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3723358"/>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x7</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effectLst/>
                          <a:latin typeface="微软雅黑" panose="020B0503020204020204" pitchFamily="34" charset="-122"/>
                          <a:ea typeface="微软雅黑" panose="020B0503020204020204" pitchFamily="34" charset="-122"/>
                        </a:rPr>
                        <a:t>0.1245</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solidFill>
                            <a:srgbClr val="FF0000"/>
                          </a:solidFill>
                          <a:effectLst/>
                          <a:latin typeface="微软雅黑" panose="020B0503020204020204" pitchFamily="34" charset="-122"/>
                          <a:ea typeface="微软雅黑" panose="020B0503020204020204" pitchFamily="34" charset="-122"/>
                        </a:rPr>
                        <a:t>0.4893 *</a:t>
                      </a:r>
                      <a:endParaRPr lang="zh-CN" sz="2000" dirty="0">
                        <a:solidFill>
                          <a:srgbClr val="FF0000"/>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937074"/>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x8</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0.1224</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solidFill>
                            <a:srgbClr val="FF0000"/>
                          </a:solidFill>
                          <a:effectLst/>
                          <a:latin typeface="微软雅黑" panose="020B0503020204020204" pitchFamily="34" charset="-122"/>
                          <a:ea typeface="微软雅黑" panose="020B0503020204020204" pitchFamily="34" charset="-122"/>
                        </a:rPr>
                        <a:t>0.4356 *</a:t>
                      </a:r>
                      <a:endParaRPr lang="zh-CN" sz="2000" dirty="0">
                        <a:solidFill>
                          <a:srgbClr val="FF0000"/>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032187"/>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x9</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effectLst/>
                          <a:latin typeface="微软雅黑" panose="020B0503020204020204" pitchFamily="34" charset="-122"/>
                          <a:ea typeface="微软雅黑" panose="020B0503020204020204" pitchFamily="34" charset="-122"/>
                        </a:rPr>
                        <a:t>0.1847</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solidFill>
                            <a:srgbClr val="FF0000"/>
                          </a:solidFill>
                          <a:effectLst/>
                          <a:latin typeface="微软雅黑" panose="020B0503020204020204" pitchFamily="34" charset="-122"/>
                          <a:ea typeface="微软雅黑" panose="020B0503020204020204" pitchFamily="34" charset="-122"/>
                        </a:rPr>
                        <a:t>0.3981 *</a:t>
                      </a:r>
                      <a:endParaRPr lang="zh-CN" sz="2000" dirty="0">
                        <a:solidFill>
                          <a:srgbClr val="FF0000"/>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7074404"/>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x10</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solidFill>
                            <a:srgbClr val="FF0000"/>
                          </a:solidFill>
                          <a:effectLst/>
                          <a:latin typeface="微软雅黑" panose="020B0503020204020204" pitchFamily="34" charset="-122"/>
                          <a:ea typeface="微软雅黑" panose="020B0503020204020204" pitchFamily="34" charset="-122"/>
                        </a:rPr>
                        <a:t>0.3134 *</a:t>
                      </a:r>
                      <a:endParaRPr lang="zh-CN" sz="2000" dirty="0">
                        <a:solidFill>
                          <a:srgbClr val="FF0000"/>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0.0464</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701042"/>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x11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solidFill>
                            <a:srgbClr val="FF0000"/>
                          </a:solidFill>
                          <a:effectLst/>
                          <a:latin typeface="微软雅黑" panose="020B0503020204020204" pitchFamily="34" charset="-122"/>
                          <a:ea typeface="微软雅黑" panose="020B0503020204020204" pitchFamily="34" charset="-122"/>
                        </a:rPr>
                        <a:t>0.3953 *</a:t>
                      </a:r>
                      <a:endParaRPr lang="zh-CN" sz="2000" dirty="0">
                        <a:solidFill>
                          <a:srgbClr val="FF0000"/>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-0.1262</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9079414"/>
                  </a:ext>
                </a:extLst>
              </a:tr>
              <a:tr h="344802">
                <a:tc>
                  <a:txBody>
                    <a:bodyPr/>
                    <a:lstStyle/>
                    <a:p>
                      <a:pPr indent="0" algn="just">
                        <a:lnSpc>
                          <a:spcPct val="100000"/>
                        </a:lnSpc>
                        <a:spcAft>
                          <a:spcPts val="0"/>
                        </a:spcAft>
                      </a:pPr>
                      <a:r>
                        <a:rPr lang="en-US" sz="2000">
                          <a:effectLst/>
                          <a:latin typeface="微软雅黑" panose="020B0503020204020204" pitchFamily="34" charset="-122"/>
                          <a:ea typeface="微软雅黑" panose="020B0503020204020204" pitchFamily="34" charset="-122"/>
                        </a:rPr>
                        <a:t>x12</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solidFill>
                            <a:srgbClr val="FF0000"/>
                          </a:solidFill>
                          <a:effectLst/>
                          <a:latin typeface="微软雅黑" panose="020B0503020204020204" pitchFamily="34" charset="-122"/>
                          <a:ea typeface="微软雅黑" panose="020B0503020204020204" pitchFamily="34" charset="-122"/>
                        </a:rPr>
                        <a:t>0.4151 *</a:t>
                      </a:r>
                      <a:endParaRPr lang="zh-CN" sz="2000" dirty="0">
                        <a:solidFill>
                          <a:srgbClr val="FF0000"/>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lnSpc>
                          <a:spcPct val="100000"/>
                        </a:lnSpc>
                        <a:spcAft>
                          <a:spcPts val="0"/>
                        </a:spcAft>
                      </a:pPr>
                      <a:r>
                        <a:rPr lang="en-US" sz="2000" dirty="0">
                          <a:effectLst/>
                          <a:latin typeface="微软雅黑" panose="020B0503020204020204" pitchFamily="34" charset="-122"/>
                          <a:ea typeface="微软雅黑" panose="020B0503020204020204" pitchFamily="34" charset="-122"/>
                        </a:rPr>
                        <a:t>-0.1723</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808758"/>
                  </a:ext>
                </a:extLst>
              </a:tr>
            </a:tbl>
          </a:graphicData>
        </a:graphic>
      </p:graphicFrame>
      <p:sp>
        <p:nvSpPr>
          <p:cNvPr id="2" name="日期占位符 1">
            <a:extLst>
              <a:ext uri="{FF2B5EF4-FFF2-40B4-BE49-F238E27FC236}">
                <a16:creationId xmlns:a16="http://schemas.microsoft.com/office/drawing/2014/main" id="{9620E4AF-0C99-47E2-B6E8-6BFF856E1D50}"/>
              </a:ext>
            </a:extLst>
          </p:cNvPr>
          <p:cNvSpPr>
            <a:spLocks noGrp="1"/>
          </p:cNvSpPr>
          <p:nvPr>
            <p:ph type="dt" sz="half" idx="2"/>
          </p:nvPr>
        </p:nvSpPr>
        <p:spPr/>
        <p:txBody>
          <a:bodyPr/>
          <a:lstStyle/>
          <a:p>
            <a:pPr>
              <a:defRPr/>
            </a:pPr>
            <a:fld id="{C25D3B1F-C056-4BD9-938E-0BFEA46F9BD0}"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AB4E7310-C533-485F-86D3-B4882F0C7C4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8293128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1239507"/>
            <a:ext cx="7848822"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400" dirty="0">
                <a:latin typeface="微软雅黑" pitchFamily="34" charset="-122"/>
                <a:ea typeface="微软雅黑" pitchFamily="34" charset="-122"/>
                <a:cs typeface="Times New Roman" panose="02020603050405020304" pitchFamily="18" charset="0"/>
              </a:rPr>
              <a:t>第一主成分在变量</a:t>
            </a:r>
            <a:r>
              <a:rPr lang="en-US" altLang="zh-CN" sz="2400" dirty="0">
                <a:latin typeface="微软雅黑" pitchFamily="34" charset="-122"/>
                <a:ea typeface="微软雅黑" pitchFamily="34" charset="-122"/>
                <a:cs typeface="Times New Roman" panose="02020603050405020304" pitchFamily="18" charset="0"/>
              </a:rPr>
              <a:t>x1</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x2</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x10</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x11</a:t>
            </a:r>
            <a:r>
              <a:rPr lang="zh-CN" altLang="en-US" sz="2400" dirty="0">
                <a:latin typeface="微软雅黑" pitchFamily="34" charset="-122"/>
                <a:ea typeface="微软雅黑" pitchFamily="34" charset="-122"/>
                <a:cs typeface="Times New Roman" panose="02020603050405020304" pitchFamily="18" charset="0"/>
              </a:rPr>
              <a:t>和</a:t>
            </a:r>
            <a:r>
              <a:rPr lang="en-US" altLang="zh-CN" sz="2400" dirty="0">
                <a:latin typeface="微软雅黑" pitchFamily="34" charset="-122"/>
                <a:ea typeface="微软雅黑" pitchFamily="34" charset="-122"/>
                <a:cs typeface="Times New Roman" panose="02020603050405020304" pitchFamily="18" charset="0"/>
              </a:rPr>
              <a:t>x12</a:t>
            </a:r>
            <a:r>
              <a:rPr lang="zh-CN" altLang="en-US" sz="2400" dirty="0">
                <a:latin typeface="微软雅黑" pitchFamily="34" charset="-122"/>
                <a:ea typeface="微软雅黑" pitchFamily="34" charset="-122"/>
                <a:cs typeface="Times New Roman" panose="02020603050405020304" pitchFamily="18" charset="0"/>
              </a:rPr>
              <a:t>上具有比较大的正载荷，说明第一主成分主要反映的是变量</a:t>
            </a:r>
            <a:r>
              <a:rPr lang="en-US" altLang="zh-CN" sz="2400" dirty="0">
                <a:latin typeface="微软雅黑" pitchFamily="34" charset="-122"/>
                <a:ea typeface="微软雅黑" pitchFamily="34" charset="-122"/>
                <a:cs typeface="Times New Roman" panose="02020603050405020304" pitchFamily="18" charset="0"/>
              </a:rPr>
              <a:t>x1</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x2</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x10</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x11</a:t>
            </a:r>
            <a:r>
              <a:rPr lang="zh-CN" altLang="en-US" sz="2400" dirty="0">
                <a:latin typeface="微软雅黑" pitchFamily="34" charset="-122"/>
                <a:ea typeface="微软雅黑" pitchFamily="34" charset="-122"/>
                <a:cs typeface="Times New Roman" panose="02020603050405020304" pitchFamily="18" charset="0"/>
              </a:rPr>
              <a:t>和</a:t>
            </a:r>
            <a:r>
              <a:rPr lang="en-US" altLang="zh-CN" sz="2400" dirty="0">
                <a:latin typeface="微软雅黑" pitchFamily="34" charset="-122"/>
                <a:ea typeface="微软雅黑" pitchFamily="34" charset="-122"/>
                <a:cs typeface="Times New Roman" panose="02020603050405020304" pitchFamily="18" charset="0"/>
              </a:rPr>
              <a:t>x12</a:t>
            </a:r>
            <a:r>
              <a:rPr lang="zh-CN" altLang="en-US" sz="2400" dirty="0">
                <a:latin typeface="微软雅黑" pitchFamily="34" charset="-122"/>
                <a:ea typeface="微软雅黑" pitchFamily="34" charset="-122"/>
                <a:cs typeface="Times New Roman" panose="02020603050405020304" pitchFamily="18" charset="0"/>
              </a:rPr>
              <a:t>的信息，而</a:t>
            </a:r>
            <a:r>
              <a:rPr lang="en-US" altLang="zh-CN" sz="2400" dirty="0">
                <a:latin typeface="微软雅黑" pitchFamily="34" charset="-122"/>
                <a:ea typeface="微软雅黑" pitchFamily="34" charset="-122"/>
                <a:cs typeface="Times New Roman" panose="02020603050405020304" pitchFamily="18" charset="0"/>
              </a:rPr>
              <a:t>1</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2</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10</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11</a:t>
            </a:r>
            <a:r>
              <a:rPr lang="zh-CN" altLang="en-US" sz="2400" dirty="0">
                <a:latin typeface="微软雅黑" pitchFamily="34" charset="-122"/>
                <a:ea typeface="微软雅黑" pitchFamily="34" charset="-122"/>
                <a:cs typeface="Times New Roman" panose="02020603050405020304" pitchFamily="18" charset="0"/>
              </a:rPr>
              <a:t>和</a:t>
            </a:r>
            <a:r>
              <a:rPr lang="en-US" altLang="zh-CN" sz="2400" dirty="0">
                <a:latin typeface="微软雅黑" pitchFamily="34" charset="-122"/>
                <a:ea typeface="微软雅黑" pitchFamily="34" charset="-122"/>
                <a:cs typeface="Times New Roman" panose="02020603050405020304" pitchFamily="18" charset="0"/>
              </a:rPr>
              <a:t>12</a:t>
            </a:r>
            <a:r>
              <a:rPr lang="zh-CN" altLang="en-US" sz="2400" dirty="0">
                <a:latin typeface="微软雅黑" pitchFamily="34" charset="-122"/>
                <a:ea typeface="微软雅黑" pitchFamily="34" charset="-122"/>
                <a:cs typeface="Times New Roman" panose="02020603050405020304" pitchFamily="18" charset="0"/>
              </a:rPr>
              <a:t>月份是一年中最为寒冷的月份，因此可以把第一主成分解释为</a:t>
            </a:r>
            <a:r>
              <a:rPr lang="zh-CN" altLang="en-US" sz="2400" b="1" dirty="0">
                <a:solidFill>
                  <a:srgbClr val="0000FF"/>
                </a:solidFill>
                <a:latin typeface="微软雅黑" pitchFamily="34" charset="-122"/>
                <a:ea typeface="微软雅黑" pitchFamily="34" charset="-122"/>
                <a:cs typeface="Times New Roman" panose="02020603050405020304" pitchFamily="18" charset="0"/>
              </a:rPr>
              <a:t>寒冷成分</a:t>
            </a:r>
            <a:r>
              <a:rPr lang="zh-CN" altLang="en-US" sz="2400" dirty="0">
                <a:latin typeface="微软雅黑" pitchFamily="34" charset="-122"/>
                <a:ea typeface="微软雅黑" pitchFamily="34" charset="-122"/>
                <a:cs typeface="Times New Roman" panose="02020603050405020304" pitchFamily="18" charset="0"/>
              </a:rPr>
              <a:t>；第二主成分在变量</a:t>
            </a:r>
            <a:r>
              <a:rPr lang="en-US" altLang="zh-CN" sz="2400" dirty="0">
                <a:latin typeface="微软雅黑" pitchFamily="34" charset="-122"/>
                <a:ea typeface="微软雅黑" pitchFamily="34" charset="-122"/>
                <a:cs typeface="Times New Roman" panose="02020603050405020304" pitchFamily="18" charset="0"/>
              </a:rPr>
              <a:t>x6</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x7</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x8</a:t>
            </a:r>
            <a:r>
              <a:rPr lang="zh-CN" altLang="en-US" sz="2400" dirty="0">
                <a:latin typeface="微软雅黑" pitchFamily="34" charset="-122"/>
                <a:ea typeface="微软雅黑" pitchFamily="34" charset="-122"/>
                <a:cs typeface="Times New Roman" panose="02020603050405020304" pitchFamily="18" charset="0"/>
              </a:rPr>
              <a:t>和</a:t>
            </a:r>
            <a:r>
              <a:rPr lang="en-US" altLang="zh-CN" sz="2400" dirty="0">
                <a:latin typeface="微软雅黑" pitchFamily="34" charset="-122"/>
                <a:ea typeface="微软雅黑" pitchFamily="34" charset="-122"/>
                <a:cs typeface="Times New Roman" panose="02020603050405020304" pitchFamily="18" charset="0"/>
              </a:rPr>
              <a:t>x9</a:t>
            </a:r>
            <a:r>
              <a:rPr lang="zh-CN" altLang="en-US" sz="2400" dirty="0">
                <a:latin typeface="微软雅黑" pitchFamily="34" charset="-122"/>
                <a:ea typeface="微软雅黑" pitchFamily="34" charset="-122"/>
                <a:cs typeface="Times New Roman" panose="02020603050405020304" pitchFamily="18" charset="0"/>
              </a:rPr>
              <a:t>上具有比较大的正载荷，说明第二主成分主要反映的是变量</a:t>
            </a:r>
            <a:r>
              <a:rPr lang="en-US" altLang="zh-CN" sz="2400" dirty="0">
                <a:latin typeface="微软雅黑" pitchFamily="34" charset="-122"/>
                <a:ea typeface="微软雅黑" pitchFamily="34" charset="-122"/>
                <a:cs typeface="Times New Roman" panose="02020603050405020304" pitchFamily="18" charset="0"/>
              </a:rPr>
              <a:t>x6</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x7</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x8</a:t>
            </a:r>
            <a:r>
              <a:rPr lang="zh-CN" altLang="en-US" sz="2400" dirty="0">
                <a:latin typeface="微软雅黑" pitchFamily="34" charset="-122"/>
                <a:ea typeface="微软雅黑" pitchFamily="34" charset="-122"/>
                <a:cs typeface="Times New Roman" panose="02020603050405020304" pitchFamily="18" charset="0"/>
              </a:rPr>
              <a:t>和</a:t>
            </a:r>
            <a:r>
              <a:rPr lang="en-US" altLang="zh-CN" sz="2400" dirty="0">
                <a:latin typeface="微软雅黑" pitchFamily="34" charset="-122"/>
                <a:ea typeface="微软雅黑" pitchFamily="34" charset="-122"/>
                <a:cs typeface="Times New Roman" panose="02020603050405020304" pitchFamily="18" charset="0"/>
              </a:rPr>
              <a:t>x9</a:t>
            </a:r>
            <a:r>
              <a:rPr lang="zh-CN" altLang="en-US" sz="2400" dirty="0">
                <a:latin typeface="微软雅黑" pitchFamily="34" charset="-122"/>
                <a:ea typeface="微软雅黑" pitchFamily="34" charset="-122"/>
                <a:cs typeface="Times New Roman" panose="02020603050405020304" pitchFamily="18" charset="0"/>
              </a:rPr>
              <a:t>的信息，而</a:t>
            </a:r>
            <a:r>
              <a:rPr lang="en-US" altLang="zh-CN" sz="2400" dirty="0">
                <a:latin typeface="微软雅黑" pitchFamily="34" charset="-122"/>
                <a:ea typeface="微软雅黑" pitchFamily="34" charset="-122"/>
                <a:cs typeface="Times New Roman" panose="02020603050405020304" pitchFamily="18" charset="0"/>
              </a:rPr>
              <a:t>6</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7</a:t>
            </a:r>
            <a:r>
              <a:rPr lang="zh-CN" altLang="en-US" sz="2400" dirty="0">
                <a:latin typeface="微软雅黑" pitchFamily="34" charset="-122"/>
                <a:ea typeface="微软雅黑" pitchFamily="34" charset="-122"/>
                <a:cs typeface="Times New Roman" panose="02020603050405020304" pitchFamily="18" charset="0"/>
              </a:rPr>
              <a:t>、</a:t>
            </a:r>
            <a:r>
              <a:rPr lang="en-US" altLang="zh-CN" sz="2400" dirty="0">
                <a:latin typeface="微软雅黑" pitchFamily="34" charset="-122"/>
                <a:ea typeface="微软雅黑" pitchFamily="34" charset="-122"/>
                <a:cs typeface="Times New Roman" panose="02020603050405020304" pitchFamily="18" charset="0"/>
              </a:rPr>
              <a:t>8</a:t>
            </a:r>
            <a:r>
              <a:rPr lang="zh-CN" altLang="en-US" sz="2400" dirty="0">
                <a:latin typeface="微软雅黑" pitchFamily="34" charset="-122"/>
                <a:ea typeface="微软雅黑" pitchFamily="34" charset="-122"/>
                <a:cs typeface="Times New Roman" panose="02020603050405020304" pitchFamily="18" charset="0"/>
              </a:rPr>
              <a:t>和</a:t>
            </a:r>
            <a:r>
              <a:rPr lang="en-US" altLang="zh-CN" sz="2400" dirty="0">
                <a:latin typeface="微软雅黑" pitchFamily="34" charset="-122"/>
                <a:ea typeface="微软雅黑" pitchFamily="34" charset="-122"/>
                <a:cs typeface="Times New Roman" panose="02020603050405020304" pitchFamily="18" charset="0"/>
              </a:rPr>
              <a:t>9</a:t>
            </a:r>
            <a:r>
              <a:rPr lang="zh-CN" altLang="en-US" sz="2400" dirty="0">
                <a:latin typeface="微软雅黑" pitchFamily="34" charset="-122"/>
                <a:ea typeface="微软雅黑" pitchFamily="34" charset="-122"/>
                <a:cs typeface="Times New Roman" panose="02020603050405020304" pitchFamily="18" charset="0"/>
              </a:rPr>
              <a:t>月份是一年中最为炎热的月份，因此可以把第二主成分解释为</a:t>
            </a:r>
            <a:r>
              <a:rPr lang="zh-CN" altLang="en-US" sz="2400" b="1" dirty="0">
                <a:solidFill>
                  <a:srgbClr val="0000FF"/>
                </a:solidFill>
                <a:latin typeface="微软雅黑" pitchFamily="34" charset="-122"/>
                <a:ea typeface="微软雅黑" pitchFamily="34" charset="-122"/>
                <a:cs typeface="Times New Roman" panose="02020603050405020304" pitchFamily="18" charset="0"/>
              </a:rPr>
              <a:t>炎热成分</a:t>
            </a:r>
            <a:r>
              <a:rPr lang="zh-CN" altLang="en-US" sz="2400" b="1" dirty="0">
                <a:latin typeface="微软雅黑" pitchFamily="34" charset="-122"/>
                <a:ea typeface="微软雅黑" pitchFamily="34" charset="-122"/>
                <a:cs typeface="Times New Roman" panose="02020603050405020304" pitchFamily="18" charset="0"/>
              </a:rPr>
              <a:t>。</a:t>
            </a:r>
          </a:p>
        </p:txBody>
      </p:sp>
      <p:sp>
        <p:nvSpPr>
          <p:cNvPr id="7" name="Rectangle 4"/>
          <p:cNvSpPr>
            <a:spLocks noChangeArrowheads="1"/>
          </p:cNvSpPr>
          <p:nvPr/>
        </p:nvSpPr>
        <p:spPr bwMode="auto">
          <a:xfrm>
            <a:off x="1" y="7319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1" y="189395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Text Box 2">
            <a:extLst>
              <a:ext uri="{FF2B5EF4-FFF2-40B4-BE49-F238E27FC236}">
                <a16:creationId xmlns:a16="http://schemas.microsoft.com/office/drawing/2014/main" id="{802045BF-CB48-4B81-816D-323F0946CFCA}"/>
              </a:ext>
            </a:extLst>
          </p:cNvPr>
          <p:cNvSpPr txBox="1">
            <a:spLocks noChangeArrowheads="1"/>
          </p:cNvSpPr>
          <p:nvPr/>
        </p:nvSpPr>
        <p:spPr bwMode="auto">
          <a:xfrm>
            <a:off x="428496" y="476672"/>
            <a:ext cx="8103894"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400" dirty="0">
                <a:solidFill>
                  <a:srgbClr val="FF0000"/>
                </a:solidFill>
                <a:latin typeface="微软雅黑" pitchFamily="34" charset="-122"/>
                <a:ea typeface="微软雅黑" pitchFamily="34" charset="-122"/>
              </a:rPr>
              <a:t>5.  </a:t>
            </a:r>
            <a:r>
              <a:rPr lang="zh-CN" altLang="en-US" sz="2400" dirty="0">
                <a:solidFill>
                  <a:srgbClr val="FF0000"/>
                </a:solidFill>
                <a:latin typeface="微软雅黑" pitchFamily="34" charset="-122"/>
                <a:ea typeface="微软雅黑" pitchFamily="34" charset="-122"/>
              </a:rPr>
              <a:t>前两个主成分的解释</a:t>
            </a:r>
          </a:p>
        </p:txBody>
      </p:sp>
      <p:sp>
        <p:nvSpPr>
          <p:cNvPr id="2" name="日期占位符 1">
            <a:extLst>
              <a:ext uri="{FF2B5EF4-FFF2-40B4-BE49-F238E27FC236}">
                <a16:creationId xmlns:a16="http://schemas.microsoft.com/office/drawing/2014/main" id="{F4FA3A2F-5E87-4999-8668-5E1AF3E7EFEA}"/>
              </a:ext>
            </a:extLst>
          </p:cNvPr>
          <p:cNvSpPr>
            <a:spLocks noGrp="1"/>
          </p:cNvSpPr>
          <p:nvPr>
            <p:ph type="dt" sz="half" idx="2"/>
          </p:nvPr>
        </p:nvSpPr>
        <p:spPr/>
        <p:txBody>
          <a:bodyPr/>
          <a:lstStyle/>
          <a:p>
            <a:pPr>
              <a:defRPr/>
            </a:pPr>
            <a:fld id="{4CB1BD5F-1CCD-44CD-B430-22CDD89C4912}" type="datetime1">
              <a:rPr lang="zh-CN" altLang="en-US" smtClean="0"/>
              <a:t>2022/11/23</a:t>
            </a:fld>
            <a:endParaRPr lang="zh-CN" altLang="en-US"/>
          </a:p>
        </p:txBody>
      </p:sp>
      <p:sp>
        <p:nvSpPr>
          <p:cNvPr id="4" name="页脚占位符 3">
            <a:extLst>
              <a:ext uri="{FF2B5EF4-FFF2-40B4-BE49-F238E27FC236}">
                <a16:creationId xmlns:a16="http://schemas.microsoft.com/office/drawing/2014/main" id="{CDB16527-5AE6-4BB7-ACFE-AE1EE3B8B1A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141716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1" y="7319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1" y="189395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Text Box 2">
            <a:extLst>
              <a:ext uri="{FF2B5EF4-FFF2-40B4-BE49-F238E27FC236}">
                <a16:creationId xmlns:a16="http://schemas.microsoft.com/office/drawing/2014/main" id="{802045BF-CB48-4B81-816D-323F0946CFCA}"/>
              </a:ext>
            </a:extLst>
          </p:cNvPr>
          <p:cNvSpPr txBox="1">
            <a:spLocks noChangeArrowheads="1"/>
          </p:cNvSpPr>
          <p:nvPr/>
        </p:nvSpPr>
        <p:spPr bwMode="auto">
          <a:xfrm>
            <a:off x="428496" y="440387"/>
            <a:ext cx="8103894"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400" dirty="0">
                <a:solidFill>
                  <a:srgbClr val="FF0000"/>
                </a:solidFill>
                <a:latin typeface="微软雅黑" pitchFamily="34" charset="-122"/>
                <a:ea typeface="微软雅黑" pitchFamily="34" charset="-122"/>
              </a:rPr>
              <a:t>6.  </a:t>
            </a:r>
            <a:r>
              <a:rPr lang="zh-CN" altLang="en-US" sz="2400" dirty="0">
                <a:solidFill>
                  <a:srgbClr val="FF0000"/>
                </a:solidFill>
                <a:latin typeface="微软雅黑" pitchFamily="34" charset="-122"/>
                <a:ea typeface="微软雅黑" pitchFamily="34" charset="-122"/>
              </a:rPr>
              <a:t>绘制主成分得分散点图</a:t>
            </a:r>
          </a:p>
        </p:txBody>
      </p:sp>
      <p:sp>
        <p:nvSpPr>
          <p:cNvPr id="10" name="Text Box 2">
            <a:extLst>
              <a:ext uri="{FF2B5EF4-FFF2-40B4-BE49-F238E27FC236}">
                <a16:creationId xmlns:a16="http://schemas.microsoft.com/office/drawing/2014/main" id="{DE7EB7BD-47E8-45E2-8568-D47F780251D0}"/>
              </a:ext>
            </a:extLst>
          </p:cNvPr>
          <p:cNvSpPr txBox="1">
            <a:spLocks noChangeArrowheads="1"/>
          </p:cNvSpPr>
          <p:nvPr/>
        </p:nvSpPr>
        <p:spPr bwMode="auto">
          <a:xfrm>
            <a:off x="788066" y="1124744"/>
            <a:ext cx="7816382" cy="279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400" dirty="0">
                <a:latin typeface="微软雅黑" pitchFamily="34" charset="-122"/>
                <a:ea typeface="微软雅黑" pitchFamily="34" charset="-122"/>
              </a:rPr>
              <a:t>&gt;&gt; plot(score(:,1),score(:,2),'o');</a:t>
            </a:r>
          </a:p>
          <a:p>
            <a:pPr>
              <a:lnSpc>
                <a:spcPct val="150000"/>
              </a:lnSpc>
            </a:pPr>
            <a:r>
              <a:rPr lang="en-US" altLang="en-US" sz="2400" dirty="0">
                <a:latin typeface="微软雅黑" pitchFamily="34" charset="-122"/>
                <a:ea typeface="微软雅黑" pitchFamily="34" charset="-122"/>
              </a:rPr>
              <a:t>&gt;&gt; hold on</a:t>
            </a:r>
          </a:p>
          <a:p>
            <a:pPr>
              <a:lnSpc>
                <a:spcPct val="150000"/>
              </a:lnSpc>
            </a:pPr>
            <a:r>
              <a:rPr lang="en-US" altLang="en-US" sz="2400" dirty="0">
                <a:latin typeface="微软雅黑" pitchFamily="34" charset="-122"/>
                <a:ea typeface="微软雅黑" pitchFamily="34" charset="-122"/>
              </a:rPr>
              <a:t>&gt;&gt; text(score(:,1),score(:,2),cityname)</a:t>
            </a:r>
          </a:p>
          <a:p>
            <a:pPr>
              <a:lnSpc>
                <a:spcPct val="150000"/>
              </a:lnSpc>
            </a:pPr>
            <a:r>
              <a:rPr lang="en-US" altLang="en-US" sz="2400" dirty="0">
                <a:latin typeface="微软雅黑" pitchFamily="34" charset="-122"/>
                <a:ea typeface="微软雅黑" pitchFamily="34" charset="-122"/>
              </a:rPr>
              <a:t>&gt;&gt; </a:t>
            </a:r>
            <a:r>
              <a:rPr lang="en-US" altLang="en-US" sz="2400" dirty="0" err="1">
                <a:latin typeface="微软雅黑" pitchFamily="34" charset="-122"/>
                <a:ea typeface="微软雅黑" pitchFamily="34" charset="-122"/>
              </a:rPr>
              <a:t>xlabel</a:t>
            </a:r>
            <a:r>
              <a:rPr lang="en-US" altLang="en-US"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第一主成分得分（寒冷成分）</a:t>
            </a:r>
            <a:r>
              <a:rPr lang="en-US" altLang="zh-CN" sz="2400" dirty="0">
                <a:latin typeface="微软雅黑" pitchFamily="34" charset="-122"/>
                <a:ea typeface="微软雅黑" pitchFamily="34" charset="-122"/>
              </a:rPr>
              <a:t>')</a:t>
            </a:r>
          </a:p>
          <a:p>
            <a:pPr>
              <a:lnSpc>
                <a:spcPct val="150000"/>
              </a:lnSpc>
            </a:pPr>
            <a:r>
              <a:rPr lang="en-US" altLang="en-US" sz="2400" dirty="0">
                <a:latin typeface="微软雅黑" pitchFamily="34" charset="-122"/>
                <a:ea typeface="微软雅黑" pitchFamily="34" charset="-122"/>
              </a:rPr>
              <a:t>&gt;&gt; </a:t>
            </a:r>
            <a:r>
              <a:rPr lang="en-US" altLang="en-US" sz="2400" dirty="0" err="1">
                <a:latin typeface="微软雅黑" pitchFamily="34" charset="-122"/>
                <a:ea typeface="微软雅黑" pitchFamily="34" charset="-122"/>
              </a:rPr>
              <a:t>ylabel</a:t>
            </a:r>
            <a:r>
              <a:rPr lang="en-US" altLang="en-US"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第二主成分得分（炎热成分）</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
        <p:nvSpPr>
          <p:cNvPr id="2" name="日期占位符 1">
            <a:extLst>
              <a:ext uri="{FF2B5EF4-FFF2-40B4-BE49-F238E27FC236}">
                <a16:creationId xmlns:a16="http://schemas.microsoft.com/office/drawing/2014/main" id="{10E822D7-9113-4DAB-B564-36822F5B3B07}"/>
              </a:ext>
            </a:extLst>
          </p:cNvPr>
          <p:cNvSpPr>
            <a:spLocks noGrp="1"/>
          </p:cNvSpPr>
          <p:nvPr>
            <p:ph type="dt" sz="half" idx="2"/>
          </p:nvPr>
        </p:nvSpPr>
        <p:spPr/>
        <p:txBody>
          <a:bodyPr/>
          <a:lstStyle/>
          <a:p>
            <a:pPr>
              <a:defRPr/>
            </a:pPr>
            <a:fld id="{B10FCB80-E7A3-4170-9827-4EE5E96F1A05}"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2AF9B0CE-D18F-4489-ADA2-15DEF5D9779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841351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3" name="Text Box 3"/>
          <p:cNvSpPr txBox="1">
            <a:spLocks noChangeArrowheads="1"/>
          </p:cNvSpPr>
          <p:nvPr/>
        </p:nvSpPr>
        <p:spPr bwMode="auto">
          <a:xfrm>
            <a:off x="555512" y="692696"/>
            <a:ext cx="6248736"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b="1" dirty="0">
                <a:solidFill>
                  <a:srgbClr val="0000FF"/>
                </a:solidFill>
                <a:latin typeface="微软雅黑" pitchFamily="34" charset="-122"/>
                <a:ea typeface="微软雅黑" pitchFamily="34" charset="-122"/>
              </a:rPr>
              <a:t>前两个主成分得分散点图</a:t>
            </a:r>
          </a:p>
        </p:txBody>
      </p:sp>
      <p:pic>
        <p:nvPicPr>
          <p:cNvPr id="5" name="图片 4">
            <a:extLst>
              <a:ext uri="{FF2B5EF4-FFF2-40B4-BE49-F238E27FC236}">
                <a16:creationId xmlns:a16="http://schemas.microsoft.com/office/drawing/2014/main" id="{5F973948-9688-417B-B402-B67FC5421C22}"/>
              </a:ext>
            </a:extLst>
          </p:cNvPr>
          <p:cNvPicPr>
            <a:picLocks noChangeAspect="1"/>
          </p:cNvPicPr>
          <p:nvPr/>
        </p:nvPicPr>
        <p:blipFill rotWithShape="1">
          <a:blip r:embed="rId2"/>
          <a:srcRect l="8263" t="4820" r="6688" b="3083"/>
          <a:stretch/>
        </p:blipFill>
        <p:spPr>
          <a:xfrm>
            <a:off x="395536" y="1484785"/>
            <a:ext cx="8201338" cy="4173835"/>
          </a:xfrm>
          <a:prstGeom prst="rect">
            <a:avLst/>
          </a:prstGeom>
        </p:spPr>
      </p:pic>
      <p:sp>
        <p:nvSpPr>
          <p:cNvPr id="2" name="日期占位符 1">
            <a:extLst>
              <a:ext uri="{FF2B5EF4-FFF2-40B4-BE49-F238E27FC236}">
                <a16:creationId xmlns:a16="http://schemas.microsoft.com/office/drawing/2014/main" id="{47B2E0A6-5066-4CE6-A759-7427805553D6}"/>
              </a:ext>
            </a:extLst>
          </p:cNvPr>
          <p:cNvSpPr>
            <a:spLocks noGrp="1"/>
          </p:cNvSpPr>
          <p:nvPr>
            <p:ph type="dt" sz="half" idx="2"/>
          </p:nvPr>
        </p:nvSpPr>
        <p:spPr/>
        <p:txBody>
          <a:bodyPr/>
          <a:lstStyle/>
          <a:p>
            <a:pPr>
              <a:defRPr/>
            </a:pPr>
            <a:fld id="{40E1043B-EC85-442B-81D7-521299C6AC17}"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6E6CD393-65E8-479C-A400-B9227640C6A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729987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ChangeArrowheads="1"/>
          </p:cNvSpPr>
          <p:nvPr/>
        </p:nvSpPr>
        <p:spPr bwMode="auto">
          <a:xfrm>
            <a:off x="480654" y="548680"/>
            <a:ext cx="6035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多参数情形</a:t>
            </a:r>
          </a:p>
        </p:txBody>
      </p:sp>
      <p:sp>
        <p:nvSpPr>
          <p:cNvPr id="5" name="日期占位符 4">
            <a:extLst>
              <a:ext uri="{FF2B5EF4-FFF2-40B4-BE49-F238E27FC236}">
                <a16:creationId xmlns:a16="http://schemas.microsoft.com/office/drawing/2014/main" id="{69D649E2-E91A-480F-8857-9E84C7F24B7D}"/>
              </a:ext>
            </a:extLst>
          </p:cNvPr>
          <p:cNvSpPr>
            <a:spLocks noGrp="1"/>
          </p:cNvSpPr>
          <p:nvPr>
            <p:ph type="dt" sz="half" idx="2"/>
          </p:nvPr>
        </p:nvSpPr>
        <p:spPr/>
        <p:txBody>
          <a:bodyPr/>
          <a:lstStyle/>
          <a:p>
            <a:pPr>
              <a:defRPr/>
            </a:pPr>
            <a:fld id="{87F25F05-9B0C-4821-9F42-2ECB1E4052D1}" type="datetime1">
              <a:rPr lang="zh-CN" altLang="en-US" smtClean="0"/>
              <a:t>2022/11/23</a:t>
            </a:fld>
            <a:endParaRPr lang="zh-CN" altLang="en-US"/>
          </a:p>
        </p:txBody>
      </p:sp>
      <p:grpSp>
        <p:nvGrpSpPr>
          <p:cNvPr id="2" name="组合 1">
            <a:extLst>
              <a:ext uri="{FF2B5EF4-FFF2-40B4-BE49-F238E27FC236}">
                <a16:creationId xmlns:a16="http://schemas.microsoft.com/office/drawing/2014/main" id="{0E5D227E-BFDA-4976-8A61-F03760FA03D8}"/>
              </a:ext>
            </a:extLst>
          </p:cNvPr>
          <p:cNvGrpSpPr/>
          <p:nvPr/>
        </p:nvGrpSpPr>
        <p:grpSpPr>
          <a:xfrm>
            <a:off x="497426" y="1052736"/>
            <a:ext cx="8110960" cy="4459041"/>
            <a:chOff x="497426" y="1052736"/>
            <a:chExt cx="8110960" cy="4459041"/>
          </a:xfrm>
        </p:grpSpPr>
        <p:sp>
          <p:nvSpPr>
            <p:cNvPr id="8" name="Text Box 9">
              <a:extLst>
                <a:ext uri="{FF2B5EF4-FFF2-40B4-BE49-F238E27FC236}">
                  <a16:creationId xmlns:a16="http://schemas.microsoft.com/office/drawing/2014/main" id="{68924E07-5957-4AE0-8066-79E5E1A087C8}"/>
                </a:ext>
              </a:extLst>
            </p:cNvPr>
            <p:cNvSpPr txBox="1">
              <a:spLocks noChangeArrowheads="1"/>
            </p:cNvSpPr>
            <p:nvPr/>
          </p:nvSpPr>
          <p:spPr bwMode="auto">
            <a:xfrm>
              <a:off x="497426" y="1052736"/>
              <a:ext cx="7963006"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2-3</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设总体 </a:t>
              </a:r>
              <a:r>
                <a:rPr lang="en-US" altLang="zh-CN" dirty="0">
                  <a:latin typeface="微软雅黑" pitchFamily="34" charset="-122"/>
                  <a:ea typeface="微软雅黑" pitchFamily="34" charset="-122"/>
                </a:rPr>
                <a:t>X </a:t>
              </a:r>
              <a:r>
                <a:rPr lang="zh-CN" altLang="en-US" dirty="0">
                  <a:latin typeface="微软雅黑" pitchFamily="34" charset="-122"/>
                  <a:ea typeface="微软雅黑" pitchFamily="34" charset="-122"/>
                </a:rPr>
                <a:t>服从由正态分布和</a:t>
              </a:r>
              <a:r>
                <a:rPr lang="en-US" altLang="zh-CN" dirty="0">
                  <a:latin typeface="微软雅黑" pitchFamily="34" charset="-122"/>
                  <a:ea typeface="微软雅黑" pitchFamily="34" charset="-122"/>
                </a:rPr>
                <a:t>Ⅰ</a:t>
              </a:r>
              <a:r>
                <a:rPr lang="zh-CN" altLang="en-US" dirty="0">
                  <a:latin typeface="微软雅黑" pitchFamily="34" charset="-122"/>
                  <a:ea typeface="微软雅黑" pitchFamily="34" charset="-122"/>
                </a:rPr>
                <a:t>型极小值分布（即</a:t>
              </a:r>
              <a:r>
                <a:rPr lang="en-US" altLang="zh-CN" dirty="0">
                  <a:latin typeface="微软雅黑" pitchFamily="34" charset="-122"/>
                  <a:ea typeface="微软雅黑" pitchFamily="34" charset="-122"/>
                </a:rPr>
                <a:t>Gumbel</a:t>
              </a:r>
              <a:r>
                <a:rPr lang="zh-CN" altLang="en-US" dirty="0">
                  <a:latin typeface="微软雅黑" pitchFamily="34" charset="-122"/>
                  <a:ea typeface="微软雅黑" pitchFamily="34" charset="-122"/>
                </a:rPr>
                <a:t>分布）混合而成的混合分布，两种分布的比例分别为</a:t>
              </a:r>
              <a:r>
                <a:rPr lang="en-US" altLang="zh-CN" dirty="0">
                  <a:latin typeface="微软雅黑" pitchFamily="34" charset="-122"/>
                  <a:ea typeface="微软雅黑" pitchFamily="34" charset="-122"/>
                </a:rPr>
                <a:t>0.6</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0.4</a:t>
              </a:r>
              <a:r>
                <a:rPr lang="zh-CN" altLang="en-US" dirty="0">
                  <a:latin typeface="微软雅黑" pitchFamily="34" charset="-122"/>
                  <a:ea typeface="微软雅黑" pitchFamily="34" charset="-122"/>
                </a:rPr>
                <a:t>。总体 </a:t>
              </a:r>
              <a:r>
                <a:rPr lang="en-US" altLang="zh-CN" dirty="0">
                  <a:latin typeface="微软雅黑" pitchFamily="34" charset="-122"/>
                  <a:ea typeface="微软雅黑" pitchFamily="34" charset="-122"/>
                </a:rPr>
                <a:t>X </a:t>
              </a:r>
              <a:r>
                <a:rPr lang="zh-CN" altLang="en-US" dirty="0">
                  <a:latin typeface="微软雅黑" pitchFamily="34" charset="-122"/>
                  <a:ea typeface="微软雅黑" pitchFamily="34" charset="-122"/>
                </a:rPr>
                <a:t>的密度函数为：</a:t>
              </a:r>
              <a:endParaRPr lang="en-US" altLang="zh-CN" dirty="0">
                <a:latin typeface="微软雅黑" pitchFamily="34" charset="-122"/>
                <a:ea typeface="微软雅黑" pitchFamily="34" charset="-122"/>
              </a:endParaRPr>
            </a:p>
            <a:p>
              <a:pPr>
                <a:lnSpc>
                  <a:spcPct val="150000"/>
                </a:lnSpc>
                <a:defRPr/>
              </a:pPr>
              <a:endParaRPr lang="zh-CN" altLang="en-US" dirty="0">
                <a:latin typeface="微软雅黑" pitchFamily="34" charset="-122"/>
                <a:ea typeface="微软雅黑" pitchFamily="34" charset="-122"/>
              </a:endParaRPr>
            </a:p>
            <a:p>
              <a:pPr>
                <a:lnSpc>
                  <a:spcPct val="150000"/>
                </a:lnSpc>
                <a:defRPr/>
              </a:pPr>
              <a:r>
                <a:rPr lang="zh-CN" altLang="en-US" dirty="0">
                  <a:latin typeface="微软雅黑" pitchFamily="34" charset="-122"/>
                  <a:ea typeface="微软雅黑" pitchFamily="34" charset="-122"/>
                </a:rPr>
                <a:t> </a:t>
              </a:r>
            </a:p>
            <a:p>
              <a:pPr>
                <a:lnSpc>
                  <a:spcPct val="150000"/>
                </a:lnSpc>
                <a:defRPr/>
              </a:pPr>
              <a:r>
                <a:rPr lang="zh-CN" altLang="en-US" dirty="0">
                  <a:latin typeface="微软雅黑" pitchFamily="34" charset="-122"/>
                  <a:ea typeface="微软雅黑" pitchFamily="34" charset="-122"/>
                </a:rPr>
                <a:t>试生成</a:t>
              </a:r>
              <a:r>
                <a:rPr lang="en-US" altLang="zh-CN" dirty="0">
                  <a:latin typeface="微软雅黑" pitchFamily="34" charset="-122"/>
                  <a:ea typeface="微软雅黑" pitchFamily="34" charset="-122"/>
                </a:rPr>
                <a:t>600</a:t>
              </a:r>
              <a:r>
                <a:rPr lang="zh-CN" altLang="en-US" dirty="0">
                  <a:latin typeface="微软雅黑" pitchFamily="34" charset="-122"/>
                  <a:ea typeface="微软雅黑" pitchFamily="34" charset="-122"/>
                </a:rPr>
                <a:t>个正态分布</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随机数和</a:t>
              </a:r>
              <a:r>
                <a:rPr lang="en-US" altLang="zh-CN" dirty="0">
                  <a:latin typeface="微软雅黑" pitchFamily="34" charset="-122"/>
                  <a:ea typeface="微软雅黑" pitchFamily="34" charset="-122"/>
                </a:rPr>
                <a:t>400</a:t>
              </a:r>
              <a:r>
                <a:rPr lang="zh-CN" altLang="en-US" dirty="0">
                  <a:latin typeface="微软雅黑" pitchFamily="34" charset="-122"/>
                  <a:ea typeface="微软雅黑" pitchFamily="34" charset="-122"/>
                </a:rPr>
                <a:t>个</a:t>
              </a:r>
              <a:r>
                <a:rPr lang="en-US" altLang="zh-CN" dirty="0">
                  <a:latin typeface="微软雅黑" pitchFamily="34" charset="-122"/>
                  <a:ea typeface="微软雅黑" pitchFamily="34" charset="-122"/>
                </a:rPr>
                <a:t>Gumbel</a:t>
              </a:r>
              <a:r>
                <a:rPr lang="zh-CN" altLang="en-US" dirty="0">
                  <a:latin typeface="微软雅黑" pitchFamily="34" charset="-122"/>
                  <a:ea typeface="微软雅黑" pitchFamily="34" charset="-122"/>
                </a:rPr>
                <a:t>分布</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随机数作为样本数据，求参数 </a:t>
              </a:r>
              <a:endParaRPr lang="en-US" altLang="zh-CN" dirty="0">
                <a:latin typeface="微软雅黑" pitchFamily="34" charset="-122"/>
                <a:ea typeface="微软雅黑" pitchFamily="34" charset="-122"/>
              </a:endParaRPr>
            </a:p>
            <a:p>
              <a:pPr>
                <a:lnSpc>
                  <a:spcPct val="150000"/>
                </a:lnSpc>
                <a:defRPr/>
              </a:pP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的最大似然估计和置信水平为</a:t>
              </a:r>
              <a:r>
                <a:rPr lang="en-US" altLang="zh-CN" dirty="0">
                  <a:latin typeface="微软雅黑" pitchFamily="34" charset="-122"/>
                  <a:ea typeface="微软雅黑" pitchFamily="34" charset="-122"/>
                </a:rPr>
                <a:t>95%</a:t>
              </a:r>
              <a:r>
                <a:rPr lang="zh-CN" altLang="en-US" dirty="0">
                  <a:latin typeface="微软雅黑" pitchFamily="34" charset="-122"/>
                  <a:ea typeface="微软雅黑" pitchFamily="34" charset="-122"/>
                </a:rPr>
                <a:t>的置信区间</a:t>
              </a:r>
              <a:r>
                <a:rPr lang="en-US"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graphicFrame>
          <p:nvGraphicFramePr>
            <p:cNvPr id="9" name="对象 8">
              <a:extLst>
                <a:ext uri="{FF2B5EF4-FFF2-40B4-BE49-F238E27FC236}">
                  <a16:creationId xmlns:a16="http://schemas.microsoft.com/office/drawing/2014/main" id="{047DF8A6-2BDD-477B-9D57-0AD481758DBA}"/>
                </a:ext>
              </a:extLst>
            </p:cNvPr>
            <p:cNvGraphicFramePr>
              <a:graphicFrameLocks noChangeAspect="1"/>
            </p:cNvGraphicFramePr>
            <p:nvPr>
              <p:extLst>
                <p:ext uri="{D42A27DB-BD31-4B8C-83A1-F6EECF244321}">
                  <p14:modId xmlns:p14="http://schemas.microsoft.com/office/powerpoint/2010/main" val="2727650560"/>
                </p:ext>
              </p:extLst>
            </p:nvPr>
          </p:nvGraphicFramePr>
          <p:xfrm>
            <a:off x="528011" y="2816274"/>
            <a:ext cx="8080375" cy="925512"/>
          </p:xfrm>
          <a:graphic>
            <a:graphicData uri="http://schemas.openxmlformats.org/presentationml/2006/ole">
              <mc:AlternateContent xmlns:mc="http://schemas.openxmlformats.org/markup-compatibility/2006">
                <mc:Choice xmlns:v="urn:schemas-microsoft-com:vml" Requires="v">
                  <p:oleObj name="Equation" r:id="rId2" imgW="4419360" imgH="507960" progId="Equation.DSMT4">
                    <p:embed/>
                  </p:oleObj>
                </mc:Choice>
                <mc:Fallback>
                  <p:oleObj name="Equation" r:id="rId2" imgW="4419360" imgH="507960" progId="Equation.DSMT4">
                    <p:embed/>
                    <p:pic>
                      <p:nvPicPr>
                        <p:cNvPr id="10" name="对象 9">
                          <a:extLst>
                            <a:ext uri="{FF2B5EF4-FFF2-40B4-BE49-F238E27FC236}">
                              <a16:creationId xmlns:a16="http://schemas.microsoft.com/office/drawing/2014/main" id="{96143BE9-419F-4E0E-841A-63286C375D03}"/>
                            </a:ext>
                          </a:extLst>
                        </p:cNvPr>
                        <p:cNvPicPr>
                          <a:picLocks noChangeAspect="1" noChangeArrowheads="1"/>
                        </p:cNvPicPr>
                        <p:nvPr/>
                      </p:nvPicPr>
                      <p:blipFill>
                        <a:blip r:embed="rId3"/>
                        <a:srcRect/>
                        <a:stretch>
                          <a:fillRect/>
                        </a:stretch>
                      </p:blipFill>
                      <p:spPr bwMode="auto">
                        <a:xfrm>
                          <a:off x="528011" y="2816274"/>
                          <a:ext cx="8080375" cy="925512"/>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E1678FC4-3BB8-4AA0-A382-07FE4DE747E0}"/>
                </a:ext>
              </a:extLst>
            </p:cNvPr>
            <p:cNvGraphicFramePr>
              <a:graphicFrameLocks noChangeAspect="1"/>
            </p:cNvGraphicFramePr>
            <p:nvPr>
              <p:extLst>
                <p:ext uri="{D42A27DB-BD31-4B8C-83A1-F6EECF244321}">
                  <p14:modId xmlns:p14="http://schemas.microsoft.com/office/powerpoint/2010/main" val="3922215523"/>
                </p:ext>
              </p:extLst>
            </p:nvPr>
          </p:nvGraphicFramePr>
          <p:xfrm>
            <a:off x="3635896" y="3946308"/>
            <a:ext cx="1785937" cy="417513"/>
          </p:xfrm>
          <a:graphic>
            <a:graphicData uri="http://schemas.openxmlformats.org/presentationml/2006/ole">
              <mc:AlternateContent xmlns:mc="http://schemas.openxmlformats.org/markup-compatibility/2006">
                <mc:Choice xmlns:v="urn:schemas-microsoft-com:vml" Requires="v">
                  <p:oleObj name="Equation" r:id="rId4" imgW="977760" imgH="228600" progId="Equation.DSMT4">
                    <p:embed/>
                  </p:oleObj>
                </mc:Choice>
                <mc:Fallback>
                  <p:oleObj name="Equation" r:id="rId4" imgW="977760" imgH="228600" progId="Equation.DSMT4">
                    <p:embed/>
                    <p:pic>
                      <p:nvPicPr>
                        <p:cNvPr id="11" name="对象 10">
                          <a:extLst>
                            <a:ext uri="{FF2B5EF4-FFF2-40B4-BE49-F238E27FC236}">
                              <a16:creationId xmlns:a16="http://schemas.microsoft.com/office/drawing/2014/main" id="{8BEB17FD-D5D7-413F-A1D0-0E2DCEE77C39}"/>
                            </a:ext>
                          </a:extLst>
                        </p:cNvPr>
                        <p:cNvPicPr>
                          <a:picLocks noChangeAspect="1" noChangeArrowheads="1"/>
                        </p:cNvPicPr>
                        <p:nvPr/>
                      </p:nvPicPr>
                      <p:blipFill>
                        <a:blip r:embed="rId5"/>
                        <a:srcRect/>
                        <a:stretch>
                          <a:fillRect/>
                        </a:stretch>
                      </p:blipFill>
                      <p:spPr bwMode="auto">
                        <a:xfrm>
                          <a:off x="3635896" y="3946308"/>
                          <a:ext cx="1785937" cy="417513"/>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36DB5B28-12CF-425A-8882-A0C2BC1F9C5A}"/>
                </a:ext>
              </a:extLst>
            </p:cNvPr>
            <p:cNvGraphicFramePr>
              <a:graphicFrameLocks noChangeAspect="1"/>
            </p:cNvGraphicFramePr>
            <p:nvPr>
              <p:extLst>
                <p:ext uri="{D42A27DB-BD31-4B8C-83A1-F6EECF244321}">
                  <p14:modId xmlns:p14="http://schemas.microsoft.com/office/powerpoint/2010/main" val="2942821824"/>
                </p:ext>
              </p:extLst>
            </p:nvPr>
          </p:nvGraphicFramePr>
          <p:xfrm>
            <a:off x="2447925" y="4495248"/>
            <a:ext cx="1739900" cy="417513"/>
          </p:xfrm>
          <a:graphic>
            <a:graphicData uri="http://schemas.openxmlformats.org/presentationml/2006/ole">
              <mc:AlternateContent xmlns:mc="http://schemas.openxmlformats.org/markup-compatibility/2006">
                <mc:Choice xmlns:v="urn:schemas-microsoft-com:vml" Requires="v">
                  <p:oleObj name="Equation" r:id="rId6" imgW="952200" imgH="228600" progId="Equation.DSMT4">
                    <p:embed/>
                  </p:oleObj>
                </mc:Choice>
                <mc:Fallback>
                  <p:oleObj name="Equation" r:id="rId6" imgW="952200" imgH="228600" progId="Equation.DSMT4">
                    <p:embed/>
                    <p:pic>
                      <p:nvPicPr>
                        <p:cNvPr id="10" name="对象 9">
                          <a:extLst>
                            <a:ext uri="{FF2B5EF4-FFF2-40B4-BE49-F238E27FC236}">
                              <a16:creationId xmlns:a16="http://schemas.microsoft.com/office/drawing/2014/main" id="{E1678FC4-3BB8-4AA0-A382-07FE4DE747E0}"/>
                            </a:ext>
                          </a:extLst>
                        </p:cNvPr>
                        <p:cNvPicPr>
                          <a:picLocks noChangeAspect="1" noChangeArrowheads="1"/>
                        </p:cNvPicPr>
                        <p:nvPr/>
                      </p:nvPicPr>
                      <p:blipFill>
                        <a:blip r:embed="rId7"/>
                        <a:srcRect/>
                        <a:stretch>
                          <a:fillRect/>
                        </a:stretch>
                      </p:blipFill>
                      <p:spPr bwMode="auto">
                        <a:xfrm>
                          <a:off x="2447925" y="4495248"/>
                          <a:ext cx="1739900" cy="417513"/>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1DEF956A-C531-446D-A89C-1AB9F3031F3E}"/>
                </a:ext>
              </a:extLst>
            </p:cNvPr>
            <p:cNvGraphicFramePr>
              <a:graphicFrameLocks noChangeAspect="1"/>
            </p:cNvGraphicFramePr>
            <p:nvPr>
              <p:extLst>
                <p:ext uri="{D42A27DB-BD31-4B8C-83A1-F6EECF244321}">
                  <p14:modId xmlns:p14="http://schemas.microsoft.com/office/powerpoint/2010/main" val="201131522"/>
                </p:ext>
              </p:extLst>
            </p:nvPr>
          </p:nvGraphicFramePr>
          <p:xfrm>
            <a:off x="571804" y="5026428"/>
            <a:ext cx="1438275" cy="417513"/>
          </p:xfrm>
          <a:graphic>
            <a:graphicData uri="http://schemas.openxmlformats.org/presentationml/2006/ole">
              <mc:AlternateContent xmlns:mc="http://schemas.openxmlformats.org/markup-compatibility/2006">
                <mc:Choice xmlns:v="urn:schemas-microsoft-com:vml" Requires="v">
                  <p:oleObj name="Equation" r:id="rId8" imgW="787320" imgH="228600" progId="Equation.DSMT4">
                    <p:embed/>
                  </p:oleObj>
                </mc:Choice>
                <mc:Fallback>
                  <p:oleObj name="Equation" r:id="rId8" imgW="787320" imgH="228600" progId="Equation.DSMT4">
                    <p:embed/>
                    <p:pic>
                      <p:nvPicPr>
                        <p:cNvPr id="11" name="对象 10">
                          <a:extLst>
                            <a:ext uri="{FF2B5EF4-FFF2-40B4-BE49-F238E27FC236}">
                              <a16:creationId xmlns:a16="http://schemas.microsoft.com/office/drawing/2014/main" id="{36DB5B28-12CF-425A-8882-A0C2BC1F9C5A}"/>
                            </a:ext>
                          </a:extLst>
                        </p:cNvPr>
                        <p:cNvPicPr>
                          <a:picLocks noChangeAspect="1" noChangeArrowheads="1"/>
                        </p:cNvPicPr>
                        <p:nvPr/>
                      </p:nvPicPr>
                      <p:blipFill>
                        <a:blip r:embed="rId9"/>
                        <a:srcRect/>
                        <a:stretch>
                          <a:fillRect/>
                        </a:stretch>
                      </p:blipFill>
                      <p:spPr bwMode="auto">
                        <a:xfrm>
                          <a:off x="571804" y="5026428"/>
                          <a:ext cx="1438275" cy="417513"/>
                        </a:xfrm>
                        <a:prstGeom prst="rect">
                          <a:avLst/>
                        </a:prstGeom>
                        <a:noFill/>
                      </p:spPr>
                    </p:pic>
                  </p:oleObj>
                </mc:Fallback>
              </mc:AlternateContent>
            </a:graphicData>
          </a:graphic>
        </p:graphicFrame>
      </p:grpSp>
      <p:sp>
        <p:nvSpPr>
          <p:cNvPr id="3" name="页脚占位符 2">
            <a:extLst>
              <a:ext uri="{FF2B5EF4-FFF2-40B4-BE49-F238E27FC236}">
                <a16:creationId xmlns:a16="http://schemas.microsoft.com/office/drawing/2014/main" id="{2BF86489-8F32-49F3-8913-4D7F873E8B2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82729785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1" y="7319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1" y="189395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Text Box 2">
            <a:extLst>
              <a:ext uri="{FF2B5EF4-FFF2-40B4-BE49-F238E27FC236}">
                <a16:creationId xmlns:a16="http://schemas.microsoft.com/office/drawing/2014/main" id="{802045BF-CB48-4B81-816D-323F0946CFCA}"/>
              </a:ext>
            </a:extLst>
          </p:cNvPr>
          <p:cNvSpPr txBox="1">
            <a:spLocks noChangeArrowheads="1"/>
          </p:cNvSpPr>
          <p:nvPr/>
        </p:nvSpPr>
        <p:spPr bwMode="auto">
          <a:xfrm>
            <a:off x="428496" y="476672"/>
            <a:ext cx="8103894"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en-US" sz="2400" dirty="0">
                <a:solidFill>
                  <a:srgbClr val="FF0000"/>
                </a:solidFill>
                <a:latin typeface="微软雅黑" pitchFamily="34" charset="-122"/>
                <a:ea typeface="微软雅黑" pitchFamily="34" charset="-122"/>
              </a:rPr>
              <a:t>7.  </a:t>
            </a:r>
            <a:r>
              <a:rPr lang="zh-CN" altLang="en-US" sz="2400" dirty="0">
                <a:solidFill>
                  <a:srgbClr val="FF0000"/>
                </a:solidFill>
                <a:latin typeface="微软雅黑" pitchFamily="34" charset="-122"/>
                <a:ea typeface="微软雅黑" pitchFamily="34" charset="-122"/>
              </a:rPr>
              <a:t>主要城市气温模式</a:t>
            </a:r>
          </a:p>
        </p:txBody>
      </p:sp>
      <p:sp>
        <p:nvSpPr>
          <p:cNvPr id="10" name="Text Box 2">
            <a:extLst>
              <a:ext uri="{FF2B5EF4-FFF2-40B4-BE49-F238E27FC236}">
                <a16:creationId xmlns:a16="http://schemas.microsoft.com/office/drawing/2014/main" id="{DE7EB7BD-47E8-45E2-8568-D47F780251D0}"/>
              </a:ext>
            </a:extLst>
          </p:cNvPr>
          <p:cNvSpPr txBox="1">
            <a:spLocks noChangeArrowheads="1"/>
          </p:cNvSpPr>
          <p:nvPr/>
        </p:nvSpPr>
        <p:spPr bwMode="auto">
          <a:xfrm>
            <a:off x="788066" y="1268760"/>
            <a:ext cx="7816382" cy="335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400" dirty="0">
                <a:latin typeface="微软雅黑" pitchFamily="34" charset="-122"/>
                <a:ea typeface="微软雅黑" pitchFamily="34" charset="-122"/>
              </a:rPr>
              <a:t>从主成分得分散点图可以看出，哈尔滨是一个冬季非常寒冷，夏季又比较炎热的城市；北京、天津、石家庄、济南、西安和郑州等城市夏季较为炎热，冬季温度居中；海口、南宁、广州和福州等城市的冬季较为温暖；拉萨、昆明和西宁等城市的夏季较为凉爽；昆明和贵阳四季如春，适宜人居。</a:t>
            </a:r>
          </a:p>
        </p:txBody>
      </p:sp>
      <p:sp>
        <p:nvSpPr>
          <p:cNvPr id="2" name="日期占位符 1">
            <a:extLst>
              <a:ext uri="{FF2B5EF4-FFF2-40B4-BE49-F238E27FC236}">
                <a16:creationId xmlns:a16="http://schemas.microsoft.com/office/drawing/2014/main" id="{310EBF30-2168-445E-8221-70A14BDAA0E7}"/>
              </a:ext>
            </a:extLst>
          </p:cNvPr>
          <p:cNvSpPr>
            <a:spLocks noGrp="1"/>
          </p:cNvSpPr>
          <p:nvPr>
            <p:ph type="dt" sz="half" idx="2"/>
          </p:nvPr>
        </p:nvSpPr>
        <p:spPr/>
        <p:txBody>
          <a:bodyPr/>
          <a:lstStyle/>
          <a:p>
            <a:pPr>
              <a:defRPr/>
            </a:pPr>
            <a:fld id="{1F2BB9D4-6D8D-446E-9777-93D2D0CB2BE7}"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6B77AD0A-2F68-4C05-BF93-09215FFAE95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0168630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6"/>
          <p:cNvSpPr>
            <a:spLocks noGrp="1"/>
          </p:cNvSpPr>
          <p:nvPr>
            <p:ph idx="1"/>
          </p:nvPr>
        </p:nvSpPr>
        <p:spPr>
          <a:xfrm>
            <a:off x="457200" y="2628901"/>
            <a:ext cx="8229600" cy="728663"/>
          </a:xfrm>
        </p:spPr>
        <p:txBody>
          <a:bodyPr/>
          <a:lstStyle/>
          <a:p>
            <a:pPr>
              <a:buFont typeface="Arial" charset="0"/>
              <a:buNone/>
            </a:pPr>
            <a:r>
              <a:rPr lang="en-US" altLang="zh-CN" sz="5000" i="1">
                <a:latin typeface="Times New Roman" pitchFamily="18" charset="0"/>
                <a:ea typeface="Arial Unicode MS" pitchFamily="34" charset="-122"/>
                <a:cs typeface="Times New Roman" pitchFamily="18" charset="0"/>
              </a:rPr>
              <a:t>         Thank You</a:t>
            </a:r>
            <a:endParaRPr lang="zh-CN" altLang="en-US" sz="5000" i="1">
              <a:latin typeface="Times New Roman" pitchFamily="18" charset="0"/>
              <a:ea typeface="Arial Unicode MS" pitchFamily="34" charset="-122"/>
              <a:cs typeface="Times New Roman" pitchFamily="18" charset="0"/>
            </a:endParaRPr>
          </a:p>
        </p:txBody>
      </p:sp>
      <p:sp>
        <p:nvSpPr>
          <p:cNvPr id="4" name="日期占位符 3">
            <a:extLst>
              <a:ext uri="{FF2B5EF4-FFF2-40B4-BE49-F238E27FC236}">
                <a16:creationId xmlns:a16="http://schemas.microsoft.com/office/drawing/2014/main" id="{96117BCA-A489-4BDD-A577-FE165E0DF0F7}"/>
              </a:ext>
            </a:extLst>
          </p:cNvPr>
          <p:cNvSpPr>
            <a:spLocks noGrp="1"/>
          </p:cNvSpPr>
          <p:nvPr>
            <p:ph type="dt" sz="half" idx="2"/>
          </p:nvPr>
        </p:nvSpPr>
        <p:spPr/>
        <p:txBody>
          <a:bodyPr/>
          <a:lstStyle/>
          <a:p>
            <a:pPr>
              <a:defRPr/>
            </a:pPr>
            <a:fld id="{668B6E90-933C-4886-859E-D914828F4928}"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8AE9C6C8-6EE7-4F03-A823-A7B853E9D0E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268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28596" y="692696"/>
            <a:ext cx="8319868" cy="5110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latin typeface="微软雅黑" pitchFamily="34" charset="-122"/>
                <a:ea typeface="微软雅黑" pitchFamily="34" charset="-122"/>
              </a:rPr>
              <a:t>&gt;&gt; rand('seed',1);</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randn</a:t>
            </a:r>
            <a:r>
              <a:rPr lang="en-US" altLang="zh-CN" sz="2200" dirty="0">
                <a:latin typeface="微软雅黑" pitchFamily="34" charset="-122"/>
                <a:ea typeface="微软雅黑" pitchFamily="34" charset="-122"/>
              </a:rPr>
              <a:t>('seed',1);</a:t>
            </a:r>
          </a:p>
          <a:p>
            <a:pPr>
              <a:lnSpc>
                <a:spcPct val="150000"/>
              </a:lnSpc>
            </a:pPr>
            <a:r>
              <a:rPr lang="en-US" altLang="zh-CN" sz="2200" dirty="0">
                <a:latin typeface="微软雅黑" pitchFamily="34" charset="-122"/>
                <a:ea typeface="微软雅黑" pitchFamily="34" charset="-122"/>
              </a:rPr>
              <a:t>&gt;&gt; x = </a:t>
            </a:r>
            <a:r>
              <a:rPr lang="en-US" altLang="zh-CN" sz="2200" dirty="0" err="1">
                <a:latin typeface="微软雅黑" pitchFamily="34" charset="-122"/>
                <a:ea typeface="微软雅黑" pitchFamily="34" charset="-122"/>
              </a:rPr>
              <a:t>normrnd</a:t>
            </a:r>
            <a:r>
              <a:rPr lang="en-US" altLang="zh-CN" sz="2200" dirty="0">
                <a:latin typeface="微软雅黑" pitchFamily="34" charset="-122"/>
                <a:ea typeface="微软雅黑" pitchFamily="34" charset="-122"/>
              </a:rPr>
              <a:t>(35,5,600,1);</a:t>
            </a:r>
          </a:p>
          <a:p>
            <a:pPr>
              <a:lnSpc>
                <a:spcPct val="150000"/>
              </a:lnSpc>
            </a:pPr>
            <a:r>
              <a:rPr lang="en-US" altLang="zh-CN" sz="2200" dirty="0">
                <a:latin typeface="微软雅黑" pitchFamily="34" charset="-122"/>
                <a:ea typeface="微软雅黑" pitchFamily="34" charset="-122"/>
              </a:rPr>
              <a:t>&gt;&gt; y = </a:t>
            </a:r>
            <a:r>
              <a:rPr lang="en-US" altLang="zh-CN" sz="2200" dirty="0" err="1">
                <a:latin typeface="微软雅黑" pitchFamily="34" charset="-122"/>
                <a:ea typeface="微软雅黑" pitchFamily="34" charset="-122"/>
              </a:rPr>
              <a:t>evrnd</a:t>
            </a:r>
            <a:r>
              <a:rPr lang="en-US" altLang="zh-CN" sz="2200" dirty="0">
                <a:latin typeface="微软雅黑" pitchFamily="34" charset="-122"/>
                <a:ea typeface="微软雅黑" pitchFamily="34" charset="-122"/>
              </a:rPr>
              <a:t>(20,2,400,1);</a:t>
            </a:r>
          </a:p>
          <a:p>
            <a:pPr>
              <a:lnSpc>
                <a:spcPct val="150000"/>
              </a:lnSpc>
            </a:pPr>
            <a:r>
              <a:rPr lang="en-US" altLang="zh-CN" sz="2200" dirty="0">
                <a:latin typeface="微软雅黑" pitchFamily="34" charset="-122"/>
                <a:ea typeface="微软雅黑" pitchFamily="34" charset="-122"/>
              </a:rPr>
              <a:t>&gt;&gt; data = [</a:t>
            </a:r>
            <a:r>
              <a:rPr lang="en-US" altLang="zh-CN" sz="2200" dirty="0" err="1">
                <a:latin typeface="微软雅黑" pitchFamily="34" charset="-122"/>
                <a:ea typeface="微软雅黑" pitchFamily="34" charset="-122"/>
              </a:rPr>
              <a:t>x;y</a:t>
            </a:r>
            <a:r>
              <a:rPr lang="en-US" altLang="zh-CN" sz="2200" dirty="0">
                <a:latin typeface="微软雅黑" pitchFamily="34" charset="-122"/>
                <a:ea typeface="微软雅黑" pitchFamily="34" charset="-122"/>
              </a:rPr>
              <a:t>];</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pdffun</a:t>
            </a:r>
            <a:r>
              <a:rPr lang="en-US" altLang="zh-CN" sz="2200" dirty="0">
                <a:latin typeface="微软雅黑" pitchFamily="34" charset="-122"/>
                <a:ea typeface="微软雅黑" pitchFamily="34" charset="-122"/>
              </a:rPr>
              <a:t> = @(t,mu1,sig1,mu2,sig2)0.6*</a:t>
            </a:r>
            <a:r>
              <a:rPr lang="en-US" altLang="zh-CN" sz="2200" dirty="0" err="1">
                <a:latin typeface="微软雅黑" pitchFamily="34" charset="-122"/>
                <a:ea typeface="微软雅黑" pitchFamily="34" charset="-122"/>
              </a:rPr>
              <a:t>normpdf</a:t>
            </a:r>
            <a:r>
              <a:rPr lang="en-US" altLang="zh-CN" sz="2200" dirty="0">
                <a:latin typeface="微软雅黑" pitchFamily="34" charset="-122"/>
                <a:ea typeface="微软雅黑" pitchFamily="34" charset="-122"/>
              </a:rPr>
              <a:t>(t,mu1,sig1)+...</a:t>
            </a:r>
          </a:p>
          <a:p>
            <a:pPr>
              <a:lnSpc>
                <a:spcPct val="150000"/>
              </a:lnSpc>
            </a:pPr>
            <a:r>
              <a:rPr lang="en-US" altLang="zh-CN" sz="2200" dirty="0">
                <a:latin typeface="微软雅黑" pitchFamily="34" charset="-122"/>
                <a:ea typeface="微软雅黑" pitchFamily="34" charset="-122"/>
              </a:rPr>
              <a:t>    0.4*</a:t>
            </a:r>
            <a:r>
              <a:rPr lang="en-US" altLang="zh-CN" sz="2200" dirty="0" err="1">
                <a:latin typeface="微软雅黑" pitchFamily="34" charset="-122"/>
                <a:ea typeface="微软雅黑" pitchFamily="34" charset="-122"/>
              </a:rPr>
              <a:t>evpdf</a:t>
            </a:r>
            <a:r>
              <a:rPr lang="en-US" altLang="zh-CN" sz="2200" dirty="0">
                <a:latin typeface="微软雅黑" pitchFamily="34" charset="-122"/>
                <a:ea typeface="微软雅黑" pitchFamily="34" charset="-122"/>
              </a:rPr>
              <a:t>(t,mu2,sig2);</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phat,pci</a:t>
            </a:r>
            <a:r>
              <a:rPr lang="en-US" altLang="zh-CN" sz="2200" dirty="0">
                <a:latin typeface="微软雅黑" pitchFamily="34" charset="-122"/>
                <a:ea typeface="微软雅黑" pitchFamily="34" charset="-122"/>
              </a:rPr>
              <a:t>] = </a:t>
            </a:r>
            <a:r>
              <a:rPr lang="en-US" altLang="zh-CN" sz="2200" dirty="0" err="1">
                <a:latin typeface="微软雅黑" pitchFamily="34" charset="-122"/>
                <a:ea typeface="微软雅黑" pitchFamily="34" charset="-122"/>
              </a:rPr>
              <a:t>mle</a:t>
            </a:r>
            <a:r>
              <a:rPr lang="en-US" altLang="zh-CN" sz="2200" dirty="0">
                <a:latin typeface="微软雅黑" pitchFamily="34" charset="-122"/>
                <a:ea typeface="微软雅黑" pitchFamily="34" charset="-122"/>
              </a:rPr>
              <a:t>(data,'pdf',</a:t>
            </a:r>
            <a:r>
              <a:rPr lang="en-US" altLang="zh-CN" sz="2200" dirty="0" err="1">
                <a:latin typeface="微软雅黑" pitchFamily="34" charset="-122"/>
                <a:ea typeface="微软雅黑" pitchFamily="34" charset="-122"/>
              </a:rPr>
              <a:t>pdffun</a:t>
            </a:r>
            <a:r>
              <a:rPr lang="en-US" altLang="zh-CN" sz="2200" dirty="0">
                <a:latin typeface="微软雅黑" pitchFamily="34" charset="-122"/>
                <a:ea typeface="微软雅黑" pitchFamily="34" charset="-122"/>
              </a:rPr>
              <a:t>,'start',[10,10,10,10],...</a:t>
            </a:r>
          </a:p>
          <a:p>
            <a:pPr>
              <a:lnSpc>
                <a:spcPct val="150000"/>
              </a:lnSpc>
            </a:pP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lowerbound</a:t>
            </a:r>
            <a:r>
              <a:rPr lang="en-US" altLang="zh-CN" sz="2200" dirty="0">
                <a:latin typeface="微软雅黑" pitchFamily="34" charset="-122"/>
                <a:ea typeface="微软雅黑" pitchFamily="34" charset="-122"/>
              </a:rPr>
              <a:t>',[-inf,0,-inf,0],'</a:t>
            </a:r>
            <a:r>
              <a:rPr lang="en-US" altLang="zh-CN" sz="2200" dirty="0" err="1">
                <a:latin typeface="微软雅黑" pitchFamily="34" charset="-122"/>
                <a:ea typeface="微软雅黑" pitchFamily="34" charset="-122"/>
              </a:rPr>
              <a:t>upperbound</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inf,inf,inf,inf</a:t>
            </a:r>
            <a:r>
              <a:rPr lang="en-US" altLang="zh-CN" sz="2200" dirty="0">
                <a:latin typeface="微软雅黑" pitchFamily="34" charset="-122"/>
                <a:ea typeface="微软雅黑" pitchFamily="34" charset="-122"/>
              </a:rPr>
              <a:t>])</a:t>
            </a:r>
          </a:p>
        </p:txBody>
      </p:sp>
      <p:sp>
        <p:nvSpPr>
          <p:cNvPr id="5" name="日期占位符 4">
            <a:extLst>
              <a:ext uri="{FF2B5EF4-FFF2-40B4-BE49-F238E27FC236}">
                <a16:creationId xmlns:a16="http://schemas.microsoft.com/office/drawing/2014/main" id="{2B5536E7-3242-4BF0-94A5-38DFCEC47661}"/>
              </a:ext>
            </a:extLst>
          </p:cNvPr>
          <p:cNvSpPr>
            <a:spLocks noGrp="1"/>
          </p:cNvSpPr>
          <p:nvPr>
            <p:ph type="dt" sz="half" idx="2"/>
          </p:nvPr>
        </p:nvSpPr>
        <p:spPr/>
        <p:txBody>
          <a:bodyPr/>
          <a:lstStyle/>
          <a:p>
            <a:pPr>
              <a:defRPr/>
            </a:pPr>
            <a:fld id="{52CDD4D0-8C02-49CB-ABA3-E750A97C5680}"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B8F21638-D23E-4491-A9C7-BFED3E0FF41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806724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395362" y="620688"/>
            <a:ext cx="80650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800" b="1" dirty="0">
                <a:latin typeface="微软雅黑" panose="020B0503020204020204" pitchFamily="34" charset="-122"/>
                <a:ea typeface="微软雅黑" panose="020B0503020204020204" pitchFamily="34" charset="-122"/>
              </a:rPr>
              <a:t>第三节  正态总体参数的检验</a:t>
            </a:r>
          </a:p>
        </p:txBody>
      </p:sp>
      <p:sp>
        <p:nvSpPr>
          <p:cNvPr id="3" name="Text Box 4"/>
          <p:cNvSpPr txBox="1">
            <a:spLocks noChangeArrowheads="1"/>
          </p:cNvSpPr>
          <p:nvPr/>
        </p:nvSpPr>
        <p:spPr bwMode="auto">
          <a:xfrm>
            <a:off x="428596" y="1537629"/>
            <a:ext cx="778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ts val="600"/>
              </a:spcBef>
            </a:pPr>
            <a:r>
              <a:rPr lang="zh-CN" altLang="en-US" sz="2400" b="1" dirty="0">
                <a:solidFill>
                  <a:schemeClr val="bg2"/>
                </a:solidFill>
                <a:latin typeface="微软雅黑" pitchFamily="34" charset="-122"/>
                <a:ea typeface="微软雅黑" pitchFamily="34" charset="-122"/>
              </a:rPr>
              <a:t>一、总体标准差已知时的单个正态总体均值的</a:t>
            </a:r>
            <a:r>
              <a:rPr lang="en-US" altLang="zh-CN" sz="2400" b="1" dirty="0">
                <a:solidFill>
                  <a:schemeClr val="bg2"/>
                </a:solidFill>
                <a:latin typeface="微软雅黑" pitchFamily="34" charset="-122"/>
                <a:ea typeface="微软雅黑" pitchFamily="34" charset="-122"/>
              </a:rPr>
              <a:t>U</a:t>
            </a:r>
            <a:r>
              <a:rPr lang="zh-CN" altLang="en-US" sz="2400" b="1" dirty="0">
                <a:solidFill>
                  <a:schemeClr val="bg2"/>
                </a:solidFill>
                <a:latin typeface="微软雅黑" pitchFamily="34" charset="-122"/>
                <a:ea typeface="微软雅黑" pitchFamily="34" charset="-122"/>
              </a:rPr>
              <a:t>检验</a:t>
            </a:r>
          </a:p>
        </p:txBody>
      </p:sp>
      <p:graphicFrame>
        <p:nvGraphicFramePr>
          <p:cNvPr id="2" name="对象 1"/>
          <p:cNvGraphicFramePr>
            <a:graphicFrameLocks noChangeAspect="1"/>
          </p:cNvGraphicFramePr>
          <p:nvPr>
            <p:extLst>
              <p:ext uri="{D42A27DB-BD31-4B8C-83A1-F6EECF244321}">
                <p14:modId xmlns:p14="http://schemas.microsoft.com/office/powerpoint/2010/main" val="4228054748"/>
              </p:ext>
            </p:extLst>
          </p:nvPr>
        </p:nvGraphicFramePr>
        <p:xfrm>
          <a:off x="1160646" y="2132856"/>
          <a:ext cx="2743200" cy="366713"/>
        </p:xfrm>
        <a:graphic>
          <a:graphicData uri="http://schemas.openxmlformats.org/presentationml/2006/ole">
            <mc:AlternateContent xmlns:mc="http://schemas.openxmlformats.org/markup-compatibility/2006">
              <mc:Choice xmlns:v="urn:schemas-microsoft-com:vml" Requires="v">
                <p:oleObj name="Equation" r:id="rId2" imgW="1333500" imgH="241300" progId="">
                  <p:embed/>
                </p:oleObj>
              </mc:Choice>
              <mc:Fallback>
                <p:oleObj name="Equation" r:id="rId2" imgW="1333500" imgH="241300" progId="">
                  <p:embed/>
                  <p:pic>
                    <p:nvPicPr>
                      <p:cNvPr id="0" name="Picture 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646" y="2132856"/>
                        <a:ext cx="274320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368419814"/>
              </p:ext>
            </p:extLst>
          </p:nvPr>
        </p:nvGraphicFramePr>
        <p:xfrm>
          <a:off x="4086448" y="2164497"/>
          <a:ext cx="2717800" cy="347662"/>
        </p:xfrm>
        <a:graphic>
          <a:graphicData uri="http://schemas.openxmlformats.org/presentationml/2006/ole">
            <mc:AlternateContent xmlns:mc="http://schemas.openxmlformats.org/markup-compatibility/2006">
              <mc:Choice xmlns:v="urn:schemas-microsoft-com:vml" Requires="v">
                <p:oleObj name="Equation" r:id="rId4" imgW="1320800" imgH="228600" progId="">
                  <p:embed/>
                </p:oleObj>
              </mc:Choice>
              <mc:Fallback>
                <p:oleObj name="Equation" r:id="rId4" imgW="1320800" imgH="228600" progId="">
                  <p:embed/>
                  <p:pic>
                    <p:nvPicPr>
                      <p:cNvPr id="0"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448" y="2164497"/>
                        <a:ext cx="2717800" cy="347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877361984"/>
              </p:ext>
            </p:extLst>
          </p:nvPr>
        </p:nvGraphicFramePr>
        <p:xfrm>
          <a:off x="1131577" y="2556353"/>
          <a:ext cx="3762375" cy="1392238"/>
        </p:xfrm>
        <a:graphic>
          <a:graphicData uri="http://schemas.openxmlformats.org/presentationml/2006/ole">
            <mc:AlternateContent xmlns:mc="http://schemas.openxmlformats.org/markup-compatibility/2006">
              <mc:Choice xmlns:v="urn:schemas-microsoft-com:vml" Requires="v">
                <p:oleObj name="Equation" r:id="rId6" imgW="1828800" imgH="914400" progId="">
                  <p:embed/>
                </p:oleObj>
              </mc:Choice>
              <mc:Fallback>
                <p:oleObj name="Equation" r:id="rId6" imgW="1828800" imgH="914400" progId="">
                  <p:embed/>
                  <p:pic>
                    <p:nvPicPr>
                      <p:cNvPr id="0" name="Picture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1577" y="2556353"/>
                        <a:ext cx="3762375" cy="1392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5">
            <a:extLst>
              <a:ext uri="{FF2B5EF4-FFF2-40B4-BE49-F238E27FC236}">
                <a16:creationId xmlns:a16="http://schemas.microsoft.com/office/drawing/2014/main" id="{B8934720-586D-4C19-B858-EC16518FA8E7}"/>
              </a:ext>
            </a:extLst>
          </p:cNvPr>
          <p:cNvSpPr>
            <a:spLocks noChangeArrowheads="1"/>
          </p:cNvSpPr>
          <p:nvPr/>
        </p:nvSpPr>
        <p:spPr bwMode="auto">
          <a:xfrm>
            <a:off x="535800" y="4473302"/>
            <a:ext cx="2884072" cy="51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buFont typeface="Wingdings" pitchFamily="2" charset="2"/>
              <a:buChar char="Ø"/>
            </a:pPr>
            <a:r>
              <a:rPr lang="en-US" altLang="zh-CN" sz="2400" dirty="0">
                <a:solidFill>
                  <a:srgbClr val="FF0000"/>
                </a:solidFill>
                <a:latin typeface="微软雅黑" pitchFamily="34" charset="-122"/>
                <a:ea typeface="微软雅黑" pitchFamily="34" charset="-122"/>
              </a:rPr>
              <a:t>  </a:t>
            </a:r>
            <a:r>
              <a:rPr lang="en-US" altLang="en-US" sz="2400" dirty="0" err="1">
                <a:solidFill>
                  <a:srgbClr val="FF0000"/>
                </a:solidFill>
                <a:latin typeface="微软雅黑" pitchFamily="34" charset="-122"/>
                <a:ea typeface="微软雅黑" pitchFamily="34" charset="-122"/>
              </a:rPr>
              <a:t>ztest</a:t>
            </a:r>
            <a:r>
              <a:rPr lang="zh-CN" altLang="en-US" sz="2400" dirty="0">
                <a:solidFill>
                  <a:srgbClr val="FF0000"/>
                </a:solidFill>
                <a:latin typeface="微软雅黑" pitchFamily="34" charset="-122"/>
                <a:ea typeface="微软雅黑" pitchFamily="34" charset="-122"/>
              </a:rPr>
              <a:t>函数</a:t>
            </a:r>
          </a:p>
        </p:txBody>
      </p:sp>
      <p:sp>
        <p:nvSpPr>
          <p:cNvPr id="10" name="Rectangle 56">
            <a:extLst>
              <a:ext uri="{FF2B5EF4-FFF2-40B4-BE49-F238E27FC236}">
                <a16:creationId xmlns:a16="http://schemas.microsoft.com/office/drawing/2014/main" id="{00BC17D2-7CB3-4230-A0D7-568651B98364}"/>
              </a:ext>
            </a:extLst>
          </p:cNvPr>
          <p:cNvSpPr>
            <a:spLocks noChangeArrowheads="1"/>
          </p:cNvSpPr>
          <p:nvPr/>
        </p:nvSpPr>
        <p:spPr bwMode="auto">
          <a:xfrm>
            <a:off x="969516" y="4930276"/>
            <a:ext cx="7490916"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es-ES" altLang="zh-CN" sz="2400" dirty="0">
                <a:solidFill>
                  <a:schemeClr val="bg2"/>
                </a:solidFill>
                <a:latin typeface="微软雅黑" pitchFamily="34" charset="-122"/>
                <a:ea typeface="微软雅黑" pitchFamily="34" charset="-122"/>
                <a:sym typeface="Wingdings" pitchFamily="2" charset="2"/>
              </a:rPr>
              <a:t>&gt;&gt; </a:t>
            </a:r>
            <a:r>
              <a:rPr lang="fr-FR" altLang="zh-CN" sz="2400" dirty="0">
                <a:solidFill>
                  <a:schemeClr val="bg2"/>
                </a:solidFill>
                <a:latin typeface="微软雅黑" pitchFamily="34" charset="-122"/>
                <a:ea typeface="微软雅黑" pitchFamily="34" charset="-122"/>
                <a:sym typeface="Wingdings" pitchFamily="2" charset="2"/>
              </a:rPr>
              <a:t>[h,p,ci,zval]</a:t>
            </a:r>
            <a:r>
              <a:rPr lang="es-ES" altLang="zh-CN" sz="2400" dirty="0">
                <a:solidFill>
                  <a:schemeClr val="bg2"/>
                </a:solidFill>
                <a:latin typeface="微软雅黑" pitchFamily="34" charset="-122"/>
                <a:ea typeface="微软雅黑" pitchFamily="34" charset="-122"/>
                <a:sym typeface="Wingdings" pitchFamily="2" charset="2"/>
              </a:rPr>
              <a:t> = ztest(x,m,sigma,alpha,tail)</a:t>
            </a:r>
          </a:p>
        </p:txBody>
      </p:sp>
      <p:sp>
        <p:nvSpPr>
          <p:cNvPr id="11" name="日期占位符 10">
            <a:extLst>
              <a:ext uri="{FF2B5EF4-FFF2-40B4-BE49-F238E27FC236}">
                <a16:creationId xmlns:a16="http://schemas.microsoft.com/office/drawing/2014/main" id="{8CF76ECB-7287-4FBB-B421-44FD6D923D52}"/>
              </a:ext>
            </a:extLst>
          </p:cNvPr>
          <p:cNvSpPr>
            <a:spLocks noGrp="1"/>
          </p:cNvSpPr>
          <p:nvPr>
            <p:ph type="dt" sz="half" idx="2"/>
          </p:nvPr>
        </p:nvSpPr>
        <p:spPr/>
        <p:txBody>
          <a:bodyPr/>
          <a:lstStyle/>
          <a:p>
            <a:pPr>
              <a:defRPr/>
            </a:pPr>
            <a:fld id="{7A531A69-76A1-47E8-B82F-6DB0C61C7650}" type="datetime1">
              <a:rPr lang="zh-CN" altLang="en-US" smtClean="0"/>
              <a:t>2022/11/23</a:t>
            </a:fld>
            <a:endParaRPr lang="zh-CN" altLang="en-US"/>
          </a:p>
        </p:txBody>
      </p:sp>
      <p:sp>
        <p:nvSpPr>
          <p:cNvPr id="6" name="页脚占位符 5">
            <a:extLst>
              <a:ext uri="{FF2B5EF4-FFF2-40B4-BE49-F238E27FC236}">
                <a16:creationId xmlns:a16="http://schemas.microsoft.com/office/drawing/2014/main" id="{5093CF08-C091-4B9D-A5D7-625798B78AF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96126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AA5C779-AC21-487A-8B32-9EAEC2135D5C}"/>
              </a:ext>
            </a:extLst>
          </p:cNvPr>
          <p:cNvSpPr>
            <a:spLocks noGrp="1"/>
          </p:cNvSpPr>
          <p:nvPr>
            <p:ph type="dt" sz="half" idx="2"/>
          </p:nvPr>
        </p:nvSpPr>
        <p:spPr/>
        <p:txBody>
          <a:bodyPr/>
          <a:lstStyle/>
          <a:p>
            <a:pPr>
              <a:defRPr/>
            </a:pPr>
            <a:fld id="{D5CB883E-6D54-4156-8C57-CEAF42BF29EF}" type="datetime1">
              <a:rPr lang="zh-CN" altLang="en-US" smtClean="0"/>
              <a:t>2022/11/23</a:t>
            </a:fld>
            <a:endParaRPr lang="zh-CN" altLang="en-US"/>
          </a:p>
        </p:txBody>
      </p:sp>
      <p:grpSp>
        <p:nvGrpSpPr>
          <p:cNvPr id="6" name="组合 5">
            <a:extLst>
              <a:ext uri="{FF2B5EF4-FFF2-40B4-BE49-F238E27FC236}">
                <a16:creationId xmlns:a16="http://schemas.microsoft.com/office/drawing/2014/main" id="{87419932-FC27-4CC2-8923-2E1DCF261BB9}"/>
              </a:ext>
            </a:extLst>
          </p:cNvPr>
          <p:cNvGrpSpPr/>
          <p:nvPr/>
        </p:nvGrpSpPr>
        <p:grpSpPr>
          <a:xfrm>
            <a:off x="497426" y="548680"/>
            <a:ext cx="7963006" cy="3905043"/>
            <a:chOff x="497426" y="1052736"/>
            <a:chExt cx="7963006" cy="3905043"/>
          </a:xfrm>
        </p:grpSpPr>
        <p:sp>
          <p:nvSpPr>
            <p:cNvPr id="7" name="Text Box 9">
              <a:extLst>
                <a:ext uri="{FF2B5EF4-FFF2-40B4-BE49-F238E27FC236}">
                  <a16:creationId xmlns:a16="http://schemas.microsoft.com/office/drawing/2014/main" id="{10B2A114-0299-4C15-A1F1-CC8C18A4493E}"/>
                </a:ext>
              </a:extLst>
            </p:cNvPr>
            <p:cNvSpPr txBox="1">
              <a:spLocks noChangeArrowheads="1"/>
            </p:cNvSpPr>
            <p:nvPr/>
          </p:nvSpPr>
          <p:spPr bwMode="auto">
            <a:xfrm>
              <a:off x="497426" y="1052736"/>
              <a:ext cx="7963006" cy="390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3-1</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某切割机正常工作时，切割的金属棒的长度服从正态分布             。从该切割机切割的一批金属棒中随机抽取</a:t>
              </a:r>
              <a:r>
                <a:rPr lang="en-US" altLang="zh-CN" dirty="0">
                  <a:latin typeface="微软雅黑" pitchFamily="34" charset="-122"/>
                  <a:ea typeface="微软雅黑" pitchFamily="34" charset="-122"/>
                </a:rPr>
                <a:t>15</a:t>
              </a:r>
              <a:r>
                <a:rPr lang="zh-CN" altLang="en-US" dirty="0">
                  <a:latin typeface="微软雅黑" pitchFamily="34" charset="-122"/>
                  <a:ea typeface="微软雅黑" pitchFamily="34" charset="-122"/>
                </a:rPr>
                <a:t>根，测得它们的长度（单位：</a:t>
              </a:r>
              <a:r>
                <a:rPr lang="en-US" altLang="zh-CN" dirty="0">
                  <a:latin typeface="微软雅黑" pitchFamily="34" charset="-122"/>
                  <a:ea typeface="微软雅黑" pitchFamily="34" charset="-122"/>
                </a:rPr>
                <a:t>mm</a:t>
              </a:r>
              <a:r>
                <a:rPr lang="zh-CN" altLang="en-US" dirty="0">
                  <a:latin typeface="微软雅黑" pitchFamily="34" charset="-122"/>
                  <a:ea typeface="微软雅黑" pitchFamily="34" charset="-122"/>
                </a:rPr>
                <a:t>）如下：</a:t>
              </a:r>
            </a:p>
            <a:p>
              <a:pPr>
                <a:lnSpc>
                  <a:spcPct val="150000"/>
                </a:lnSpc>
                <a:defRPr/>
              </a:pPr>
              <a:r>
                <a:rPr lang="en-US" altLang="zh-CN" dirty="0">
                  <a:latin typeface="微软雅黑" pitchFamily="34" charset="-122"/>
                  <a:ea typeface="微软雅黑" pitchFamily="34" charset="-122"/>
                </a:rPr>
                <a:t>97   102   105   112    99   103   102    94   100    95   105    98   102   100   103</a:t>
              </a:r>
            </a:p>
            <a:p>
              <a:pPr>
                <a:lnSpc>
                  <a:spcPct val="150000"/>
                </a:lnSpc>
                <a:defRPr/>
              </a:pPr>
              <a:r>
                <a:rPr lang="zh-CN" altLang="en-US" dirty="0">
                  <a:latin typeface="微软雅黑" pitchFamily="34" charset="-122"/>
                  <a:ea typeface="微软雅黑" pitchFamily="34" charset="-122"/>
                </a:rPr>
                <a:t>假设总体方差不变，试检验该切割机工作是否正常，即总体均值是否等于</a:t>
              </a:r>
              <a:r>
                <a:rPr lang="en-US" altLang="zh-CN" dirty="0">
                  <a:latin typeface="微软雅黑" pitchFamily="34" charset="-122"/>
                  <a:ea typeface="微软雅黑" pitchFamily="34" charset="-122"/>
                </a:rPr>
                <a:t>100mm</a:t>
              </a:r>
              <a:r>
                <a:rPr lang="zh-CN" altLang="en-US" dirty="0">
                  <a:latin typeface="微软雅黑" pitchFamily="34" charset="-122"/>
                  <a:ea typeface="微软雅黑" pitchFamily="34" charset="-122"/>
                </a:rPr>
                <a:t>？取显著性水平             。</a:t>
              </a:r>
            </a:p>
          </p:txBody>
        </p:sp>
        <p:graphicFrame>
          <p:nvGraphicFramePr>
            <p:cNvPr id="8" name="对象 7">
              <a:extLst>
                <a:ext uri="{FF2B5EF4-FFF2-40B4-BE49-F238E27FC236}">
                  <a16:creationId xmlns:a16="http://schemas.microsoft.com/office/drawing/2014/main" id="{4E6E2E74-AC62-46DB-84A1-CE067E8F870A}"/>
                </a:ext>
              </a:extLst>
            </p:cNvPr>
            <p:cNvGraphicFramePr>
              <a:graphicFrameLocks noChangeAspect="1"/>
            </p:cNvGraphicFramePr>
            <p:nvPr>
              <p:extLst>
                <p:ext uri="{D42A27DB-BD31-4B8C-83A1-F6EECF244321}">
                  <p14:modId xmlns:p14="http://schemas.microsoft.com/office/powerpoint/2010/main" val="3545393987"/>
                </p:ext>
              </p:extLst>
            </p:nvPr>
          </p:nvGraphicFramePr>
          <p:xfrm>
            <a:off x="2123728" y="1799320"/>
            <a:ext cx="1138237" cy="369888"/>
          </p:xfrm>
          <a:graphic>
            <a:graphicData uri="http://schemas.openxmlformats.org/presentationml/2006/ole">
              <mc:AlternateContent xmlns:mc="http://schemas.openxmlformats.org/markup-compatibility/2006">
                <mc:Choice xmlns:v="urn:schemas-microsoft-com:vml" Requires="v">
                  <p:oleObj name="Equation" r:id="rId2" imgW="622080" imgH="203040" progId="Equation.DSMT4">
                    <p:embed/>
                  </p:oleObj>
                </mc:Choice>
                <mc:Fallback>
                  <p:oleObj name="Equation" r:id="rId2" imgW="622080" imgH="203040" progId="Equation.DSMT4">
                    <p:embed/>
                    <p:pic>
                      <p:nvPicPr>
                        <p:cNvPr id="9" name="对象 8">
                          <a:extLst>
                            <a:ext uri="{FF2B5EF4-FFF2-40B4-BE49-F238E27FC236}">
                              <a16:creationId xmlns:a16="http://schemas.microsoft.com/office/drawing/2014/main" id="{047DF8A6-2BDD-477B-9D57-0AD481758DBA}"/>
                            </a:ext>
                          </a:extLst>
                        </p:cNvPr>
                        <p:cNvPicPr>
                          <a:picLocks noChangeAspect="1" noChangeArrowheads="1"/>
                        </p:cNvPicPr>
                        <p:nvPr/>
                      </p:nvPicPr>
                      <p:blipFill>
                        <a:blip r:embed="rId3"/>
                        <a:srcRect/>
                        <a:stretch>
                          <a:fillRect/>
                        </a:stretch>
                      </p:blipFill>
                      <p:spPr bwMode="auto">
                        <a:xfrm>
                          <a:off x="2123728" y="1799320"/>
                          <a:ext cx="1138237" cy="369888"/>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E2B4AF9C-1E4F-427E-94F9-4974CB36E789}"/>
                </a:ext>
              </a:extLst>
            </p:cNvPr>
            <p:cNvGraphicFramePr>
              <a:graphicFrameLocks noChangeAspect="1"/>
            </p:cNvGraphicFramePr>
            <p:nvPr>
              <p:extLst>
                <p:ext uri="{D42A27DB-BD31-4B8C-83A1-F6EECF244321}">
                  <p14:modId xmlns:p14="http://schemas.microsoft.com/office/powerpoint/2010/main" val="3011876275"/>
                </p:ext>
              </p:extLst>
            </p:nvPr>
          </p:nvGraphicFramePr>
          <p:xfrm>
            <a:off x="6026379" y="4524740"/>
            <a:ext cx="1019175" cy="325437"/>
          </p:xfrm>
          <a:graphic>
            <a:graphicData uri="http://schemas.openxmlformats.org/presentationml/2006/ole">
              <mc:AlternateContent xmlns:mc="http://schemas.openxmlformats.org/markup-compatibility/2006">
                <mc:Choice xmlns:v="urn:schemas-microsoft-com:vml" Requires="v">
                  <p:oleObj name="Equation" r:id="rId4" imgW="558720" imgH="177480" progId="Equation.DSMT4">
                    <p:embed/>
                  </p:oleObj>
                </mc:Choice>
                <mc:Fallback>
                  <p:oleObj name="Equation" r:id="rId4" imgW="558720" imgH="177480" progId="Equation.DSMT4">
                    <p:embed/>
                    <p:pic>
                      <p:nvPicPr>
                        <p:cNvPr id="10" name="对象 9">
                          <a:extLst>
                            <a:ext uri="{FF2B5EF4-FFF2-40B4-BE49-F238E27FC236}">
                              <a16:creationId xmlns:a16="http://schemas.microsoft.com/office/drawing/2014/main" id="{E1678FC4-3BB8-4AA0-A382-07FE4DE747E0}"/>
                            </a:ext>
                          </a:extLst>
                        </p:cNvPr>
                        <p:cNvPicPr>
                          <a:picLocks noChangeAspect="1" noChangeArrowheads="1"/>
                        </p:cNvPicPr>
                        <p:nvPr/>
                      </p:nvPicPr>
                      <p:blipFill>
                        <a:blip r:embed="rId5"/>
                        <a:srcRect/>
                        <a:stretch>
                          <a:fillRect/>
                        </a:stretch>
                      </p:blipFill>
                      <p:spPr bwMode="auto">
                        <a:xfrm>
                          <a:off x="6026379" y="4524740"/>
                          <a:ext cx="1019175" cy="325437"/>
                        </a:xfrm>
                        <a:prstGeom prst="rect">
                          <a:avLst/>
                        </a:prstGeom>
                        <a:noFill/>
                      </p:spPr>
                    </p:pic>
                  </p:oleObj>
                </mc:Fallback>
              </mc:AlternateContent>
            </a:graphicData>
          </a:graphic>
        </p:graphicFrame>
      </p:grpSp>
      <p:sp>
        <p:nvSpPr>
          <p:cNvPr id="12" name="Rectangle 2">
            <a:extLst>
              <a:ext uri="{FF2B5EF4-FFF2-40B4-BE49-F238E27FC236}">
                <a16:creationId xmlns:a16="http://schemas.microsoft.com/office/drawing/2014/main" id="{1282C90F-6207-4CC9-8FBB-D01069F774ED}"/>
              </a:ext>
            </a:extLst>
          </p:cNvPr>
          <p:cNvSpPr>
            <a:spLocks noChangeArrowheads="1"/>
          </p:cNvSpPr>
          <p:nvPr/>
        </p:nvSpPr>
        <p:spPr bwMode="auto">
          <a:xfrm>
            <a:off x="395536" y="4436118"/>
            <a:ext cx="8463314" cy="208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2200" dirty="0">
                <a:latin typeface="微软雅黑" pitchFamily="34" charset="-122"/>
                <a:ea typeface="微软雅黑" pitchFamily="34" charset="-122"/>
              </a:rPr>
              <a:t>&gt;&gt; x = </a:t>
            </a:r>
            <a:r>
              <a:rPr lang="en-US" altLang="zh-CN" sz="1600" dirty="0">
                <a:latin typeface="微软雅黑" pitchFamily="34" charset="-122"/>
                <a:ea typeface="微软雅黑" pitchFamily="34" charset="-122"/>
              </a:rPr>
              <a:t>[97  102  105  112  99  103  102  94  100  95  105  98  102  100  103];</a:t>
            </a:r>
          </a:p>
          <a:p>
            <a:pPr>
              <a:lnSpc>
                <a:spcPct val="120000"/>
              </a:lnSpc>
            </a:pPr>
            <a:r>
              <a:rPr lang="en-US" altLang="zh-CN" sz="2200" dirty="0">
                <a:latin typeface="微软雅黑" pitchFamily="34" charset="-122"/>
                <a:ea typeface="微软雅黑" pitchFamily="34" charset="-122"/>
              </a:rPr>
              <a:t>&gt;&gt; mu0 = 100;</a:t>
            </a:r>
          </a:p>
          <a:p>
            <a:pPr>
              <a:lnSpc>
                <a:spcPct val="120000"/>
              </a:lnSpc>
            </a:pPr>
            <a:r>
              <a:rPr lang="en-US" altLang="zh-CN" sz="2200" dirty="0">
                <a:latin typeface="微软雅黑" pitchFamily="34" charset="-122"/>
                <a:ea typeface="微软雅黑" pitchFamily="34" charset="-122"/>
              </a:rPr>
              <a:t>&gt;&gt; Sigma = 2;</a:t>
            </a:r>
          </a:p>
          <a:p>
            <a:pPr>
              <a:lnSpc>
                <a:spcPct val="120000"/>
              </a:lnSpc>
            </a:pPr>
            <a:r>
              <a:rPr lang="en-US" altLang="zh-CN" sz="2200" dirty="0">
                <a:latin typeface="微软雅黑" pitchFamily="34" charset="-122"/>
                <a:ea typeface="微软雅黑" pitchFamily="34" charset="-122"/>
              </a:rPr>
              <a:t>&gt;&gt; Alpha = 0.05;</a:t>
            </a:r>
          </a:p>
          <a:p>
            <a:pPr>
              <a:lnSpc>
                <a:spcPct val="12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h,p,muci,zval</a:t>
            </a:r>
            <a:r>
              <a:rPr lang="en-US" altLang="zh-CN" sz="2200" dirty="0">
                <a:latin typeface="微软雅黑" pitchFamily="34" charset="-122"/>
                <a:ea typeface="微软雅黑" pitchFamily="34" charset="-122"/>
              </a:rPr>
              <a:t>] = </a:t>
            </a:r>
            <a:r>
              <a:rPr lang="en-US" altLang="zh-CN" sz="2200" dirty="0" err="1">
                <a:latin typeface="微软雅黑" pitchFamily="34" charset="-122"/>
                <a:ea typeface="微软雅黑" pitchFamily="34" charset="-122"/>
              </a:rPr>
              <a:t>ztest</a:t>
            </a:r>
            <a:r>
              <a:rPr lang="en-US" altLang="zh-CN" sz="2200" dirty="0">
                <a:latin typeface="微软雅黑" pitchFamily="34" charset="-122"/>
                <a:ea typeface="微软雅黑" pitchFamily="34" charset="-122"/>
              </a:rPr>
              <a:t>(x,mu0,Sigma,Alpha)</a:t>
            </a:r>
          </a:p>
        </p:txBody>
      </p:sp>
      <p:sp>
        <p:nvSpPr>
          <p:cNvPr id="2" name="页脚占位符 1">
            <a:extLst>
              <a:ext uri="{FF2B5EF4-FFF2-40B4-BE49-F238E27FC236}">
                <a16:creationId xmlns:a16="http://schemas.microsoft.com/office/drawing/2014/main" id="{47DA647F-3AAA-4A3A-B40B-B468E0D3E7E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192028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428595" y="620688"/>
            <a:ext cx="8035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400" b="1" dirty="0">
                <a:solidFill>
                  <a:schemeClr val="bg2"/>
                </a:solidFill>
                <a:latin typeface="微软雅黑" pitchFamily="34" charset="-122"/>
                <a:ea typeface="微软雅黑" pitchFamily="34" charset="-122"/>
              </a:rPr>
              <a:t>二、总体标准差未知时的单个正态总体均值的</a:t>
            </a:r>
            <a:r>
              <a:rPr lang="en-US" altLang="zh-CN" sz="2400" b="1" dirty="0">
                <a:solidFill>
                  <a:schemeClr val="bg2"/>
                </a:solidFill>
                <a:latin typeface="微软雅黑" pitchFamily="34" charset="-122"/>
                <a:ea typeface="微软雅黑" pitchFamily="34" charset="-122"/>
              </a:rPr>
              <a:t>t</a:t>
            </a:r>
            <a:r>
              <a:rPr lang="zh-CN" altLang="en-US" sz="2400" b="1" dirty="0">
                <a:solidFill>
                  <a:schemeClr val="bg2"/>
                </a:solidFill>
                <a:latin typeface="微软雅黑" pitchFamily="34" charset="-122"/>
                <a:ea typeface="微软雅黑" pitchFamily="34" charset="-122"/>
              </a:rPr>
              <a:t>检验</a:t>
            </a:r>
          </a:p>
        </p:txBody>
      </p:sp>
      <p:graphicFrame>
        <p:nvGraphicFramePr>
          <p:cNvPr id="14341" name="Object 6"/>
          <p:cNvGraphicFramePr>
            <a:graphicFrameLocks noChangeAspect="1"/>
          </p:cNvGraphicFramePr>
          <p:nvPr>
            <p:extLst>
              <p:ext uri="{D42A27DB-BD31-4B8C-83A1-F6EECF244321}">
                <p14:modId xmlns:p14="http://schemas.microsoft.com/office/powerpoint/2010/main" val="265427551"/>
              </p:ext>
            </p:extLst>
          </p:nvPr>
        </p:nvGraphicFramePr>
        <p:xfrm>
          <a:off x="1115616" y="1245073"/>
          <a:ext cx="2743200" cy="366713"/>
        </p:xfrm>
        <a:graphic>
          <a:graphicData uri="http://schemas.openxmlformats.org/presentationml/2006/ole">
            <mc:AlternateContent xmlns:mc="http://schemas.openxmlformats.org/markup-compatibility/2006">
              <mc:Choice xmlns:v="urn:schemas-microsoft-com:vml" Requires="v">
                <p:oleObj name="Equation" r:id="rId2" imgW="1333500" imgH="241300" progId="">
                  <p:embed/>
                </p:oleObj>
              </mc:Choice>
              <mc:Fallback>
                <p:oleObj name="Equation" r:id="rId2" imgW="1333500" imgH="241300" progId="">
                  <p:embed/>
                  <p:pic>
                    <p:nvPicPr>
                      <p:cNvPr id="0" name="Picture 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245073"/>
                        <a:ext cx="274320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2" name="Object 7"/>
          <p:cNvGraphicFramePr>
            <a:graphicFrameLocks noChangeAspect="1"/>
          </p:cNvGraphicFramePr>
          <p:nvPr>
            <p:extLst>
              <p:ext uri="{D42A27DB-BD31-4B8C-83A1-F6EECF244321}">
                <p14:modId xmlns:p14="http://schemas.microsoft.com/office/powerpoint/2010/main" val="2891179014"/>
              </p:ext>
            </p:extLst>
          </p:nvPr>
        </p:nvGraphicFramePr>
        <p:xfrm>
          <a:off x="3999607" y="1262758"/>
          <a:ext cx="2717800" cy="347663"/>
        </p:xfrm>
        <a:graphic>
          <a:graphicData uri="http://schemas.openxmlformats.org/presentationml/2006/ole">
            <mc:AlternateContent xmlns:mc="http://schemas.openxmlformats.org/markup-compatibility/2006">
              <mc:Choice xmlns:v="urn:schemas-microsoft-com:vml" Requires="v">
                <p:oleObj name="Equation" r:id="rId4" imgW="1320800" imgH="228600" progId="">
                  <p:embed/>
                </p:oleObj>
              </mc:Choice>
              <mc:Fallback>
                <p:oleObj name="Equation" r:id="rId4" imgW="1320800" imgH="228600" progId="">
                  <p:embed/>
                  <p:pic>
                    <p:nvPicPr>
                      <p:cNvPr id="0"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9607" y="1262758"/>
                        <a:ext cx="271780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3" name="Object 8"/>
          <p:cNvGraphicFramePr>
            <a:graphicFrameLocks noChangeAspect="1"/>
          </p:cNvGraphicFramePr>
          <p:nvPr>
            <p:extLst>
              <p:ext uri="{D42A27DB-BD31-4B8C-83A1-F6EECF244321}">
                <p14:modId xmlns:p14="http://schemas.microsoft.com/office/powerpoint/2010/main" val="3796488364"/>
              </p:ext>
            </p:extLst>
          </p:nvPr>
        </p:nvGraphicFramePr>
        <p:xfrm>
          <a:off x="1115617" y="1749128"/>
          <a:ext cx="3762375" cy="1391840"/>
        </p:xfrm>
        <a:graphic>
          <a:graphicData uri="http://schemas.openxmlformats.org/presentationml/2006/ole">
            <mc:AlternateContent xmlns:mc="http://schemas.openxmlformats.org/markup-compatibility/2006">
              <mc:Choice xmlns:v="urn:schemas-microsoft-com:vml" Requires="v">
                <p:oleObj name="Equation" r:id="rId6" imgW="1828800" imgH="914400" progId="">
                  <p:embed/>
                </p:oleObj>
              </mc:Choice>
              <mc:Fallback>
                <p:oleObj name="Equation" r:id="rId6" imgW="1828800" imgH="914400" progId="">
                  <p:embed/>
                  <p:pic>
                    <p:nvPicPr>
                      <p:cNvPr id="0" name="Picture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617" y="1749128"/>
                        <a:ext cx="3762375" cy="13918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5">
            <a:extLst>
              <a:ext uri="{FF2B5EF4-FFF2-40B4-BE49-F238E27FC236}">
                <a16:creationId xmlns:a16="http://schemas.microsoft.com/office/drawing/2014/main" id="{0C7E5B7B-F517-4ECE-990B-35DFE30CD90F}"/>
              </a:ext>
            </a:extLst>
          </p:cNvPr>
          <p:cNvSpPr>
            <a:spLocks noChangeArrowheads="1"/>
          </p:cNvSpPr>
          <p:nvPr/>
        </p:nvSpPr>
        <p:spPr bwMode="auto">
          <a:xfrm>
            <a:off x="467544" y="3861048"/>
            <a:ext cx="2673350"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buFont typeface="Wingdings" pitchFamily="2" charset="2"/>
              <a:buChar char="Ø"/>
            </a:pPr>
            <a:r>
              <a:rPr lang="en-US" altLang="zh-CN" sz="2400" dirty="0">
                <a:solidFill>
                  <a:srgbClr val="FF0000"/>
                </a:solidFill>
                <a:latin typeface="微软雅黑" pitchFamily="34" charset="-122"/>
                <a:ea typeface="微软雅黑" pitchFamily="34" charset="-122"/>
              </a:rPr>
              <a:t>  </a:t>
            </a:r>
            <a:r>
              <a:rPr lang="en-US" altLang="zh-CN" sz="2400" dirty="0" err="1">
                <a:solidFill>
                  <a:srgbClr val="FF0000"/>
                </a:solidFill>
                <a:latin typeface="微软雅黑" pitchFamily="34" charset="-122"/>
                <a:ea typeface="微软雅黑" pitchFamily="34" charset="-122"/>
              </a:rPr>
              <a:t>t</a:t>
            </a:r>
            <a:r>
              <a:rPr lang="en-US" altLang="en-US" sz="2400" dirty="0" err="1">
                <a:solidFill>
                  <a:srgbClr val="FF0000"/>
                </a:solidFill>
                <a:latin typeface="微软雅黑" pitchFamily="34" charset="-122"/>
                <a:ea typeface="微软雅黑" pitchFamily="34" charset="-122"/>
              </a:rPr>
              <a:t>test</a:t>
            </a:r>
            <a:r>
              <a:rPr lang="zh-CN" altLang="en-US" sz="2400" dirty="0">
                <a:solidFill>
                  <a:srgbClr val="FF0000"/>
                </a:solidFill>
                <a:latin typeface="微软雅黑" pitchFamily="34" charset="-122"/>
                <a:ea typeface="微软雅黑" pitchFamily="34" charset="-122"/>
              </a:rPr>
              <a:t>函数</a:t>
            </a:r>
          </a:p>
        </p:txBody>
      </p:sp>
      <p:sp>
        <p:nvSpPr>
          <p:cNvPr id="9" name="Rectangle 56">
            <a:extLst>
              <a:ext uri="{FF2B5EF4-FFF2-40B4-BE49-F238E27FC236}">
                <a16:creationId xmlns:a16="http://schemas.microsoft.com/office/drawing/2014/main" id="{85881DF9-C570-4D02-A048-D0880011890F}"/>
              </a:ext>
            </a:extLst>
          </p:cNvPr>
          <p:cNvSpPr>
            <a:spLocks noChangeArrowheads="1"/>
          </p:cNvSpPr>
          <p:nvPr/>
        </p:nvSpPr>
        <p:spPr bwMode="auto">
          <a:xfrm>
            <a:off x="971600" y="4315804"/>
            <a:ext cx="5580930"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fr-FR" altLang="zh-CN" sz="2400" dirty="0">
                <a:solidFill>
                  <a:schemeClr val="bg2"/>
                </a:solidFill>
                <a:latin typeface="微软雅黑" pitchFamily="34" charset="-122"/>
                <a:ea typeface="微软雅黑" pitchFamily="34" charset="-122"/>
                <a:sym typeface="Wingdings" pitchFamily="2" charset="2"/>
              </a:rPr>
              <a:t>&gt;&gt; [h,p,ci,stats] = ttest(x,m,alpha,tail)</a:t>
            </a:r>
          </a:p>
        </p:txBody>
      </p:sp>
      <p:sp>
        <p:nvSpPr>
          <p:cNvPr id="4" name="日期占位符 3">
            <a:extLst>
              <a:ext uri="{FF2B5EF4-FFF2-40B4-BE49-F238E27FC236}">
                <a16:creationId xmlns:a16="http://schemas.microsoft.com/office/drawing/2014/main" id="{9005666D-08B6-4EBA-BC94-3A3332CB15ED}"/>
              </a:ext>
            </a:extLst>
          </p:cNvPr>
          <p:cNvSpPr>
            <a:spLocks noGrp="1"/>
          </p:cNvSpPr>
          <p:nvPr>
            <p:ph type="dt" sz="half" idx="2"/>
          </p:nvPr>
        </p:nvSpPr>
        <p:spPr/>
        <p:txBody>
          <a:bodyPr/>
          <a:lstStyle/>
          <a:p>
            <a:pPr>
              <a:defRPr/>
            </a:pPr>
            <a:fld id="{450B4461-0379-446C-B2CB-07617FDB0173}"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C65CA136-66BD-4C54-A5AF-C9B7EBE1366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328035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29166" y="3463958"/>
            <a:ext cx="8247290" cy="206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latin typeface="微软雅黑" pitchFamily="34" charset="-122"/>
                <a:ea typeface="微软雅黑" pitchFamily="34" charset="-122"/>
              </a:rPr>
              <a:t>&gt;&gt; x = [49.4  50.5  50.7  51.7  49.8  47.9  49.2  51.4  48.9];</a:t>
            </a:r>
          </a:p>
          <a:p>
            <a:pPr>
              <a:lnSpc>
                <a:spcPct val="150000"/>
              </a:lnSpc>
            </a:pPr>
            <a:r>
              <a:rPr lang="en-US" altLang="zh-CN" sz="2200" dirty="0">
                <a:latin typeface="微软雅黑" pitchFamily="34" charset="-122"/>
                <a:ea typeface="微软雅黑" pitchFamily="34" charset="-122"/>
              </a:rPr>
              <a:t>&gt;&gt; mu0 = 50;</a:t>
            </a:r>
          </a:p>
          <a:p>
            <a:pPr>
              <a:lnSpc>
                <a:spcPct val="150000"/>
              </a:lnSpc>
            </a:pPr>
            <a:r>
              <a:rPr lang="en-US" altLang="zh-CN" sz="2200" dirty="0">
                <a:latin typeface="微软雅黑" pitchFamily="34" charset="-122"/>
                <a:ea typeface="微软雅黑" pitchFamily="34" charset="-122"/>
              </a:rPr>
              <a:t>&gt;&gt; Alpha = 0.05;</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h,p,muci,stats</a:t>
            </a:r>
            <a:r>
              <a:rPr lang="en-US" altLang="zh-CN" sz="2200" dirty="0">
                <a:latin typeface="微软雅黑" pitchFamily="34" charset="-122"/>
                <a:ea typeface="微软雅黑" pitchFamily="34" charset="-122"/>
              </a:rPr>
              <a:t>] = </a:t>
            </a:r>
            <a:r>
              <a:rPr lang="en-US" altLang="zh-CN" sz="2200" dirty="0" err="1">
                <a:latin typeface="微软雅黑" pitchFamily="34" charset="-122"/>
                <a:ea typeface="微软雅黑" pitchFamily="34" charset="-122"/>
              </a:rPr>
              <a:t>ttest</a:t>
            </a:r>
            <a:r>
              <a:rPr lang="en-US" altLang="zh-CN" sz="2200" dirty="0">
                <a:latin typeface="微软雅黑" pitchFamily="34" charset="-122"/>
                <a:ea typeface="微软雅黑" pitchFamily="34" charset="-122"/>
              </a:rPr>
              <a:t>(x,mu0,Alpha)</a:t>
            </a:r>
          </a:p>
        </p:txBody>
      </p:sp>
      <p:sp>
        <p:nvSpPr>
          <p:cNvPr id="4" name="日期占位符 3">
            <a:extLst>
              <a:ext uri="{FF2B5EF4-FFF2-40B4-BE49-F238E27FC236}">
                <a16:creationId xmlns:a16="http://schemas.microsoft.com/office/drawing/2014/main" id="{E7C1D742-9B87-49BB-B1D5-3F77E13258AE}"/>
              </a:ext>
            </a:extLst>
          </p:cNvPr>
          <p:cNvSpPr>
            <a:spLocks noGrp="1"/>
          </p:cNvSpPr>
          <p:nvPr>
            <p:ph type="dt" sz="half" idx="2"/>
          </p:nvPr>
        </p:nvSpPr>
        <p:spPr/>
        <p:txBody>
          <a:bodyPr/>
          <a:lstStyle/>
          <a:p>
            <a:pPr>
              <a:defRPr/>
            </a:pPr>
            <a:fld id="{FE04F431-21C2-49BC-991B-65D927A73153}" type="datetime1">
              <a:rPr lang="zh-CN" altLang="en-US" smtClean="0"/>
              <a:t>2022/11/23</a:t>
            </a:fld>
            <a:endParaRPr lang="zh-CN" altLang="en-US"/>
          </a:p>
        </p:txBody>
      </p:sp>
      <p:grpSp>
        <p:nvGrpSpPr>
          <p:cNvPr id="6" name="组合 5">
            <a:extLst>
              <a:ext uri="{FF2B5EF4-FFF2-40B4-BE49-F238E27FC236}">
                <a16:creationId xmlns:a16="http://schemas.microsoft.com/office/drawing/2014/main" id="{FD5C76AE-9110-40C2-AA6D-9F6B33F6E426}"/>
              </a:ext>
            </a:extLst>
          </p:cNvPr>
          <p:cNvGrpSpPr/>
          <p:nvPr/>
        </p:nvGrpSpPr>
        <p:grpSpPr>
          <a:xfrm>
            <a:off x="497426" y="548680"/>
            <a:ext cx="7963006" cy="2750881"/>
            <a:chOff x="497426" y="1052736"/>
            <a:chExt cx="7963006" cy="2750881"/>
          </a:xfrm>
        </p:grpSpPr>
        <p:sp>
          <p:nvSpPr>
            <p:cNvPr id="7" name="Text Box 9">
              <a:extLst>
                <a:ext uri="{FF2B5EF4-FFF2-40B4-BE49-F238E27FC236}">
                  <a16:creationId xmlns:a16="http://schemas.microsoft.com/office/drawing/2014/main" id="{163F093A-CA14-45F7-A37F-4CFDA2D41157}"/>
                </a:ext>
              </a:extLst>
            </p:cNvPr>
            <p:cNvSpPr txBox="1">
              <a:spLocks noChangeArrowheads="1"/>
            </p:cNvSpPr>
            <p:nvPr/>
          </p:nvSpPr>
          <p:spPr bwMode="auto">
            <a:xfrm>
              <a:off x="497426" y="1052736"/>
              <a:ext cx="7963006" cy="2750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3-2</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化肥厂用自动包装机包装化肥，某日测得</a:t>
              </a:r>
              <a:r>
                <a:rPr lang="en-US" altLang="zh-CN" dirty="0">
                  <a:latin typeface="微软雅黑" pitchFamily="34" charset="-122"/>
                  <a:ea typeface="微软雅黑" pitchFamily="34" charset="-122"/>
                </a:rPr>
                <a:t>9</a:t>
              </a:r>
              <a:r>
                <a:rPr lang="zh-CN" altLang="en-US" dirty="0">
                  <a:latin typeface="微软雅黑" pitchFamily="34" charset="-122"/>
                  <a:ea typeface="微软雅黑" pitchFamily="34" charset="-122"/>
                </a:rPr>
                <a:t>包化肥的质量（单位：</a:t>
              </a:r>
              <a:r>
                <a:rPr lang="en-US" altLang="zh-CN" dirty="0">
                  <a:latin typeface="微软雅黑" pitchFamily="34" charset="-122"/>
                  <a:ea typeface="微软雅黑" pitchFamily="34" charset="-122"/>
                </a:rPr>
                <a:t>kg</a:t>
              </a:r>
              <a:r>
                <a:rPr lang="zh-CN" altLang="en-US" dirty="0">
                  <a:latin typeface="微软雅黑" pitchFamily="34" charset="-122"/>
                  <a:ea typeface="微软雅黑" pitchFamily="34" charset="-122"/>
                </a:rPr>
                <a:t>）如下：</a:t>
              </a:r>
            </a:p>
            <a:p>
              <a:pPr>
                <a:lnSpc>
                  <a:spcPct val="150000"/>
                </a:lnSpc>
                <a:defRPr/>
              </a:pPr>
              <a:r>
                <a:rPr lang="en-US" altLang="zh-CN" sz="2200" dirty="0">
                  <a:latin typeface="微软雅黑" pitchFamily="34" charset="-122"/>
                  <a:ea typeface="微软雅黑" pitchFamily="34" charset="-122"/>
                </a:rPr>
                <a:t>49.4    50.5    50.7    51.7    49.8    47.9    49.2    51.4    48.9</a:t>
              </a:r>
            </a:p>
            <a:p>
              <a:pPr>
                <a:lnSpc>
                  <a:spcPct val="150000"/>
                </a:lnSpc>
                <a:defRPr/>
              </a:pPr>
              <a:r>
                <a:rPr lang="zh-CN" altLang="en-US" dirty="0">
                  <a:latin typeface="微软雅黑" pitchFamily="34" charset="-122"/>
                  <a:ea typeface="微软雅黑" pitchFamily="34" charset="-122"/>
                </a:rPr>
                <a:t>设每包化肥的质量服从正态分布，是否可以认为每包化肥的平均质量为</a:t>
              </a:r>
              <a:r>
                <a:rPr lang="en-US" altLang="zh-CN" dirty="0">
                  <a:latin typeface="微软雅黑" pitchFamily="34" charset="-122"/>
                  <a:ea typeface="微软雅黑" pitchFamily="34" charset="-122"/>
                </a:rPr>
                <a:t>50kg</a:t>
              </a:r>
              <a:r>
                <a:rPr lang="zh-CN" altLang="en-US" dirty="0">
                  <a:latin typeface="微软雅黑" pitchFamily="34" charset="-122"/>
                  <a:ea typeface="微软雅黑" pitchFamily="34" charset="-122"/>
                </a:rPr>
                <a:t>？取显著性水平            。</a:t>
              </a:r>
            </a:p>
          </p:txBody>
        </p:sp>
        <p:graphicFrame>
          <p:nvGraphicFramePr>
            <p:cNvPr id="9" name="对象 8">
              <a:extLst>
                <a:ext uri="{FF2B5EF4-FFF2-40B4-BE49-F238E27FC236}">
                  <a16:creationId xmlns:a16="http://schemas.microsoft.com/office/drawing/2014/main" id="{6AD55431-AECB-414A-8CF3-F42729F9859A}"/>
                </a:ext>
              </a:extLst>
            </p:cNvPr>
            <p:cNvGraphicFramePr>
              <a:graphicFrameLocks noChangeAspect="1"/>
            </p:cNvGraphicFramePr>
            <p:nvPr>
              <p:extLst>
                <p:ext uri="{D42A27DB-BD31-4B8C-83A1-F6EECF244321}">
                  <p14:modId xmlns:p14="http://schemas.microsoft.com/office/powerpoint/2010/main" val="2942469502"/>
                </p:ext>
              </p:extLst>
            </p:nvPr>
          </p:nvGraphicFramePr>
          <p:xfrm>
            <a:off x="5292080" y="3391595"/>
            <a:ext cx="1019175" cy="325437"/>
          </p:xfrm>
          <a:graphic>
            <a:graphicData uri="http://schemas.openxmlformats.org/presentationml/2006/ole">
              <mc:AlternateContent xmlns:mc="http://schemas.openxmlformats.org/markup-compatibility/2006">
                <mc:Choice xmlns:v="urn:schemas-microsoft-com:vml" Requires="v">
                  <p:oleObj name="Equation" r:id="rId2" imgW="558720" imgH="177480" progId="Equation.DSMT4">
                    <p:embed/>
                  </p:oleObj>
                </mc:Choice>
                <mc:Fallback>
                  <p:oleObj name="Equation" r:id="rId2" imgW="558720" imgH="177480" progId="Equation.DSMT4">
                    <p:embed/>
                    <p:pic>
                      <p:nvPicPr>
                        <p:cNvPr id="9" name="对象 8">
                          <a:extLst>
                            <a:ext uri="{FF2B5EF4-FFF2-40B4-BE49-F238E27FC236}">
                              <a16:creationId xmlns:a16="http://schemas.microsoft.com/office/drawing/2014/main" id="{E2B4AF9C-1E4F-427E-94F9-4974CB36E789}"/>
                            </a:ext>
                          </a:extLst>
                        </p:cNvPr>
                        <p:cNvPicPr>
                          <a:picLocks noChangeAspect="1" noChangeArrowheads="1"/>
                        </p:cNvPicPr>
                        <p:nvPr/>
                      </p:nvPicPr>
                      <p:blipFill>
                        <a:blip r:embed="rId3"/>
                        <a:srcRect/>
                        <a:stretch>
                          <a:fillRect/>
                        </a:stretch>
                      </p:blipFill>
                      <p:spPr bwMode="auto">
                        <a:xfrm>
                          <a:off x="5292080" y="3391595"/>
                          <a:ext cx="1019175" cy="325437"/>
                        </a:xfrm>
                        <a:prstGeom prst="rect">
                          <a:avLst/>
                        </a:prstGeom>
                        <a:noFill/>
                      </p:spPr>
                    </p:pic>
                  </p:oleObj>
                </mc:Fallback>
              </mc:AlternateContent>
            </a:graphicData>
          </a:graphic>
        </p:graphicFrame>
      </p:grpSp>
      <p:sp>
        <p:nvSpPr>
          <p:cNvPr id="2" name="页脚占位符 1">
            <a:extLst>
              <a:ext uri="{FF2B5EF4-FFF2-40B4-BE49-F238E27FC236}">
                <a16:creationId xmlns:a16="http://schemas.microsoft.com/office/drawing/2014/main" id="{ED16C57D-F1AC-4C5A-972C-E590DAFC216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907297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390847" y="620688"/>
            <a:ext cx="8429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400" b="1" dirty="0">
                <a:solidFill>
                  <a:schemeClr val="bg2"/>
                </a:solidFill>
                <a:latin typeface="微软雅黑" pitchFamily="34" charset="-122"/>
                <a:ea typeface="微软雅黑" pitchFamily="34" charset="-122"/>
              </a:rPr>
              <a:t>三、总体标准差未知时的两个正态总体均值的比较 </a:t>
            </a:r>
            <a:r>
              <a:rPr lang="en-US" altLang="zh-CN" sz="2400" b="1" dirty="0">
                <a:solidFill>
                  <a:schemeClr val="bg2"/>
                </a:solidFill>
                <a:latin typeface="微软雅黑" pitchFamily="34" charset="-122"/>
                <a:ea typeface="微软雅黑" pitchFamily="34" charset="-122"/>
              </a:rPr>
              <a:t>t</a:t>
            </a:r>
            <a:r>
              <a:rPr lang="zh-CN" altLang="en-US" sz="2400" b="1" dirty="0">
                <a:solidFill>
                  <a:schemeClr val="bg2"/>
                </a:solidFill>
                <a:latin typeface="微软雅黑" pitchFamily="34" charset="-122"/>
                <a:ea typeface="微软雅黑" pitchFamily="34" charset="-122"/>
              </a:rPr>
              <a:t>检验</a:t>
            </a:r>
          </a:p>
        </p:txBody>
      </p:sp>
      <p:graphicFrame>
        <p:nvGraphicFramePr>
          <p:cNvPr id="16389" name="Object 6"/>
          <p:cNvGraphicFramePr>
            <a:graphicFrameLocks noChangeAspect="1"/>
          </p:cNvGraphicFramePr>
          <p:nvPr>
            <p:extLst>
              <p:ext uri="{D42A27DB-BD31-4B8C-83A1-F6EECF244321}">
                <p14:modId xmlns:p14="http://schemas.microsoft.com/office/powerpoint/2010/main" val="3041943866"/>
              </p:ext>
            </p:extLst>
          </p:nvPr>
        </p:nvGraphicFramePr>
        <p:xfrm>
          <a:off x="1070596" y="1245071"/>
          <a:ext cx="2978150" cy="366713"/>
        </p:xfrm>
        <a:graphic>
          <a:graphicData uri="http://schemas.openxmlformats.org/presentationml/2006/ole">
            <mc:AlternateContent xmlns:mc="http://schemas.openxmlformats.org/markup-compatibility/2006">
              <mc:Choice xmlns:v="urn:schemas-microsoft-com:vml" Requires="v">
                <p:oleObj name="Equation" r:id="rId2" imgW="1447800" imgH="241300" progId="">
                  <p:embed/>
                </p:oleObj>
              </mc:Choice>
              <mc:Fallback>
                <p:oleObj name="Equation" r:id="rId2" imgW="1447800" imgH="241300" progId="">
                  <p:embed/>
                  <p:pic>
                    <p:nvPicPr>
                      <p:cNvPr id="0" name="Picture 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96" y="1245071"/>
                        <a:ext cx="297815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0" name="Object 7"/>
          <p:cNvGraphicFramePr>
            <a:graphicFrameLocks noChangeAspect="1"/>
          </p:cNvGraphicFramePr>
          <p:nvPr>
            <p:extLst>
              <p:ext uri="{D42A27DB-BD31-4B8C-83A1-F6EECF244321}">
                <p14:modId xmlns:p14="http://schemas.microsoft.com/office/powerpoint/2010/main" val="523453017"/>
              </p:ext>
            </p:extLst>
          </p:nvPr>
        </p:nvGraphicFramePr>
        <p:xfrm>
          <a:off x="4164930" y="1260546"/>
          <a:ext cx="2927350" cy="366713"/>
        </p:xfrm>
        <a:graphic>
          <a:graphicData uri="http://schemas.openxmlformats.org/presentationml/2006/ole">
            <mc:AlternateContent xmlns:mc="http://schemas.openxmlformats.org/markup-compatibility/2006">
              <mc:Choice xmlns:v="urn:schemas-microsoft-com:vml" Requires="v">
                <p:oleObj name="Equation" r:id="rId4" imgW="1422400" imgH="241300" progId="">
                  <p:embed/>
                </p:oleObj>
              </mc:Choice>
              <mc:Fallback>
                <p:oleObj name="Equation" r:id="rId4" imgW="1422400" imgH="241300" progId="">
                  <p:embed/>
                  <p:pic>
                    <p:nvPicPr>
                      <p:cNvPr id="0" name="Picture 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4930" y="1260546"/>
                        <a:ext cx="292735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1" name="Object 8"/>
          <p:cNvGraphicFramePr>
            <a:graphicFrameLocks noChangeAspect="1"/>
          </p:cNvGraphicFramePr>
          <p:nvPr>
            <p:extLst>
              <p:ext uri="{D42A27DB-BD31-4B8C-83A1-F6EECF244321}">
                <p14:modId xmlns:p14="http://schemas.microsoft.com/office/powerpoint/2010/main" val="1880189828"/>
              </p:ext>
            </p:extLst>
          </p:nvPr>
        </p:nvGraphicFramePr>
        <p:xfrm>
          <a:off x="1062341" y="2109167"/>
          <a:ext cx="3449638" cy="1391841"/>
        </p:xfrm>
        <a:graphic>
          <a:graphicData uri="http://schemas.openxmlformats.org/presentationml/2006/ole">
            <mc:AlternateContent xmlns:mc="http://schemas.openxmlformats.org/markup-compatibility/2006">
              <mc:Choice xmlns:v="urn:schemas-microsoft-com:vml" Requires="v">
                <p:oleObj name="Equation" r:id="rId6" imgW="1676400" imgH="914400" progId="">
                  <p:embed/>
                </p:oleObj>
              </mc:Choice>
              <mc:Fallback>
                <p:oleObj name="Equation" r:id="rId6" imgW="1676400" imgH="914400" progId="">
                  <p:embed/>
                  <p:pic>
                    <p:nvPicPr>
                      <p:cNvPr id="0" name="Picture 1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341" y="2109167"/>
                        <a:ext cx="3449638" cy="13918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2" name="Object 9"/>
          <p:cNvGraphicFramePr>
            <a:graphicFrameLocks noChangeAspect="1"/>
          </p:cNvGraphicFramePr>
          <p:nvPr>
            <p:extLst>
              <p:ext uri="{D42A27DB-BD31-4B8C-83A1-F6EECF244321}">
                <p14:modId xmlns:p14="http://schemas.microsoft.com/office/powerpoint/2010/main" val="1370626331"/>
              </p:ext>
            </p:extLst>
          </p:nvPr>
        </p:nvGraphicFramePr>
        <p:xfrm>
          <a:off x="1070596" y="1675873"/>
          <a:ext cx="2978150" cy="366713"/>
        </p:xfrm>
        <a:graphic>
          <a:graphicData uri="http://schemas.openxmlformats.org/presentationml/2006/ole">
            <mc:AlternateContent xmlns:mc="http://schemas.openxmlformats.org/markup-compatibility/2006">
              <mc:Choice xmlns:v="urn:schemas-microsoft-com:vml" Requires="v">
                <p:oleObj name="Equation" r:id="rId8" imgW="1447800" imgH="241300" progId="">
                  <p:embed/>
                </p:oleObj>
              </mc:Choice>
              <mc:Fallback>
                <p:oleObj name="Equation" r:id="rId8" imgW="1447800" imgH="241300" progId="">
                  <p:embed/>
                  <p:pic>
                    <p:nvPicPr>
                      <p:cNvPr id="0" name="Picture 1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0596" y="1675873"/>
                        <a:ext cx="297815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3" name="Object 10"/>
          <p:cNvGraphicFramePr>
            <a:graphicFrameLocks noChangeAspect="1"/>
          </p:cNvGraphicFramePr>
          <p:nvPr>
            <p:extLst>
              <p:ext uri="{D42A27DB-BD31-4B8C-83A1-F6EECF244321}">
                <p14:modId xmlns:p14="http://schemas.microsoft.com/office/powerpoint/2010/main" val="521324157"/>
              </p:ext>
            </p:extLst>
          </p:nvPr>
        </p:nvGraphicFramePr>
        <p:xfrm>
          <a:off x="4164930" y="1682546"/>
          <a:ext cx="2640012" cy="366713"/>
        </p:xfrm>
        <a:graphic>
          <a:graphicData uri="http://schemas.openxmlformats.org/presentationml/2006/ole">
            <mc:AlternateContent xmlns:mc="http://schemas.openxmlformats.org/markup-compatibility/2006">
              <mc:Choice xmlns:v="urn:schemas-microsoft-com:vml" Requires="v">
                <p:oleObj name="Equation" r:id="rId10" imgW="1282700" imgH="241300" progId="">
                  <p:embed/>
                </p:oleObj>
              </mc:Choice>
              <mc:Fallback>
                <p:oleObj name="Equation" r:id="rId10" imgW="1282700" imgH="241300" progId="">
                  <p:embed/>
                  <p:pic>
                    <p:nvPicPr>
                      <p:cNvPr id="0" name="Picture 1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4930" y="1682546"/>
                        <a:ext cx="2640012"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 Box 4">
            <a:extLst>
              <a:ext uri="{FF2B5EF4-FFF2-40B4-BE49-F238E27FC236}">
                <a16:creationId xmlns:a16="http://schemas.microsoft.com/office/drawing/2014/main" id="{A3F0C7E3-443F-4910-B709-A4DE43B2FE01}"/>
              </a:ext>
            </a:extLst>
          </p:cNvPr>
          <p:cNvSpPr txBox="1">
            <a:spLocks noChangeArrowheads="1"/>
          </p:cNvSpPr>
          <p:nvPr/>
        </p:nvSpPr>
        <p:spPr bwMode="auto">
          <a:xfrm>
            <a:off x="390847" y="3833089"/>
            <a:ext cx="59293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两独立样本的比较 </a:t>
            </a:r>
            <a:r>
              <a:rPr lang="en-US" altLang="zh-CN" sz="2400" dirty="0">
                <a:solidFill>
                  <a:srgbClr val="FF0000"/>
                </a:solidFill>
                <a:latin typeface="微软雅黑" pitchFamily="34" charset="-122"/>
                <a:ea typeface="微软雅黑" pitchFamily="34" charset="-122"/>
              </a:rPr>
              <a:t>t </a:t>
            </a:r>
            <a:r>
              <a:rPr lang="zh-CN" altLang="en-US" sz="2400" dirty="0">
                <a:solidFill>
                  <a:srgbClr val="FF0000"/>
                </a:solidFill>
                <a:latin typeface="微软雅黑" pitchFamily="34" charset="-122"/>
                <a:ea typeface="微软雅黑" pitchFamily="34" charset="-122"/>
              </a:rPr>
              <a:t>检验</a:t>
            </a:r>
          </a:p>
        </p:txBody>
      </p:sp>
      <p:sp>
        <p:nvSpPr>
          <p:cNvPr id="11" name="Rectangle 5">
            <a:extLst>
              <a:ext uri="{FF2B5EF4-FFF2-40B4-BE49-F238E27FC236}">
                <a16:creationId xmlns:a16="http://schemas.microsoft.com/office/drawing/2014/main" id="{B3C6D168-6636-45B7-B01B-8C396BFFB3E6}"/>
              </a:ext>
            </a:extLst>
          </p:cNvPr>
          <p:cNvSpPr>
            <a:spLocks noChangeArrowheads="1"/>
          </p:cNvSpPr>
          <p:nvPr/>
        </p:nvSpPr>
        <p:spPr bwMode="auto">
          <a:xfrm>
            <a:off x="683568" y="4545310"/>
            <a:ext cx="2343150"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buFont typeface="Wingdings" pitchFamily="2" charset="2"/>
              <a:buChar char="Ø"/>
            </a:pPr>
            <a:r>
              <a:rPr lang="en-US" altLang="zh-CN" sz="2400" b="1" dirty="0">
                <a:solidFill>
                  <a:srgbClr val="0000FF"/>
                </a:solidFill>
                <a:ea typeface="宋体" charset="-122"/>
              </a:rPr>
              <a:t>  </a:t>
            </a:r>
            <a:r>
              <a:rPr lang="en-US" altLang="zh-CN" sz="2400" dirty="0">
                <a:solidFill>
                  <a:srgbClr val="0000FF"/>
                </a:solidFill>
                <a:latin typeface="微软雅黑" pitchFamily="34" charset="-122"/>
                <a:ea typeface="微软雅黑" pitchFamily="34" charset="-122"/>
              </a:rPr>
              <a:t>t</a:t>
            </a:r>
            <a:r>
              <a:rPr lang="en-US" altLang="en-US" sz="2400" dirty="0">
                <a:solidFill>
                  <a:srgbClr val="0000FF"/>
                </a:solidFill>
                <a:latin typeface="微软雅黑" pitchFamily="34" charset="-122"/>
                <a:ea typeface="微软雅黑" pitchFamily="34" charset="-122"/>
              </a:rPr>
              <a:t>test</a:t>
            </a: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函数</a:t>
            </a:r>
          </a:p>
        </p:txBody>
      </p:sp>
      <p:sp>
        <p:nvSpPr>
          <p:cNvPr id="12" name="Rectangle 56">
            <a:extLst>
              <a:ext uri="{FF2B5EF4-FFF2-40B4-BE49-F238E27FC236}">
                <a16:creationId xmlns:a16="http://schemas.microsoft.com/office/drawing/2014/main" id="{B2F84ACD-F305-4824-BB19-60C8BB4AF5EF}"/>
              </a:ext>
            </a:extLst>
          </p:cNvPr>
          <p:cNvSpPr>
            <a:spLocks noChangeArrowheads="1"/>
          </p:cNvSpPr>
          <p:nvPr/>
        </p:nvSpPr>
        <p:spPr bwMode="auto">
          <a:xfrm>
            <a:off x="1187624" y="5035883"/>
            <a:ext cx="7128792"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es-ES" altLang="zh-CN" sz="2400" dirty="0">
                <a:solidFill>
                  <a:schemeClr val="bg2"/>
                </a:solidFill>
                <a:latin typeface="微软雅黑" pitchFamily="34" charset="-122"/>
                <a:ea typeface="微软雅黑" pitchFamily="34" charset="-122"/>
                <a:sym typeface="Wingdings" pitchFamily="2" charset="2"/>
              </a:rPr>
              <a:t>&gt;&gt; [h,p,ci,stats] = ttest2(x,y,alpha,tail,vartype)</a:t>
            </a:r>
          </a:p>
        </p:txBody>
      </p:sp>
      <p:sp>
        <p:nvSpPr>
          <p:cNvPr id="4" name="日期占位符 3">
            <a:extLst>
              <a:ext uri="{FF2B5EF4-FFF2-40B4-BE49-F238E27FC236}">
                <a16:creationId xmlns:a16="http://schemas.microsoft.com/office/drawing/2014/main" id="{7D18FC56-D043-454E-8713-03127B89189F}"/>
              </a:ext>
            </a:extLst>
          </p:cNvPr>
          <p:cNvSpPr>
            <a:spLocks noGrp="1"/>
          </p:cNvSpPr>
          <p:nvPr>
            <p:ph type="dt" sz="half" idx="2"/>
          </p:nvPr>
        </p:nvSpPr>
        <p:spPr/>
        <p:txBody>
          <a:bodyPr/>
          <a:lstStyle/>
          <a:p>
            <a:pPr>
              <a:defRPr/>
            </a:pPr>
            <a:fld id="{B724FED4-34CC-4279-B0E2-4E4C65B9C476}"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9835E811-88CE-4D21-88DA-32050ECFD81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947376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272B7E2-A05E-486F-8A3A-FD5E81880566}"/>
              </a:ext>
            </a:extLst>
          </p:cNvPr>
          <p:cNvSpPr>
            <a:spLocks noGrp="1"/>
          </p:cNvSpPr>
          <p:nvPr>
            <p:ph type="dt" sz="half" idx="2"/>
          </p:nvPr>
        </p:nvSpPr>
        <p:spPr/>
        <p:txBody>
          <a:bodyPr/>
          <a:lstStyle/>
          <a:p>
            <a:pPr>
              <a:defRPr/>
            </a:pPr>
            <a:fld id="{4B36A1A6-4079-4B17-BD51-970ECF782889}" type="datetime1">
              <a:rPr lang="zh-CN" altLang="en-US" smtClean="0"/>
              <a:t>2022/11/23</a:t>
            </a:fld>
            <a:endParaRPr lang="zh-CN" altLang="en-US"/>
          </a:p>
        </p:txBody>
      </p:sp>
      <p:grpSp>
        <p:nvGrpSpPr>
          <p:cNvPr id="2" name="组合 1">
            <a:extLst>
              <a:ext uri="{FF2B5EF4-FFF2-40B4-BE49-F238E27FC236}">
                <a16:creationId xmlns:a16="http://schemas.microsoft.com/office/drawing/2014/main" id="{D355C6D3-3B77-462A-96C8-8AA8E86B62A7}"/>
              </a:ext>
            </a:extLst>
          </p:cNvPr>
          <p:cNvGrpSpPr/>
          <p:nvPr/>
        </p:nvGrpSpPr>
        <p:grpSpPr>
          <a:xfrm>
            <a:off x="497426" y="548680"/>
            <a:ext cx="7963006" cy="4182042"/>
            <a:chOff x="497426" y="548680"/>
            <a:chExt cx="7963006" cy="4182042"/>
          </a:xfrm>
        </p:grpSpPr>
        <p:sp>
          <p:nvSpPr>
            <p:cNvPr id="7" name="Text Box 9">
              <a:extLst>
                <a:ext uri="{FF2B5EF4-FFF2-40B4-BE49-F238E27FC236}">
                  <a16:creationId xmlns:a16="http://schemas.microsoft.com/office/drawing/2014/main" id="{B348823F-51A6-45BF-A3F2-75C1E2A210DC}"/>
                </a:ext>
              </a:extLst>
            </p:cNvPr>
            <p:cNvSpPr txBox="1">
              <a:spLocks noChangeArrowheads="1"/>
            </p:cNvSpPr>
            <p:nvPr/>
          </p:nvSpPr>
          <p:spPr bwMode="auto">
            <a:xfrm>
              <a:off x="497426" y="548680"/>
              <a:ext cx="7963006" cy="418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3-3</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甲、乙两台机床加工同一种产品，从这两台机床加工的产品中随机抽取若干件，测得产品直径（单位：</a:t>
              </a:r>
              <a:r>
                <a:rPr lang="en-US" altLang="zh-CN" dirty="0">
                  <a:latin typeface="微软雅黑" pitchFamily="34" charset="-122"/>
                  <a:ea typeface="微软雅黑" pitchFamily="34" charset="-122"/>
                </a:rPr>
                <a:t>mm</a:t>
              </a:r>
              <a:r>
                <a:rPr lang="zh-CN" altLang="en-US" dirty="0">
                  <a:latin typeface="微软雅黑" pitchFamily="34" charset="-122"/>
                  <a:ea typeface="微软雅黑" pitchFamily="34" charset="-122"/>
                </a:rPr>
                <a:t>）为</a:t>
              </a:r>
            </a:p>
            <a:p>
              <a:pPr>
                <a:lnSpc>
                  <a:spcPct val="150000"/>
                </a:lnSpc>
                <a:defRPr/>
              </a:pPr>
              <a:r>
                <a:rPr lang="zh-CN" altLang="en-US" sz="1800" dirty="0">
                  <a:latin typeface="微软雅黑" pitchFamily="34" charset="-122"/>
                  <a:ea typeface="微软雅黑" pitchFamily="34" charset="-122"/>
                </a:rPr>
                <a:t>甲机床：</a:t>
              </a:r>
              <a:r>
                <a:rPr lang="en-US" altLang="zh-CN" sz="1800" dirty="0">
                  <a:latin typeface="微软雅黑" pitchFamily="34" charset="-122"/>
                  <a:ea typeface="微软雅黑" pitchFamily="34" charset="-122"/>
                </a:rPr>
                <a:t>20.1   20.0   19.3   20.6   20.2   19.9   20.0   19.9   19.1   19.9</a:t>
              </a:r>
            </a:p>
            <a:p>
              <a:pPr>
                <a:lnSpc>
                  <a:spcPct val="150000"/>
                </a:lnSpc>
                <a:defRPr/>
              </a:pPr>
              <a:r>
                <a:rPr lang="zh-CN" altLang="en-US" sz="1800" dirty="0">
                  <a:latin typeface="微软雅黑" pitchFamily="34" charset="-122"/>
                  <a:ea typeface="微软雅黑" pitchFamily="34" charset="-122"/>
                </a:rPr>
                <a:t>乙机床：</a:t>
              </a:r>
              <a:r>
                <a:rPr lang="en-US" altLang="zh-CN" sz="1800" dirty="0">
                  <a:latin typeface="微软雅黑" pitchFamily="34" charset="-122"/>
                  <a:ea typeface="微软雅黑" pitchFamily="34" charset="-122"/>
                </a:rPr>
                <a:t>18.6   19.1   20.0   20.0   20.0   19.7   19.9   19.6   20.2</a:t>
              </a:r>
            </a:p>
            <a:p>
              <a:pPr>
                <a:lnSpc>
                  <a:spcPct val="150000"/>
                </a:lnSpc>
                <a:defRPr/>
              </a:pPr>
              <a:r>
                <a:rPr lang="zh-CN" altLang="en-US" dirty="0">
                  <a:latin typeface="微软雅黑" pitchFamily="34" charset="-122"/>
                  <a:ea typeface="微软雅黑" pitchFamily="34" charset="-122"/>
                </a:rPr>
                <a:t>设甲、乙两机床加工的产品的直径分别服从             分布和              分布，试比较甲、乙两台机床加工的产品的直径是否有显著差异？取显著性水平            。</a:t>
              </a:r>
            </a:p>
          </p:txBody>
        </p:sp>
        <p:graphicFrame>
          <p:nvGraphicFramePr>
            <p:cNvPr id="8" name="对象 7">
              <a:extLst>
                <a:ext uri="{FF2B5EF4-FFF2-40B4-BE49-F238E27FC236}">
                  <a16:creationId xmlns:a16="http://schemas.microsoft.com/office/drawing/2014/main" id="{B6ABF159-81DF-4650-B821-C6C12F09085E}"/>
                </a:ext>
              </a:extLst>
            </p:cNvPr>
            <p:cNvGraphicFramePr>
              <a:graphicFrameLocks noChangeAspect="1"/>
            </p:cNvGraphicFramePr>
            <p:nvPr>
              <p:extLst>
                <p:ext uri="{D42A27DB-BD31-4B8C-83A1-F6EECF244321}">
                  <p14:modId xmlns:p14="http://schemas.microsoft.com/office/powerpoint/2010/main" val="4070635007"/>
                </p:ext>
              </p:extLst>
            </p:nvPr>
          </p:nvGraphicFramePr>
          <p:xfrm>
            <a:off x="6385154" y="3140968"/>
            <a:ext cx="1184275" cy="439738"/>
          </p:xfrm>
          <a:graphic>
            <a:graphicData uri="http://schemas.openxmlformats.org/presentationml/2006/ole">
              <mc:AlternateContent xmlns:mc="http://schemas.openxmlformats.org/markup-compatibility/2006">
                <mc:Choice xmlns:v="urn:schemas-microsoft-com:vml" Requires="v">
                  <p:oleObj name="Equation" r:id="rId2" imgW="647640" imgH="241200" progId="Equation.DSMT4">
                    <p:embed/>
                  </p:oleObj>
                </mc:Choice>
                <mc:Fallback>
                  <p:oleObj name="Equation" r:id="rId2" imgW="647640" imgH="241200" progId="Equation.DSMT4">
                    <p:embed/>
                    <p:pic>
                      <p:nvPicPr>
                        <p:cNvPr id="8" name="对象 7">
                          <a:extLst>
                            <a:ext uri="{FF2B5EF4-FFF2-40B4-BE49-F238E27FC236}">
                              <a16:creationId xmlns:a16="http://schemas.microsoft.com/office/drawing/2014/main" id="{4E6E2E74-AC62-46DB-84A1-CE067E8F870A}"/>
                            </a:ext>
                          </a:extLst>
                        </p:cNvPr>
                        <p:cNvPicPr>
                          <a:picLocks noChangeAspect="1" noChangeArrowheads="1"/>
                        </p:cNvPicPr>
                        <p:nvPr/>
                      </p:nvPicPr>
                      <p:blipFill>
                        <a:blip r:embed="rId3"/>
                        <a:srcRect/>
                        <a:stretch>
                          <a:fillRect/>
                        </a:stretch>
                      </p:blipFill>
                      <p:spPr bwMode="auto">
                        <a:xfrm>
                          <a:off x="6385154" y="3140968"/>
                          <a:ext cx="1184275" cy="439738"/>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2FB49986-4D6F-4B47-8BF7-4E068B4AB2DA}"/>
                </a:ext>
              </a:extLst>
            </p:cNvPr>
            <p:cNvGraphicFramePr>
              <a:graphicFrameLocks noChangeAspect="1"/>
            </p:cNvGraphicFramePr>
            <p:nvPr>
              <p:extLst>
                <p:ext uri="{D42A27DB-BD31-4B8C-83A1-F6EECF244321}">
                  <p14:modId xmlns:p14="http://schemas.microsoft.com/office/powerpoint/2010/main" val="2618086694"/>
                </p:ext>
              </p:extLst>
            </p:nvPr>
          </p:nvGraphicFramePr>
          <p:xfrm>
            <a:off x="5209009" y="4293096"/>
            <a:ext cx="1019175" cy="325437"/>
          </p:xfrm>
          <a:graphic>
            <a:graphicData uri="http://schemas.openxmlformats.org/presentationml/2006/ole">
              <mc:AlternateContent xmlns:mc="http://schemas.openxmlformats.org/markup-compatibility/2006">
                <mc:Choice xmlns:v="urn:schemas-microsoft-com:vml" Requires="v">
                  <p:oleObj name="Equation" r:id="rId4" imgW="558720" imgH="177480" progId="Equation.DSMT4">
                    <p:embed/>
                  </p:oleObj>
                </mc:Choice>
                <mc:Fallback>
                  <p:oleObj name="Equation" r:id="rId4" imgW="558720" imgH="177480" progId="Equation.DSMT4">
                    <p:embed/>
                    <p:pic>
                      <p:nvPicPr>
                        <p:cNvPr id="9" name="对象 8">
                          <a:extLst>
                            <a:ext uri="{FF2B5EF4-FFF2-40B4-BE49-F238E27FC236}">
                              <a16:creationId xmlns:a16="http://schemas.microsoft.com/office/drawing/2014/main" id="{E2B4AF9C-1E4F-427E-94F9-4974CB36E789}"/>
                            </a:ext>
                          </a:extLst>
                        </p:cNvPr>
                        <p:cNvPicPr>
                          <a:picLocks noChangeAspect="1" noChangeArrowheads="1"/>
                        </p:cNvPicPr>
                        <p:nvPr/>
                      </p:nvPicPr>
                      <p:blipFill>
                        <a:blip r:embed="rId5"/>
                        <a:srcRect/>
                        <a:stretch>
                          <a:fillRect/>
                        </a:stretch>
                      </p:blipFill>
                      <p:spPr bwMode="auto">
                        <a:xfrm>
                          <a:off x="5209009" y="4293096"/>
                          <a:ext cx="1019175" cy="325437"/>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6F98F609-6CD0-48A9-B716-82354CABA00D}"/>
                </a:ext>
              </a:extLst>
            </p:cNvPr>
            <p:cNvGraphicFramePr>
              <a:graphicFrameLocks noChangeAspect="1"/>
            </p:cNvGraphicFramePr>
            <p:nvPr>
              <p:extLst>
                <p:ext uri="{D42A27DB-BD31-4B8C-83A1-F6EECF244321}">
                  <p14:modId xmlns:p14="http://schemas.microsoft.com/office/powerpoint/2010/main" val="2074643279"/>
                </p:ext>
              </p:extLst>
            </p:nvPr>
          </p:nvGraphicFramePr>
          <p:xfrm>
            <a:off x="915640" y="3709343"/>
            <a:ext cx="1208088" cy="439737"/>
          </p:xfrm>
          <a:graphic>
            <a:graphicData uri="http://schemas.openxmlformats.org/presentationml/2006/ole">
              <mc:AlternateContent xmlns:mc="http://schemas.openxmlformats.org/markup-compatibility/2006">
                <mc:Choice xmlns:v="urn:schemas-microsoft-com:vml" Requires="v">
                  <p:oleObj name="Equation" r:id="rId6" imgW="660240" imgH="241200" progId="Equation.DSMT4">
                    <p:embed/>
                  </p:oleObj>
                </mc:Choice>
                <mc:Fallback>
                  <p:oleObj name="Equation" r:id="rId6" imgW="660240" imgH="241200" progId="Equation.DSMT4">
                    <p:embed/>
                    <p:pic>
                      <p:nvPicPr>
                        <p:cNvPr id="8" name="对象 7">
                          <a:extLst>
                            <a:ext uri="{FF2B5EF4-FFF2-40B4-BE49-F238E27FC236}">
                              <a16:creationId xmlns:a16="http://schemas.microsoft.com/office/drawing/2014/main" id="{B6ABF159-81DF-4650-B821-C6C12F09085E}"/>
                            </a:ext>
                          </a:extLst>
                        </p:cNvPr>
                        <p:cNvPicPr>
                          <a:picLocks noChangeAspect="1" noChangeArrowheads="1"/>
                        </p:cNvPicPr>
                        <p:nvPr/>
                      </p:nvPicPr>
                      <p:blipFill>
                        <a:blip r:embed="rId7"/>
                        <a:srcRect/>
                        <a:stretch>
                          <a:fillRect/>
                        </a:stretch>
                      </p:blipFill>
                      <p:spPr bwMode="auto">
                        <a:xfrm>
                          <a:off x="915640" y="3709343"/>
                          <a:ext cx="1208088" cy="439737"/>
                        </a:xfrm>
                        <a:prstGeom prst="rect">
                          <a:avLst/>
                        </a:prstGeom>
                        <a:noFill/>
                      </p:spPr>
                    </p:pic>
                  </p:oleObj>
                </mc:Fallback>
              </mc:AlternateContent>
            </a:graphicData>
          </a:graphic>
        </p:graphicFrame>
      </p:grpSp>
      <p:sp>
        <p:nvSpPr>
          <p:cNvPr id="3" name="页脚占位符 2">
            <a:extLst>
              <a:ext uri="{FF2B5EF4-FFF2-40B4-BE49-F238E27FC236}">
                <a16:creationId xmlns:a16="http://schemas.microsoft.com/office/drawing/2014/main" id="{49F489D2-CB2F-44C9-9342-AE52B37D51B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027385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395537" y="692696"/>
            <a:ext cx="8464453" cy="280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latin typeface="微软雅黑" pitchFamily="34" charset="-122"/>
                <a:ea typeface="微软雅黑" pitchFamily="34" charset="-122"/>
              </a:rPr>
              <a:t>&gt;&gt; x = [20.1,  20.0,  19.3,  20.6,  20.2,  19.9,  20.0,  19.9,  19.1,  19.9];</a:t>
            </a:r>
          </a:p>
          <a:p>
            <a:pPr>
              <a:lnSpc>
                <a:spcPct val="150000"/>
              </a:lnSpc>
            </a:pPr>
            <a:r>
              <a:rPr lang="en-US" altLang="zh-CN" sz="2000" dirty="0">
                <a:latin typeface="微软雅黑" pitchFamily="34" charset="-122"/>
                <a:ea typeface="微软雅黑" pitchFamily="34" charset="-122"/>
              </a:rPr>
              <a:t>&gt;&gt; y = [18.6,  19.1,  20.0,  20.0,  20.0,  19.7,  19.9,  19.6,  20.2];</a:t>
            </a:r>
          </a:p>
          <a:p>
            <a:pPr>
              <a:lnSpc>
                <a:spcPct val="150000"/>
              </a:lnSpc>
            </a:pPr>
            <a:r>
              <a:rPr lang="en-US" altLang="zh-CN" sz="2000" dirty="0">
                <a:latin typeface="微软雅黑" pitchFamily="34" charset="-122"/>
                <a:ea typeface="微软雅黑" pitchFamily="34" charset="-122"/>
              </a:rPr>
              <a:t>&gt;&gt; Alpha = 0.05; </a:t>
            </a:r>
          </a:p>
          <a:p>
            <a:pPr>
              <a:lnSpc>
                <a:spcPct val="150000"/>
              </a:lnSpc>
            </a:pPr>
            <a:r>
              <a:rPr lang="en-US" altLang="zh-CN" sz="2000" dirty="0">
                <a:latin typeface="微软雅黑" pitchFamily="34" charset="-122"/>
                <a:ea typeface="微软雅黑" pitchFamily="34" charset="-122"/>
              </a:rPr>
              <a:t>&gt;&gt; tail = 'both'; </a:t>
            </a:r>
            <a:endParaRPr lang="zh-CN" altLang="en-US" sz="2000" dirty="0">
              <a:latin typeface="微软雅黑" pitchFamily="34" charset="-122"/>
              <a:ea typeface="微软雅黑" pitchFamily="34" charset="-122"/>
            </a:endParaRPr>
          </a:p>
          <a:p>
            <a:pPr>
              <a:lnSpc>
                <a:spcPct val="15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vartype</a:t>
            </a:r>
            <a:r>
              <a:rPr lang="en-US" altLang="zh-CN" sz="2000" dirty="0">
                <a:latin typeface="微软雅黑" pitchFamily="34" charset="-122"/>
                <a:ea typeface="微软雅黑" pitchFamily="34" charset="-122"/>
              </a:rPr>
              <a:t> = 'equal'; </a:t>
            </a:r>
            <a:endParaRPr lang="zh-CN" altLang="en-US" sz="2000" dirty="0">
              <a:latin typeface="微软雅黑" pitchFamily="34" charset="-122"/>
              <a:ea typeface="微软雅黑" pitchFamily="34" charset="-122"/>
            </a:endParaRPr>
          </a:p>
          <a:p>
            <a:pPr>
              <a:lnSpc>
                <a:spcPct val="150000"/>
              </a:lnSpc>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h,p,muci,stats</a:t>
            </a:r>
            <a:r>
              <a:rPr lang="en-US" altLang="zh-CN" sz="2000" dirty="0">
                <a:latin typeface="微软雅黑" pitchFamily="34" charset="-122"/>
                <a:ea typeface="微软雅黑" pitchFamily="34" charset="-122"/>
              </a:rPr>
              <a:t>] = ttest2(</a:t>
            </a:r>
            <a:r>
              <a:rPr lang="en-US" altLang="zh-CN" sz="2000" dirty="0" err="1">
                <a:latin typeface="微软雅黑" pitchFamily="34" charset="-122"/>
                <a:ea typeface="微软雅黑" pitchFamily="34" charset="-122"/>
              </a:rPr>
              <a:t>x,y,Alpha,tail,vartype</a:t>
            </a:r>
            <a:r>
              <a:rPr lang="en-US" altLang="zh-CN" sz="2000" dirty="0">
                <a:latin typeface="微软雅黑" pitchFamily="34" charset="-122"/>
                <a:ea typeface="微软雅黑" pitchFamily="34" charset="-122"/>
              </a:rPr>
              <a:t>)</a:t>
            </a:r>
          </a:p>
        </p:txBody>
      </p:sp>
      <p:sp>
        <p:nvSpPr>
          <p:cNvPr id="4" name="日期占位符 3">
            <a:extLst>
              <a:ext uri="{FF2B5EF4-FFF2-40B4-BE49-F238E27FC236}">
                <a16:creationId xmlns:a16="http://schemas.microsoft.com/office/drawing/2014/main" id="{E1C03DFE-A708-4896-9D10-DA718B3C3465}"/>
              </a:ext>
            </a:extLst>
          </p:cNvPr>
          <p:cNvSpPr>
            <a:spLocks noGrp="1"/>
          </p:cNvSpPr>
          <p:nvPr>
            <p:ph type="dt" sz="half" idx="2"/>
          </p:nvPr>
        </p:nvSpPr>
        <p:spPr/>
        <p:txBody>
          <a:bodyPr/>
          <a:lstStyle/>
          <a:p>
            <a:pPr>
              <a:defRPr/>
            </a:pPr>
            <a:fld id="{437821B4-928D-4979-A1FA-A970706EB809}"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C8E60AB0-BB88-44F4-963C-10F5E7F8990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913085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subTitle" idx="1"/>
          </p:nvPr>
        </p:nvSpPr>
        <p:spPr>
          <a:xfrm>
            <a:off x="1159000" y="740530"/>
            <a:ext cx="3629025" cy="444103"/>
          </a:xfrm>
        </p:spPr>
        <p:txBody>
          <a:bodyPr/>
          <a:lstStyle/>
          <a:p>
            <a:pPr algn="l" eaLnBrk="1" hangingPunct="1">
              <a:lnSpc>
                <a:spcPct val="90000"/>
              </a:lnSpc>
            </a:pPr>
            <a:r>
              <a:rPr lang="zh-CN" altLang="en-US" sz="2800" b="1" dirty="0">
                <a:solidFill>
                  <a:schemeClr val="tx1"/>
                </a:solidFill>
                <a:latin typeface="微软雅黑" pitchFamily="34" charset="-122"/>
                <a:ea typeface="微软雅黑" pitchFamily="34" charset="-122"/>
              </a:rPr>
              <a:t>主要内容</a:t>
            </a:r>
          </a:p>
        </p:txBody>
      </p:sp>
      <p:sp>
        <p:nvSpPr>
          <p:cNvPr id="3075" name="Rectangle 2"/>
          <p:cNvSpPr>
            <a:spLocks noChangeArrowheads="1"/>
          </p:cNvSpPr>
          <p:nvPr/>
        </p:nvSpPr>
        <p:spPr bwMode="auto">
          <a:xfrm>
            <a:off x="1115616" y="1331414"/>
            <a:ext cx="5832648" cy="468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描述性统计量与统计图</a:t>
            </a:r>
          </a:p>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参数估计</a:t>
            </a:r>
          </a:p>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正态总体参数的检验</a:t>
            </a:r>
          </a:p>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常用非参数检验</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方差分析</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zh-CN" altLang="en-US" sz="2400" dirty="0">
                <a:latin typeface="微软雅黑" pitchFamily="34" charset="-122"/>
                <a:ea typeface="微软雅黑" pitchFamily="34" charset="-122"/>
              </a:rPr>
              <a:t>  回归分析</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聚类分析</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判别分析</a:t>
            </a:r>
            <a:endParaRPr lang="en-US" altLang="zh-CN" sz="2400" dirty="0">
              <a:latin typeface="微软雅黑" pitchFamily="34" charset="-122"/>
              <a:ea typeface="微软雅黑" pitchFamily="34" charset="-122"/>
            </a:endParaRPr>
          </a:p>
          <a:p>
            <a:pPr>
              <a:lnSpc>
                <a:spcPct val="140000"/>
              </a:lnSpc>
              <a:buClr>
                <a:srgbClr val="FF0000"/>
              </a:buClr>
              <a:buFont typeface="Wingdings" pitchFamily="2" charset="2"/>
              <a:buChar char="Ø"/>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主成分分析</a:t>
            </a:r>
            <a:endParaRPr lang="en-US" altLang="zh-CN" sz="2400" dirty="0">
              <a:latin typeface="微软雅黑" pitchFamily="34" charset="-122"/>
              <a:ea typeface="微软雅黑" pitchFamily="34" charset="-122"/>
            </a:endParaRPr>
          </a:p>
        </p:txBody>
      </p:sp>
      <p:sp>
        <p:nvSpPr>
          <p:cNvPr id="4" name="日期占位符 3">
            <a:extLst>
              <a:ext uri="{FF2B5EF4-FFF2-40B4-BE49-F238E27FC236}">
                <a16:creationId xmlns:a16="http://schemas.microsoft.com/office/drawing/2014/main" id="{3E358E9C-FC24-4331-BA13-0228BF5DDF44}"/>
              </a:ext>
            </a:extLst>
          </p:cNvPr>
          <p:cNvSpPr>
            <a:spLocks noGrp="1"/>
          </p:cNvSpPr>
          <p:nvPr>
            <p:ph type="dt" sz="half" idx="2"/>
          </p:nvPr>
        </p:nvSpPr>
        <p:spPr/>
        <p:txBody>
          <a:bodyPr/>
          <a:lstStyle/>
          <a:p>
            <a:pPr>
              <a:defRPr/>
            </a:pPr>
            <a:fld id="{CED19829-6466-4439-90AF-F29B9B73B61F}"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6B1DC254-725F-47C0-9779-2877C35096D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338348" y="519063"/>
            <a:ext cx="6321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配对样本的比较 </a:t>
            </a:r>
            <a:r>
              <a:rPr lang="en-US" altLang="zh-CN" sz="2400" dirty="0">
                <a:solidFill>
                  <a:srgbClr val="FF0000"/>
                </a:solidFill>
                <a:latin typeface="微软雅黑" pitchFamily="34" charset="-122"/>
                <a:ea typeface="微软雅黑" pitchFamily="34" charset="-122"/>
              </a:rPr>
              <a:t>t</a:t>
            </a:r>
            <a:r>
              <a:rPr lang="zh-CN" altLang="en-US" sz="2400" dirty="0">
                <a:solidFill>
                  <a:srgbClr val="FF0000"/>
                </a:solidFill>
                <a:latin typeface="微软雅黑" pitchFamily="34" charset="-122"/>
                <a:ea typeface="微软雅黑" pitchFamily="34" charset="-122"/>
              </a:rPr>
              <a:t>检验</a:t>
            </a:r>
          </a:p>
        </p:txBody>
      </p:sp>
      <p:sp>
        <p:nvSpPr>
          <p:cNvPr id="16387" name="Rectangle 56"/>
          <p:cNvSpPr>
            <a:spLocks noChangeArrowheads="1"/>
          </p:cNvSpPr>
          <p:nvPr/>
        </p:nvSpPr>
        <p:spPr bwMode="auto">
          <a:xfrm>
            <a:off x="827584" y="1484784"/>
            <a:ext cx="5832648"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es-ES" altLang="zh-CN" sz="2200" dirty="0">
                <a:solidFill>
                  <a:schemeClr val="bg2"/>
                </a:solidFill>
                <a:latin typeface="微软雅黑" pitchFamily="34" charset="-122"/>
                <a:ea typeface="微软雅黑" pitchFamily="34" charset="-122"/>
                <a:sym typeface="Wingdings" pitchFamily="2" charset="2"/>
              </a:rPr>
              <a:t>&gt;&gt; [h,p,ci,stats] = ttest(x,y,alpha,tail)</a:t>
            </a:r>
          </a:p>
        </p:txBody>
      </p:sp>
      <p:sp>
        <p:nvSpPr>
          <p:cNvPr id="16388" name="Rectangle 5"/>
          <p:cNvSpPr>
            <a:spLocks noChangeArrowheads="1"/>
          </p:cNvSpPr>
          <p:nvPr/>
        </p:nvSpPr>
        <p:spPr bwMode="auto">
          <a:xfrm>
            <a:off x="356642" y="1023119"/>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buFont typeface="Wingdings" pitchFamily="2" charset="2"/>
              <a:buChar char="Ø"/>
            </a:pPr>
            <a:r>
              <a:rPr lang="en-US" altLang="zh-CN" sz="2400" dirty="0">
                <a:solidFill>
                  <a:srgbClr val="0000FF"/>
                </a:solidFill>
                <a:latin typeface="微软雅黑" pitchFamily="34" charset="-122"/>
                <a:ea typeface="微软雅黑" pitchFamily="34" charset="-122"/>
              </a:rPr>
              <a:t>  </a:t>
            </a:r>
            <a:r>
              <a:rPr lang="en-US" altLang="zh-CN" sz="2400" dirty="0" err="1">
                <a:solidFill>
                  <a:srgbClr val="0000FF"/>
                </a:solidFill>
                <a:latin typeface="微软雅黑" pitchFamily="34" charset="-122"/>
                <a:ea typeface="微软雅黑" pitchFamily="34" charset="-122"/>
              </a:rPr>
              <a:t>t</a:t>
            </a:r>
            <a:r>
              <a:rPr lang="en-US" altLang="en-US" sz="2400" dirty="0" err="1">
                <a:solidFill>
                  <a:srgbClr val="0000FF"/>
                </a:solidFill>
                <a:latin typeface="微软雅黑" pitchFamily="34" charset="-122"/>
                <a:ea typeface="微软雅黑" pitchFamily="34" charset="-122"/>
              </a:rPr>
              <a:t>test</a:t>
            </a:r>
            <a:r>
              <a:rPr lang="zh-CN" altLang="en-US" sz="2400" dirty="0">
                <a:solidFill>
                  <a:srgbClr val="0000FF"/>
                </a:solidFill>
                <a:latin typeface="微软雅黑" pitchFamily="34" charset="-122"/>
                <a:ea typeface="微软雅黑" pitchFamily="34" charset="-122"/>
              </a:rPr>
              <a:t>函数</a:t>
            </a:r>
          </a:p>
        </p:txBody>
      </p:sp>
      <p:graphicFrame>
        <p:nvGraphicFramePr>
          <p:cNvPr id="8" name="表格 7">
            <a:extLst>
              <a:ext uri="{FF2B5EF4-FFF2-40B4-BE49-F238E27FC236}">
                <a16:creationId xmlns:a16="http://schemas.microsoft.com/office/drawing/2014/main" id="{58519D34-C0EA-4980-B993-4137990D4F52}"/>
              </a:ext>
            </a:extLst>
          </p:cNvPr>
          <p:cNvGraphicFramePr>
            <a:graphicFrameLocks noGrp="1"/>
          </p:cNvGraphicFramePr>
          <p:nvPr>
            <p:extLst>
              <p:ext uri="{D42A27DB-BD31-4B8C-83A1-F6EECF244321}">
                <p14:modId xmlns:p14="http://schemas.microsoft.com/office/powerpoint/2010/main" val="3381629158"/>
              </p:ext>
            </p:extLst>
          </p:nvPr>
        </p:nvGraphicFramePr>
        <p:xfrm>
          <a:off x="467546" y="4293096"/>
          <a:ext cx="7776861" cy="1288989"/>
        </p:xfrm>
        <a:graphic>
          <a:graphicData uri="http://schemas.openxmlformats.org/drawingml/2006/table">
            <a:tbl>
              <a:tblPr firstRow="1" firstCol="1" bandRow="1"/>
              <a:tblGrid>
                <a:gridCol w="863246">
                  <a:extLst>
                    <a:ext uri="{9D8B030D-6E8A-4147-A177-3AD203B41FA5}">
                      <a16:colId xmlns:a16="http://schemas.microsoft.com/office/drawing/2014/main" val="20000"/>
                    </a:ext>
                  </a:extLst>
                </a:gridCol>
                <a:gridCol w="690875">
                  <a:extLst>
                    <a:ext uri="{9D8B030D-6E8A-4147-A177-3AD203B41FA5}">
                      <a16:colId xmlns:a16="http://schemas.microsoft.com/office/drawing/2014/main" val="20001"/>
                    </a:ext>
                  </a:extLst>
                </a:gridCol>
                <a:gridCol w="691570">
                  <a:extLst>
                    <a:ext uri="{9D8B030D-6E8A-4147-A177-3AD203B41FA5}">
                      <a16:colId xmlns:a16="http://schemas.microsoft.com/office/drawing/2014/main" val="20002"/>
                    </a:ext>
                  </a:extLst>
                </a:gridCol>
                <a:gridCol w="691570">
                  <a:extLst>
                    <a:ext uri="{9D8B030D-6E8A-4147-A177-3AD203B41FA5}">
                      <a16:colId xmlns:a16="http://schemas.microsoft.com/office/drawing/2014/main" val="20003"/>
                    </a:ext>
                  </a:extLst>
                </a:gridCol>
                <a:gridCol w="691570">
                  <a:extLst>
                    <a:ext uri="{9D8B030D-6E8A-4147-A177-3AD203B41FA5}">
                      <a16:colId xmlns:a16="http://schemas.microsoft.com/office/drawing/2014/main" val="20004"/>
                    </a:ext>
                  </a:extLst>
                </a:gridCol>
                <a:gridCol w="690875">
                  <a:extLst>
                    <a:ext uri="{9D8B030D-6E8A-4147-A177-3AD203B41FA5}">
                      <a16:colId xmlns:a16="http://schemas.microsoft.com/office/drawing/2014/main" val="20005"/>
                    </a:ext>
                  </a:extLst>
                </a:gridCol>
                <a:gridCol w="691570">
                  <a:extLst>
                    <a:ext uri="{9D8B030D-6E8A-4147-A177-3AD203B41FA5}">
                      <a16:colId xmlns:a16="http://schemas.microsoft.com/office/drawing/2014/main" val="20006"/>
                    </a:ext>
                  </a:extLst>
                </a:gridCol>
                <a:gridCol w="691570">
                  <a:extLst>
                    <a:ext uri="{9D8B030D-6E8A-4147-A177-3AD203B41FA5}">
                      <a16:colId xmlns:a16="http://schemas.microsoft.com/office/drawing/2014/main" val="20007"/>
                    </a:ext>
                  </a:extLst>
                </a:gridCol>
                <a:gridCol w="691570">
                  <a:extLst>
                    <a:ext uri="{9D8B030D-6E8A-4147-A177-3AD203B41FA5}">
                      <a16:colId xmlns:a16="http://schemas.microsoft.com/office/drawing/2014/main" val="20008"/>
                    </a:ext>
                  </a:extLst>
                </a:gridCol>
                <a:gridCol w="690875">
                  <a:extLst>
                    <a:ext uri="{9D8B030D-6E8A-4147-A177-3AD203B41FA5}">
                      <a16:colId xmlns:a16="http://schemas.microsoft.com/office/drawing/2014/main" val="20009"/>
                    </a:ext>
                  </a:extLst>
                </a:gridCol>
                <a:gridCol w="691570">
                  <a:extLst>
                    <a:ext uri="{9D8B030D-6E8A-4147-A177-3AD203B41FA5}">
                      <a16:colId xmlns:a16="http://schemas.microsoft.com/office/drawing/2014/main" val="20010"/>
                    </a:ext>
                  </a:extLst>
                </a:gridCol>
              </a:tblGrid>
              <a:tr h="571967">
                <a:tc>
                  <a:txBody>
                    <a:bodyPr/>
                    <a:lstStyle/>
                    <a:p>
                      <a:pPr algn="just">
                        <a:spcAft>
                          <a:spcPts val="0"/>
                        </a:spcAft>
                      </a:pPr>
                      <a:r>
                        <a:rPr lang="en-US" sz="1200" b="1" kern="100" dirty="0">
                          <a:effectLst/>
                          <a:latin typeface="微软雅黑" panose="020B0503020204020204" pitchFamily="34" charset="-122"/>
                          <a:ea typeface="微软雅黑" panose="020B0503020204020204" pitchFamily="34" charset="-122"/>
                          <a:cs typeface="Times New Roman"/>
                        </a:rPr>
                        <a:t>      </a:t>
                      </a:r>
                      <a:r>
                        <a:rPr lang="zh-CN" altLang="en-US" sz="900" b="1" kern="100" dirty="0">
                          <a:effectLst/>
                          <a:latin typeface="微软雅黑" panose="020B0503020204020204" pitchFamily="34" charset="-122"/>
                          <a:ea typeface="微软雅黑" panose="020B0503020204020204" pitchFamily="34" charset="-122"/>
                          <a:cs typeface="Times New Roman"/>
                        </a:rPr>
                        <a:t>试验者</a:t>
                      </a:r>
                      <a:endParaRPr lang="en-US" altLang="zh-CN" sz="900" b="1" kern="100" dirty="0">
                        <a:effectLst/>
                        <a:latin typeface="微软雅黑" panose="020B0503020204020204" pitchFamily="34" charset="-122"/>
                        <a:ea typeface="微软雅黑" panose="020B0503020204020204" pitchFamily="34" charset="-122"/>
                        <a:cs typeface="Times New Roman"/>
                      </a:endParaRPr>
                    </a:p>
                    <a:p>
                      <a:pPr algn="just">
                        <a:spcAft>
                          <a:spcPts val="0"/>
                        </a:spcAft>
                      </a:pPr>
                      <a:endParaRPr lang="zh-CN" sz="900" b="1" kern="100" dirty="0">
                        <a:effectLst/>
                        <a:latin typeface="微软雅黑" panose="020B0503020204020204" pitchFamily="34" charset="-122"/>
                        <a:ea typeface="微软雅黑" panose="020B0503020204020204" pitchFamily="34" charset="-122"/>
                        <a:cs typeface="Times New Roman"/>
                      </a:endParaRPr>
                    </a:p>
                    <a:p>
                      <a:pPr algn="just">
                        <a:spcAft>
                          <a:spcPts val="0"/>
                        </a:spcAft>
                      </a:pPr>
                      <a:r>
                        <a:rPr lang="zh-CN" altLang="en-US" sz="900" b="1" kern="100" dirty="0">
                          <a:effectLst/>
                          <a:latin typeface="微软雅黑" panose="020B0503020204020204" pitchFamily="34" charset="-122"/>
                          <a:ea typeface="微软雅黑" panose="020B0503020204020204" pitchFamily="34" charset="-122"/>
                          <a:cs typeface="Times New Roman"/>
                        </a:rPr>
                        <a:t>前或后</a:t>
                      </a:r>
                      <a:endParaRPr lang="zh-CN" sz="900" b="1" kern="100" dirty="0">
                        <a:effectLst/>
                        <a:latin typeface="微软雅黑" panose="020B0503020204020204" pitchFamily="34" charset="-122"/>
                        <a:ea typeface="微软雅黑" panose="020B0503020204020204" pitchFamily="34" charset="-122"/>
                        <a:cs typeface="Times New Roman"/>
                      </a:endParaRPr>
                    </a:p>
                  </a:txBody>
                  <a:tcPr marL="62706" marR="62706"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spcAft>
                          <a:spcPts val="0"/>
                        </a:spcAft>
                      </a:pPr>
                      <a:r>
                        <a:rPr lang="en-US" sz="1800" b="1" kern="100" dirty="0">
                          <a:effectLst/>
                          <a:latin typeface="+mn-lt"/>
                          <a:ea typeface="楷体_GB2312" panose="02010609030101010101" pitchFamily="49" charset="-122"/>
                          <a:cs typeface="Times New Roman"/>
                        </a:rPr>
                        <a:t>1</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mn-lt"/>
                          <a:ea typeface="楷体_GB2312" panose="02010609030101010101" pitchFamily="49" charset="-122"/>
                          <a:cs typeface="Times New Roman"/>
                        </a:rPr>
                        <a:t>2</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mn-lt"/>
                          <a:ea typeface="楷体_GB2312" panose="02010609030101010101" pitchFamily="49" charset="-122"/>
                          <a:cs typeface="Times New Roman"/>
                        </a:rPr>
                        <a:t>3</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mn-lt"/>
                          <a:ea typeface="楷体_GB2312" panose="02010609030101010101" pitchFamily="49" charset="-122"/>
                          <a:cs typeface="Times New Roman"/>
                        </a:rPr>
                        <a:t>4</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mn-lt"/>
                          <a:ea typeface="楷体_GB2312" panose="02010609030101010101" pitchFamily="49" charset="-122"/>
                          <a:cs typeface="Times New Roman"/>
                        </a:rPr>
                        <a:t>5</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mn-lt"/>
                          <a:ea typeface="楷体_GB2312" panose="02010609030101010101" pitchFamily="49" charset="-122"/>
                          <a:cs typeface="Times New Roman"/>
                        </a:rPr>
                        <a:t>6</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mn-lt"/>
                          <a:ea typeface="楷体_GB2312" panose="02010609030101010101" pitchFamily="49" charset="-122"/>
                          <a:cs typeface="Times New Roman"/>
                        </a:rPr>
                        <a:t>7</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mn-lt"/>
                          <a:ea typeface="楷体_GB2312" panose="02010609030101010101" pitchFamily="49" charset="-122"/>
                          <a:cs typeface="Times New Roman"/>
                        </a:rPr>
                        <a:t>8</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mn-lt"/>
                          <a:ea typeface="楷体_GB2312" panose="02010609030101010101" pitchFamily="49" charset="-122"/>
                          <a:cs typeface="Times New Roman"/>
                        </a:rPr>
                        <a:t>9</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mn-lt"/>
                          <a:ea typeface="楷体_GB2312" panose="02010609030101010101" pitchFamily="49" charset="-122"/>
                          <a:cs typeface="Times New Roman"/>
                        </a:rPr>
                        <a:t>10</a:t>
                      </a:r>
                      <a:endParaRPr lang="zh-CN" sz="1800" b="1" kern="100" dirty="0">
                        <a:effectLst/>
                        <a:latin typeface="+mn-lt"/>
                        <a:ea typeface="楷体_GB2312" panose="02010609030101010101" pitchFamily="49" charset="-122"/>
                        <a:cs typeface="Times New Roman"/>
                      </a:endParaRPr>
                    </a:p>
                  </a:txBody>
                  <a:tcPr marL="62706" marR="62706"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8511">
                <a:tc>
                  <a:txBody>
                    <a:bodyPr/>
                    <a:lstStyle/>
                    <a:p>
                      <a:pPr algn="ctr">
                        <a:spcAft>
                          <a:spcPts val="0"/>
                        </a:spcAft>
                      </a:pPr>
                      <a:r>
                        <a:rPr lang="zh-CN" altLang="en-US" sz="1400" b="1" kern="100" dirty="0">
                          <a:effectLst/>
                          <a:latin typeface="微软雅黑" panose="020B0503020204020204" pitchFamily="34" charset="-122"/>
                          <a:ea typeface="微软雅黑" panose="020B0503020204020204" pitchFamily="34" charset="-122"/>
                          <a:cs typeface="Times New Roman"/>
                        </a:rPr>
                        <a:t>服药前</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2706" marR="6270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90</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79</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86</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88</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92</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79</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76</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87</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102</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96</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8511">
                <a:tc>
                  <a:txBody>
                    <a:bodyPr/>
                    <a:lstStyle/>
                    <a:p>
                      <a:pPr algn="ctr">
                        <a:spcAft>
                          <a:spcPts val="0"/>
                        </a:spcAft>
                      </a:pPr>
                      <a:r>
                        <a:rPr lang="zh-CN" altLang="en-US" sz="1400" b="1" kern="100" dirty="0">
                          <a:effectLst/>
                          <a:latin typeface="微软雅黑" panose="020B0503020204020204" pitchFamily="34" charset="-122"/>
                          <a:ea typeface="微软雅黑" panose="020B0503020204020204" pitchFamily="34" charset="-122"/>
                          <a:cs typeface="Times New Roman"/>
                        </a:rPr>
                        <a:t>服药后</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2706" marR="6270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83</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70</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80</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84</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87</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74</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79</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83</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96</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100" dirty="0">
                          <a:effectLst/>
                          <a:latin typeface="+mn-lt"/>
                          <a:ea typeface="楷体_GB2312" panose="02010609030101010101" pitchFamily="49" charset="-122"/>
                          <a:cs typeface="Times New Roman"/>
                        </a:rPr>
                        <a:t>90</a:t>
                      </a:r>
                      <a:endParaRPr lang="zh-CN" sz="1800" b="1" kern="100" dirty="0">
                        <a:effectLst/>
                        <a:latin typeface="+mn-lt"/>
                        <a:ea typeface="楷体_GB2312" panose="02010609030101010101" pitchFamily="49" charset="-122"/>
                        <a:cs typeface="Times New Roman"/>
                      </a:endParaRPr>
                    </a:p>
                  </a:txBody>
                  <a:tcPr marL="62706" marR="62706" marT="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日期占位符 3">
            <a:extLst>
              <a:ext uri="{FF2B5EF4-FFF2-40B4-BE49-F238E27FC236}">
                <a16:creationId xmlns:a16="http://schemas.microsoft.com/office/drawing/2014/main" id="{B37DE209-7B34-4673-8F69-AB0077A52403}"/>
              </a:ext>
            </a:extLst>
          </p:cNvPr>
          <p:cNvSpPr>
            <a:spLocks noGrp="1"/>
          </p:cNvSpPr>
          <p:nvPr>
            <p:ph type="dt" sz="half" idx="2"/>
          </p:nvPr>
        </p:nvSpPr>
        <p:spPr/>
        <p:txBody>
          <a:bodyPr/>
          <a:lstStyle/>
          <a:p>
            <a:pPr>
              <a:defRPr/>
            </a:pPr>
            <a:fld id="{D130AB4A-00B6-4372-9076-AED0C4625C05}" type="datetime1">
              <a:rPr lang="zh-CN" altLang="en-US" smtClean="0"/>
              <a:t>2022/11/23</a:t>
            </a:fld>
            <a:endParaRPr lang="zh-CN" altLang="en-US"/>
          </a:p>
        </p:txBody>
      </p:sp>
      <p:sp>
        <p:nvSpPr>
          <p:cNvPr id="13" name="Text Box 9">
            <a:extLst>
              <a:ext uri="{FF2B5EF4-FFF2-40B4-BE49-F238E27FC236}">
                <a16:creationId xmlns:a16="http://schemas.microsoft.com/office/drawing/2014/main" id="{5DE38E04-EF1F-4F7D-ABAE-0F084E36EC52}"/>
              </a:ext>
            </a:extLst>
          </p:cNvPr>
          <p:cNvSpPr txBox="1">
            <a:spLocks noChangeArrowheads="1"/>
          </p:cNvSpPr>
          <p:nvPr/>
        </p:nvSpPr>
        <p:spPr bwMode="auto">
          <a:xfrm>
            <a:off x="497426" y="1983262"/>
            <a:ext cx="7963006"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3-4</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两组（各</a:t>
            </a:r>
            <a:r>
              <a:rPr lang="en-US" altLang="zh-CN" dirty="0">
                <a:latin typeface="微软雅黑" pitchFamily="34" charset="-122"/>
                <a:ea typeface="微软雅黑" pitchFamily="34" charset="-122"/>
              </a:rPr>
              <a:t>10</a:t>
            </a:r>
            <a:r>
              <a:rPr lang="zh-CN" altLang="en-US" dirty="0">
                <a:latin typeface="微软雅黑" pitchFamily="34" charset="-122"/>
                <a:ea typeface="微软雅黑" pitchFamily="34" charset="-122"/>
              </a:rPr>
              <a:t>名）有资质的评酒员分别对</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个不同的红葡萄酒样品进行品评，每个评酒员在品尝后进行评分（百分制），然后对每组的每个样品计算其平均分，结果如下表所列。</a:t>
            </a:r>
          </a:p>
        </p:txBody>
      </p:sp>
      <p:grpSp>
        <p:nvGrpSpPr>
          <p:cNvPr id="2" name="组合 1">
            <a:extLst>
              <a:ext uri="{FF2B5EF4-FFF2-40B4-BE49-F238E27FC236}">
                <a16:creationId xmlns:a16="http://schemas.microsoft.com/office/drawing/2014/main" id="{2638E3DF-62FE-4D82-A534-BB49322D23E6}"/>
              </a:ext>
            </a:extLst>
          </p:cNvPr>
          <p:cNvGrpSpPr/>
          <p:nvPr/>
        </p:nvGrpSpPr>
        <p:grpSpPr>
          <a:xfrm>
            <a:off x="497426" y="5656255"/>
            <a:ext cx="7963006" cy="581057"/>
            <a:chOff x="497426" y="5512239"/>
            <a:chExt cx="7963006" cy="581057"/>
          </a:xfrm>
        </p:grpSpPr>
        <p:graphicFrame>
          <p:nvGraphicFramePr>
            <p:cNvPr id="15" name="对象 14">
              <a:extLst>
                <a:ext uri="{FF2B5EF4-FFF2-40B4-BE49-F238E27FC236}">
                  <a16:creationId xmlns:a16="http://schemas.microsoft.com/office/drawing/2014/main" id="{1B7ADCAF-73A0-4D58-AC60-F66EA291007E}"/>
                </a:ext>
              </a:extLst>
            </p:cNvPr>
            <p:cNvGraphicFramePr>
              <a:graphicFrameLocks noChangeAspect="1"/>
            </p:cNvGraphicFramePr>
            <p:nvPr>
              <p:extLst>
                <p:ext uri="{D42A27DB-BD31-4B8C-83A1-F6EECF244321}">
                  <p14:modId xmlns:p14="http://schemas.microsoft.com/office/powerpoint/2010/main" val="3114246356"/>
                </p:ext>
              </p:extLst>
            </p:nvPr>
          </p:nvGraphicFramePr>
          <p:xfrm>
            <a:off x="6372200" y="5693689"/>
            <a:ext cx="1019175" cy="325437"/>
          </p:xfrm>
          <a:graphic>
            <a:graphicData uri="http://schemas.openxmlformats.org/presentationml/2006/ole">
              <mc:AlternateContent xmlns:mc="http://schemas.openxmlformats.org/markup-compatibility/2006">
                <mc:Choice xmlns:v="urn:schemas-microsoft-com:vml" Requires="v">
                  <p:oleObj name="Equation" r:id="rId2" imgW="558720" imgH="177480" progId="Equation.DSMT4">
                    <p:embed/>
                  </p:oleObj>
                </mc:Choice>
                <mc:Fallback>
                  <p:oleObj name="Equation" r:id="rId2" imgW="558720" imgH="177480" progId="Equation.DSMT4">
                    <p:embed/>
                    <p:pic>
                      <p:nvPicPr>
                        <p:cNvPr id="9" name="对象 8">
                          <a:extLst>
                            <a:ext uri="{FF2B5EF4-FFF2-40B4-BE49-F238E27FC236}">
                              <a16:creationId xmlns:a16="http://schemas.microsoft.com/office/drawing/2014/main" id="{2FB49986-4D6F-4B47-8BF7-4E068B4AB2DA}"/>
                            </a:ext>
                          </a:extLst>
                        </p:cNvPr>
                        <p:cNvPicPr>
                          <a:picLocks noChangeAspect="1" noChangeArrowheads="1"/>
                        </p:cNvPicPr>
                        <p:nvPr/>
                      </p:nvPicPr>
                      <p:blipFill>
                        <a:blip r:embed="rId3"/>
                        <a:srcRect/>
                        <a:stretch>
                          <a:fillRect/>
                        </a:stretch>
                      </p:blipFill>
                      <p:spPr bwMode="auto">
                        <a:xfrm>
                          <a:off x="6372200" y="5693689"/>
                          <a:ext cx="1019175" cy="325437"/>
                        </a:xfrm>
                        <a:prstGeom prst="rect">
                          <a:avLst/>
                        </a:prstGeom>
                        <a:noFill/>
                      </p:spPr>
                    </p:pic>
                  </p:oleObj>
                </mc:Fallback>
              </mc:AlternateContent>
            </a:graphicData>
          </a:graphic>
        </p:graphicFrame>
        <p:sp>
          <p:nvSpPr>
            <p:cNvPr id="17" name="Text Box 9">
              <a:extLst>
                <a:ext uri="{FF2B5EF4-FFF2-40B4-BE49-F238E27FC236}">
                  <a16:creationId xmlns:a16="http://schemas.microsoft.com/office/drawing/2014/main" id="{D04E02DF-6332-46D1-9C4E-17250B07311C}"/>
                </a:ext>
              </a:extLst>
            </p:cNvPr>
            <p:cNvSpPr txBox="1">
              <a:spLocks noChangeArrowheads="1"/>
            </p:cNvSpPr>
            <p:nvPr/>
          </p:nvSpPr>
          <p:spPr bwMode="auto">
            <a:xfrm>
              <a:off x="497426" y="5512239"/>
              <a:ext cx="7963006"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zh-CN" altLang="en-US" dirty="0">
                  <a:latin typeface="微软雅黑" pitchFamily="34" charset="-122"/>
                  <a:ea typeface="微软雅黑" pitchFamily="34" charset="-122"/>
                </a:rPr>
                <a:t>试比较两组评酒员的评分是否有显著差异？</a:t>
              </a:r>
            </a:p>
          </p:txBody>
        </p:sp>
      </p:grpSp>
      <p:sp>
        <p:nvSpPr>
          <p:cNvPr id="3" name="页脚占位符 2">
            <a:extLst>
              <a:ext uri="{FF2B5EF4-FFF2-40B4-BE49-F238E27FC236}">
                <a16:creationId xmlns:a16="http://schemas.microsoft.com/office/drawing/2014/main" id="{279BBBCD-29A4-4A04-A80B-2615D049B54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458377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500035" y="620688"/>
            <a:ext cx="8320811" cy="257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latin typeface="微软雅黑" pitchFamily="34" charset="-122"/>
                <a:ea typeface="微软雅黑" pitchFamily="34" charset="-122"/>
              </a:rPr>
              <a:t>&gt;&gt; x = [90,79,86,88,92,79,76,87,102,96];</a:t>
            </a:r>
          </a:p>
          <a:p>
            <a:pPr>
              <a:lnSpc>
                <a:spcPct val="150000"/>
              </a:lnSpc>
            </a:pPr>
            <a:r>
              <a:rPr lang="en-US" altLang="zh-CN" sz="2200" dirty="0">
                <a:latin typeface="微软雅黑" pitchFamily="34" charset="-122"/>
                <a:ea typeface="微软雅黑" pitchFamily="34" charset="-122"/>
              </a:rPr>
              <a:t>&gt;&gt; y = [83,70,80,84,87,74,79,83,96,90];</a:t>
            </a:r>
          </a:p>
          <a:p>
            <a:pPr>
              <a:lnSpc>
                <a:spcPct val="150000"/>
              </a:lnSpc>
            </a:pPr>
            <a:r>
              <a:rPr lang="en-US" altLang="zh-CN" sz="2200" dirty="0">
                <a:latin typeface="微软雅黑" pitchFamily="34" charset="-122"/>
                <a:ea typeface="微软雅黑" pitchFamily="34" charset="-122"/>
              </a:rPr>
              <a:t>&gt;&gt; Alpha = 0.05;</a:t>
            </a:r>
          </a:p>
          <a:p>
            <a:pPr>
              <a:lnSpc>
                <a:spcPct val="150000"/>
              </a:lnSpc>
            </a:pPr>
            <a:r>
              <a:rPr lang="en-US" altLang="zh-CN" sz="2200" dirty="0">
                <a:latin typeface="微软雅黑" pitchFamily="34" charset="-122"/>
                <a:ea typeface="微软雅黑" pitchFamily="34" charset="-122"/>
              </a:rPr>
              <a:t>&gt;&gt; tail = 'both';</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h,p,muci,stats</a:t>
            </a:r>
            <a:r>
              <a:rPr lang="en-US" altLang="zh-CN" sz="2200" dirty="0">
                <a:latin typeface="微软雅黑" pitchFamily="34" charset="-122"/>
                <a:ea typeface="微软雅黑" pitchFamily="34" charset="-122"/>
              </a:rPr>
              <a:t>] = </a:t>
            </a:r>
            <a:r>
              <a:rPr lang="en-US" altLang="zh-CN" sz="2200" dirty="0" err="1">
                <a:latin typeface="微软雅黑" pitchFamily="34" charset="-122"/>
                <a:ea typeface="微软雅黑" pitchFamily="34" charset="-122"/>
              </a:rPr>
              <a:t>ttest</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x,y,Alpha,tail</a:t>
            </a:r>
            <a:r>
              <a:rPr lang="en-US" altLang="zh-CN" sz="2200" dirty="0">
                <a:latin typeface="微软雅黑" pitchFamily="34" charset="-122"/>
                <a:ea typeface="微软雅黑" pitchFamily="34" charset="-122"/>
              </a:rPr>
              <a:t>)</a:t>
            </a:r>
          </a:p>
        </p:txBody>
      </p:sp>
      <p:sp>
        <p:nvSpPr>
          <p:cNvPr id="4" name="日期占位符 3">
            <a:extLst>
              <a:ext uri="{FF2B5EF4-FFF2-40B4-BE49-F238E27FC236}">
                <a16:creationId xmlns:a16="http://schemas.microsoft.com/office/drawing/2014/main" id="{5E538573-A8B6-47FE-A655-26F047699B42}"/>
              </a:ext>
            </a:extLst>
          </p:cNvPr>
          <p:cNvSpPr>
            <a:spLocks noGrp="1"/>
          </p:cNvSpPr>
          <p:nvPr>
            <p:ph type="dt" sz="half" idx="2"/>
          </p:nvPr>
        </p:nvSpPr>
        <p:spPr/>
        <p:txBody>
          <a:bodyPr/>
          <a:lstStyle/>
          <a:p>
            <a:pPr>
              <a:defRPr/>
            </a:pPr>
            <a:fld id="{876CD13E-872B-4BCD-8D1B-35F361625EF3}"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A292B7FC-88A0-4D3D-862E-D9F8C40EC58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323746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357158" y="620688"/>
            <a:ext cx="8679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400" b="1" dirty="0">
                <a:solidFill>
                  <a:schemeClr val="bg2"/>
                </a:solidFill>
                <a:latin typeface="微软雅黑" pitchFamily="34" charset="-122"/>
                <a:ea typeface="微软雅黑" pitchFamily="34" charset="-122"/>
              </a:rPr>
              <a:t>四、总体均值未知时的单个正态总体方差的卡方检验</a:t>
            </a:r>
          </a:p>
        </p:txBody>
      </p:sp>
      <p:graphicFrame>
        <p:nvGraphicFramePr>
          <p:cNvPr id="19461" name="Object 6"/>
          <p:cNvGraphicFramePr>
            <a:graphicFrameLocks noChangeAspect="1"/>
          </p:cNvGraphicFramePr>
          <p:nvPr>
            <p:extLst>
              <p:ext uri="{D42A27DB-BD31-4B8C-83A1-F6EECF244321}">
                <p14:modId xmlns:p14="http://schemas.microsoft.com/office/powerpoint/2010/main" val="2773416468"/>
              </p:ext>
            </p:extLst>
          </p:nvPr>
        </p:nvGraphicFramePr>
        <p:xfrm>
          <a:off x="971600" y="1287339"/>
          <a:ext cx="2743200" cy="366713"/>
        </p:xfrm>
        <a:graphic>
          <a:graphicData uri="http://schemas.openxmlformats.org/presentationml/2006/ole">
            <mc:AlternateContent xmlns:mc="http://schemas.openxmlformats.org/markup-compatibility/2006">
              <mc:Choice xmlns:v="urn:schemas-microsoft-com:vml" Requires="v">
                <p:oleObj name="Equation" r:id="rId2" imgW="1333500" imgH="241300" progId="">
                  <p:embed/>
                </p:oleObj>
              </mc:Choice>
              <mc:Fallback>
                <p:oleObj name="Equation" r:id="rId2" imgW="1333500" imgH="241300" progId="">
                  <p:embed/>
                  <p:pic>
                    <p:nvPicPr>
                      <p:cNvPr id="0" name="Picture 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287339"/>
                        <a:ext cx="274320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2" name="Object 7"/>
          <p:cNvGraphicFramePr>
            <a:graphicFrameLocks noChangeAspect="1"/>
          </p:cNvGraphicFramePr>
          <p:nvPr>
            <p:extLst>
              <p:ext uri="{D42A27DB-BD31-4B8C-83A1-F6EECF244321}">
                <p14:modId xmlns:p14="http://schemas.microsoft.com/office/powerpoint/2010/main" val="3797082273"/>
              </p:ext>
            </p:extLst>
          </p:nvPr>
        </p:nvGraphicFramePr>
        <p:xfrm>
          <a:off x="3869655" y="1302551"/>
          <a:ext cx="2717800" cy="347663"/>
        </p:xfrm>
        <a:graphic>
          <a:graphicData uri="http://schemas.openxmlformats.org/presentationml/2006/ole">
            <mc:AlternateContent xmlns:mc="http://schemas.openxmlformats.org/markup-compatibility/2006">
              <mc:Choice xmlns:v="urn:schemas-microsoft-com:vml" Requires="v">
                <p:oleObj name="Equation" r:id="rId4" imgW="1320800" imgH="228600" progId="">
                  <p:embed/>
                </p:oleObj>
              </mc:Choice>
              <mc:Fallback>
                <p:oleObj name="Equation" r:id="rId4" imgW="1320800" imgH="228600" progId="">
                  <p:embed/>
                  <p:pic>
                    <p:nvPicPr>
                      <p:cNvPr id="0"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9655" y="1302551"/>
                        <a:ext cx="271780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3" name="Object 8"/>
          <p:cNvGraphicFramePr>
            <a:graphicFrameLocks noChangeAspect="1"/>
          </p:cNvGraphicFramePr>
          <p:nvPr>
            <p:extLst>
              <p:ext uri="{D42A27DB-BD31-4B8C-83A1-F6EECF244321}">
                <p14:modId xmlns:p14="http://schemas.microsoft.com/office/powerpoint/2010/main" val="3849836593"/>
              </p:ext>
            </p:extLst>
          </p:nvPr>
        </p:nvGraphicFramePr>
        <p:xfrm>
          <a:off x="985165" y="1704454"/>
          <a:ext cx="3709987" cy="1508522"/>
        </p:xfrm>
        <a:graphic>
          <a:graphicData uri="http://schemas.openxmlformats.org/presentationml/2006/ole">
            <mc:AlternateContent xmlns:mc="http://schemas.openxmlformats.org/markup-compatibility/2006">
              <mc:Choice xmlns:v="urn:schemas-microsoft-com:vml" Requires="v">
                <p:oleObj name="Equation" r:id="rId6" imgW="1803400" imgH="990600" progId="">
                  <p:embed/>
                </p:oleObj>
              </mc:Choice>
              <mc:Fallback>
                <p:oleObj name="Equation" r:id="rId6" imgW="1803400" imgH="990600" progId="">
                  <p:embed/>
                  <p:pic>
                    <p:nvPicPr>
                      <p:cNvPr id="0" name="Picture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165" y="1704454"/>
                        <a:ext cx="3709987" cy="15085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5">
            <a:extLst>
              <a:ext uri="{FF2B5EF4-FFF2-40B4-BE49-F238E27FC236}">
                <a16:creationId xmlns:a16="http://schemas.microsoft.com/office/drawing/2014/main" id="{558ED4CB-3927-4B0D-9AA6-34A4321A344C}"/>
              </a:ext>
            </a:extLst>
          </p:cNvPr>
          <p:cNvSpPr>
            <a:spLocks noChangeArrowheads="1"/>
          </p:cNvSpPr>
          <p:nvPr/>
        </p:nvSpPr>
        <p:spPr bwMode="auto">
          <a:xfrm>
            <a:off x="467544" y="3609205"/>
            <a:ext cx="3821308"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buFont typeface="Wingdings" pitchFamily="2" charset="2"/>
              <a:buChar char="Ø"/>
            </a:pPr>
            <a:r>
              <a:rPr lang="en-US" altLang="zh-CN" sz="2400" dirty="0">
                <a:solidFill>
                  <a:srgbClr val="0000FF"/>
                </a:solidFill>
                <a:latin typeface="微软雅黑" pitchFamily="34" charset="-122"/>
                <a:ea typeface="微软雅黑" pitchFamily="34" charset="-122"/>
              </a:rPr>
              <a:t>  </a:t>
            </a:r>
            <a:r>
              <a:rPr lang="en-US" altLang="zh-CN" sz="2400" dirty="0" err="1">
                <a:solidFill>
                  <a:srgbClr val="0000FF"/>
                </a:solidFill>
                <a:latin typeface="微软雅黑" pitchFamily="34" charset="-122"/>
                <a:ea typeface="微软雅黑" pitchFamily="34" charset="-122"/>
              </a:rPr>
              <a:t>var</a:t>
            </a:r>
            <a:r>
              <a:rPr lang="en-US" altLang="en-US" sz="2400" dirty="0" err="1">
                <a:solidFill>
                  <a:srgbClr val="0000FF"/>
                </a:solidFill>
                <a:latin typeface="微软雅黑" pitchFamily="34" charset="-122"/>
                <a:ea typeface="微软雅黑" pitchFamily="34" charset="-122"/>
              </a:rPr>
              <a:t>test</a:t>
            </a:r>
            <a:r>
              <a:rPr lang="zh-CN" altLang="en-US" sz="2400" dirty="0">
                <a:solidFill>
                  <a:srgbClr val="0000FF"/>
                </a:solidFill>
                <a:latin typeface="微软雅黑" pitchFamily="34" charset="-122"/>
                <a:ea typeface="微软雅黑" pitchFamily="34" charset="-122"/>
              </a:rPr>
              <a:t>函数</a:t>
            </a:r>
          </a:p>
        </p:txBody>
      </p:sp>
      <p:sp>
        <p:nvSpPr>
          <p:cNvPr id="9" name="Rectangle 56">
            <a:extLst>
              <a:ext uri="{FF2B5EF4-FFF2-40B4-BE49-F238E27FC236}">
                <a16:creationId xmlns:a16="http://schemas.microsoft.com/office/drawing/2014/main" id="{5D06EE48-4CBC-463F-A74E-1A123566A7F7}"/>
              </a:ext>
            </a:extLst>
          </p:cNvPr>
          <p:cNvSpPr>
            <a:spLocks noChangeArrowheads="1"/>
          </p:cNvSpPr>
          <p:nvPr/>
        </p:nvSpPr>
        <p:spPr bwMode="auto">
          <a:xfrm>
            <a:off x="1004090" y="4066180"/>
            <a:ext cx="6520238" cy="5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fr-FR" altLang="zh-CN" sz="2200" dirty="0">
                <a:solidFill>
                  <a:schemeClr val="bg2"/>
                </a:solidFill>
                <a:latin typeface="微软雅黑" pitchFamily="34" charset="-122"/>
                <a:ea typeface="微软雅黑" pitchFamily="34" charset="-122"/>
                <a:sym typeface="Wingdings" pitchFamily="2" charset="2"/>
              </a:rPr>
              <a:t>&gt;&gt; [H,P,CI,STATS] = vartest(X,V,alpha,tail)</a:t>
            </a:r>
          </a:p>
        </p:txBody>
      </p:sp>
      <p:sp>
        <p:nvSpPr>
          <p:cNvPr id="4" name="日期占位符 3">
            <a:extLst>
              <a:ext uri="{FF2B5EF4-FFF2-40B4-BE49-F238E27FC236}">
                <a16:creationId xmlns:a16="http://schemas.microsoft.com/office/drawing/2014/main" id="{7941B152-B05E-4E8C-AD6B-E8C062073390}"/>
              </a:ext>
            </a:extLst>
          </p:cNvPr>
          <p:cNvSpPr>
            <a:spLocks noGrp="1"/>
          </p:cNvSpPr>
          <p:nvPr>
            <p:ph type="dt" sz="half" idx="2"/>
          </p:nvPr>
        </p:nvSpPr>
        <p:spPr/>
        <p:txBody>
          <a:bodyPr/>
          <a:lstStyle/>
          <a:p>
            <a:pPr>
              <a:defRPr/>
            </a:pPr>
            <a:fld id="{CA0139BD-AC77-4D5F-9A7F-27207E979BF3}"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DEAE24AD-4ECD-4971-A811-FB2F737B4A2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689764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95290" y="1916832"/>
            <a:ext cx="7993135" cy="257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2200" dirty="0">
                <a:latin typeface="微软雅黑" pitchFamily="34" charset="-122"/>
                <a:ea typeface="微软雅黑" pitchFamily="34" charset="-122"/>
              </a:rPr>
              <a:t>&gt;&gt; x = [49.4  50.5  50.7  51.7  49.8  47.9  49.2  51.4  48.9];</a:t>
            </a:r>
          </a:p>
          <a:p>
            <a:pPr>
              <a:lnSpc>
                <a:spcPct val="150000"/>
              </a:lnSpc>
            </a:pPr>
            <a:r>
              <a:rPr lang="en-US" altLang="en-US" sz="2200" dirty="0">
                <a:latin typeface="微软雅黑" pitchFamily="34" charset="-122"/>
                <a:ea typeface="微软雅黑" pitchFamily="34" charset="-122"/>
              </a:rPr>
              <a:t>&gt;&gt; var0 = 1.5;    </a:t>
            </a:r>
          </a:p>
          <a:p>
            <a:pPr>
              <a:lnSpc>
                <a:spcPct val="150000"/>
              </a:lnSpc>
            </a:pPr>
            <a:r>
              <a:rPr lang="en-US" altLang="en-US" sz="2200" dirty="0">
                <a:latin typeface="微软雅黑" pitchFamily="34" charset="-122"/>
                <a:ea typeface="微软雅黑" pitchFamily="34" charset="-122"/>
              </a:rPr>
              <a:t>&gt;&gt; </a:t>
            </a:r>
            <a:r>
              <a:rPr lang="en-US" altLang="zh-CN" sz="2200" dirty="0">
                <a:latin typeface="微软雅黑" pitchFamily="34" charset="-122"/>
                <a:ea typeface="微软雅黑" pitchFamily="34" charset="-122"/>
              </a:rPr>
              <a:t>A</a:t>
            </a:r>
            <a:r>
              <a:rPr lang="en-US" altLang="en-US" sz="2200" dirty="0">
                <a:latin typeface="微软雅黑" pitchFamily="34" charset="-122"/>
                <a:ea typeface="微软雅黑" pitchFamily="34" charset="-122"/>
              </a:rPr>
              <a:t>lpha = 0.05; </a:t>
            </a:r>
          </a:p>
          <a:p>
            <a:pPr>
              <a:lnSpc>
                <a:spcPct val="150000"/>
              </a:lnSpc>
            </a:pPr>
            <a:r>
              <a:rPr lang="en-US" altLang="en-US" sz="2200" dirty="0">
                <a:latin typeface="微软雅黑" pitchFamily="34" charset="-122"/>
                <a:ea typeface="微软雅黑" pitchFamily="34" charset="-122"/>
              </a:rPr>
              <a:t>&gt;&gt; tail = 'both';</a:t>
            </a:r>
          </a:p>
          <a:p>
            <a:pPr>
              <a:lnSpc>
                <a:spcPct val="150000"/>
              </a:lnSpc>
            </a:pPr>
            <a:r>
              <a:rPr lang="en-US" altLang="en-US" sz="2200" dirty="0">
                <a:latin typeface="微软雅黑" pitchFamily="34" charset="-122"/>
                <a:ea typeface="微软雅黑" pitchFamily="34" charset="-122"/>
              </a:rPr>
              <a:t>&gt;&gt; [</a:t>
            </a:r>
            <a:r>
              <a:rPr lang="en-US" altLang="en-US" sz="2200" dirty="0" err="1">
                <a:latin typeface="微软雅黑" pitchFamily="34" charset="-122"/>
                <a:ea typeface="微软雅黑" pitchFamily="34" charset="-122"/>
              </a:rPr>
              <a:t>h,p,varci,stats</a:t>
            </a:r>
            <a:r>
              <a:rPr lang="en-US" altLang="en-US" sz="2200" dirty="0">
                <a:latin typeface="微软雅黑" pitchFamily="34" charset="-122"/>
                <a:ea typeface="微软雅黑" pitchFamily="34" charset="-122"/>
              </a:rPr>
              <a:t>] = </a:t>
            </a:r>
            <a:r>
              <a:rPr lang="en-US" altLang="en-US" sz="2200" dirty="0" err="1">
                <a:latin typeface="微软雅黑" pitchFamily="34" charset="-122"/>
                <a:ea typeface="微软雅黑" pitchFamily="34" charset="-122"/>
              </a:rPr>
              <a:t>vartest</a:t>
            </a:r>
            <a:r>
              <a:rPr lang="en-US" altLang="en-US" sz="2200" dirty="0">
                <a:latin typeface="微软雅黑" pitchFamily="34" charset="-122"/>
                <a:ea typeface="微软雅黑" pitchFamily="34" charset="-122"/>
              </a:rPr>
              <a:t>(x,var0,Alpha,tail)</a:t>
            </a:r>
          </a:p>
        </p:txBody>
      </p:sp>
      <p:sp>
        <p:nvSpPr>
          <p:cNvPr id="4" name="日期占位符 3">
            <a:extLst>
              <a:ext uri="{FF2B5EF4-FFF2-40B4-BE49-F238E27FC236}">
                <a16:creationId xmlns:a16="http://schemas.microsoft.com/office/drawing/2014/main" id="{103B213F-F93D-4914-AFA8-01E9784FCAB2}"/>
              </a:ext>
            </a:extLst>
          </p:cNvPr>
          <p:cNvSpPr>
            <a:spLocks noGrp="1"/>
          </p:cNvSpPr>
          <p:nvPr>
            <p:ph type="dt" sz="half" idx="2"/>
          </p:nvPr>
        </p:nvSpPr>
        <p:spPr/>
        <p:txBody>
          <a:bodyPr/>
          <a:lstStyle/>
          <a:p>
            <a:pPr>
              <a:defRPr/>
            </a:pPr>
            <a:fld id="{389398A1-56F6-4656-83A2-92EA091C5E11}" type="datetime1">
              <a:rPr lang="zh-CN" altLang="en-US" smtClean="0"/>
              <a:t>2022/11/23</a:t>
            </a:fld>
            <a:endParaRPr lang="zh-CN" altLang="en-US"/>
          </a:p>
        </p:txBody>
      </p:sp>
      <p:grpSp>
        <p:nvGrpSpPr>
          <p:cNvPr id="6" name="组合 5">
            <a:extLst>
              <a:ext uri="{FF2B5EF4-FFF2-40B4-BE49-F238E27FC236}">
                <a16:creationId xmlns:a16="http://schemas.microsoft.com/office/drawing/2014/main" id="{725680DC-43C2-4127-B619-1E87F0EB070A}"/>
              </a:ext>
            </a:extLst>
          </p:cNvPr>
          <p:cNvGrpSpPr/>
          <p:nvPr/>
        </p:nvGrpSpPr>
        <p:grpSpPr>
          <a:xfrm>
            <a:off x="497426" y="548680"/>
            <a:ext cx="7963006" cy="1135054"/>
            <a:chOff x="497426" y="1052736"/>
            <a:chExt cx="7963006" cy="1135054"/>
          </a:xfrm>
        </p:grpSpPr>
        <p:sp>
          <p:nvSpPr>
            <p:cNvPr id="7" name="Text Box 9">
              <a:extLst>
                <a:ext uri="{FF2B5EF4-FFF2-40B4-BE49-F238E27FC236}">
                  <a16:creationId xmlns:a16="http://schemas.microsoft.com/office/drawing/2014/main" id="{C08700DE-B04C-4926-A56B-A3A8E02BA61B}"/>
                </a:ext>
              </a:extLst>
            </p:cNvPr>
            <p:cNvSpPr txBox="1">
              <a:spLocks noChangeArrowheads="1"/>
            </p:cNvSpPr>
            <p:nvPr/>
          </p:nvSpPr>
          <p:spPr bwMode="auto">
            <a:xfrm>
              <a:off x="497426" y="1052736"/>
              <a:ext cx="7963006"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3-5</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根据例</a:t>
              </a:r>
              <a:r>
                <a:rPr lang="en-US" altLang="zh-CN" dirty="0">
                  <a:latin typeface="微软雅黑" pitchFamily="34" charset="-122"/>
                  <a:ea typeface="微软雅黑" pitchFamily="34" charset="-122"/>
                </a:rPr>
                <a:t>3-2</a:t>
              </a:r>
              <a:r>
                <a:rPr lang="zh-CN" altLang="en-US" dirty="0">
                  <a:latin typeface="微软雅黑" pitchFamily="34" charset="-122"/>
                  <a:ea typeface="微软雅黑" pitchFamily="34" charset="-122"/>
                </a:rPr>
                <a:t>中的样本观测数据检验每包化肥的质量的方差是否等于</a:t>
              </a:r>
              <a:r>
                <a:rPr lang="en-US" altLang="zh-CN" dirty="0">
                  <a:latin typeface="微软雅黑" pitchFamily="34" charset="-122"/>
                  <a:ea typeface="微软雅黑" pitchFamily="34" charset="-122"/>
                </a:rPr>
                <a:t>1.5</a:t>
              </a:r>
              <a:r>
                <a:rPr lang="zh-CN" altLang="en-US" dirty="0">
                  <a:latin typeface="微软雅黑" pitchFamily="34" charset="-122"/>
                  <a:ea typeface="微软雅黑" pitchFamily="34" charset="-122"/>
                </a:rPr>
                <a:t>？取显著性水平            。</a:t>
              </a:r>
            </a:p>
          </p:txBody>
        </p:sp>
        <p:graphicFrame>
          <p:nvGraphicFramePr>
            <p:cNvPr id="8" name="对象 7">
              <a:extLst>
                <a:ext uri="{FF2B5EF4-FFF2-40B4-BE49-F238E27FC236}">
                  <a16:creationId xmlns:a16="http://schemas.microsoft.com/office/drawing/2014/main" id="{2BA9A781-F890-43B3-A9D8-614C1CB6B747}"/>
                </a:ext>
              </a:extLst>
            </p:cNvPr>
            <p:cNvGraphicFramePr>
              <a:graphicFrameLocks noChangeAspect="1"/>
            </p:cNvGraphicFramePr>
            <p:nvPr>
              <p:extLst>
                <p:ext uri="{D42A27DB-BD31-4B8C-83A1-F6EECF244321}">
                  <p14:modId xmlns:p14="http://schemas.microsoft.com/office/powerpoint/2010/main" val="3370508844"/>
                </p:ext>
              </p:extLst>
            </p:nvPr>
          </p:nvGraphicFramePr>
          <p:xfrm>
            <a:off x="5641057" y="1772816"/>
            <a:ext cx="1019175" cy="325437"/>
          </p:xfrm>
          <a:graphic>
            <a:graphicData uri="http://schemas.openxmlformats.org/presentationml/2006/ole">
              <mc:AlternateContent xmlns:mc="http://schemas.openxmlformats.org/markup-compatibility/2006">
                <mc:Choice xmlns:v="urn:schemas-microsoft-com:vml" Requires="v">
                  <p:oleObj name="Equation" r:id="rId2" imgW="558720" imgH="177480" progId="Equation.DSMT4">
                    <p:embed/>
                  </p:oleObj>
                </mc:Choice>
                <mc:Fallback>
                  <p:oleObj name="Equation" r:id="rId2" imgW="558720" imgH="177480" progId="Equation.DSMT4">
                    <p:embed/>
                    <p:pic>
                      <p:nvPicPr>
                        <p:cNvPr id="9" name="对象 8">
                          <a:extLst>
                            <a:ext uri="{FF2B5EF4-FFF2-40B4-BE49-F238E27FC236}">
                              <a16:creationId xmlns:a16="http://schemas.microsoft.com/office/drawing/2014/main" id="{6AD55431-AECB-414A-8CF3-F42729F9859A}"/>
                            </a:ext>
                          </a:extLst>
                        </p:cNvPr>
                        <p:cNvPicPr>
                          <a:picLocks noChangeAspect="1" noChangeArrowheads="1"/>
                        </p:cNvPicPr>
                        <p:nvPr/>
                      </p:nvPicPr>
                      <p:blipFill>
                        <a:blip r:embed="rId3"/>
                        <a:srcRect/>
                        <a:stretch>
                          <a:fillRect/>
                        </a:stretch>
                      </p:blipFill>
                      <p:spPr bwMode="auto">
                        <a:xfrm>
                          <a:off x="5641057" y="1772816"/>
                          <a:ext cx="1019175" cy="325437"/>
                        </a:xfrm>
                        <a:prstGeom prst="rect">
                          <a:avLst/>
                        </a:prstGeom>
                        <a:noFill/>
                      </p:spPr>
                    </p:pic>
                  </p:oleObj>
                </mc:Fallback>
              </mc:AlternateContent>
            </a:graphicData>
          </a:graphic>
        </p:graphicFrame>
      </p:grpSp>
      <p:sp>
        <p:nvSpPr>
          <p:cNvPr id="2" name="页脚占位符 1">
            <a:extLst>
              <a:ext uri="{FF2B5EF4-FFF2-40B4-BE49-F238E27FC236}">
                <a16:creationId xmlns:a16="http://schemas.microsoft.com/office/drawing/2014/main" id="{67B3F246-A788-4A26-B1BD-5E9C7254C39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973831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425047" y="591071"/>
            <a:ext cx="825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4000">
                <a:solidFill>
                  <a:schemeClr val="tx1"/>
                </a:solidFill>
                <a:latin typeface="Times New Roman" pitchFamily="18" charset="0"/>
                <a:ea typeface="楷体_GB2312" pitchFamily="49" charset="-122"/>
              </a:defRPr>
            </a:lvl1pPr>
            <a:lvl2pPr marL="742950" indent="-285750" eaLnBrk="0" hangingPunct="0">
              <a:defRPr kumimoji="1" sz="4000">
                <a:solidFill>
                  <a:schemeClr val="tx1"/>
                </a:solidFill>
                <a:latin typeface="Times New Roman" pitchFamily="18" charset="0"/>
                <a:ea typeface="楷体_GB2312" pitchFamily="49" charset="-122"/>
              </a:defRPr>
            </a:lvl2pPr>
            <a:lvl3pPr marL="1143000" indent="-228600" eaLnBrk="0" hangingPunct="0">
              <a:defRPr kumimoji="1" sz="4000">
                <a:solidFill>
                  <a:schemeClr val="tx1"/>
                </a:solidFill>
                <a:latin typeface="Times New Roman" pitchFamily="18" charset="0"/>
                <a:ea typeface="楷体_GB2312" pitchFamily="49" charset="-122"/>
              </a:defRPr>
            </a:lvl3pPr>
            <a:lvl4pPr marL="1600200" indent="-228600" eaLnBrk="0" hangingPunct="0">
              <a:defRPr kumimoji="1" sz="4000">
                <a:solidFill>
                  <a:schemeClr val="tx1"/>
                </a:solidFill>
                <a:latin typeface="Times New Roman" pitchFamily="18" charset="0"/>
                <a:ea typeface="楷体_GB2312" pitchFamily="49" charset="-122"/>
              </a:defRPr>
            </a:lvl4pPr>
            <a:lvl5pPr marL="2057400" indent="-228600" eaLnBrk="0" hangingPunct="0">
              <a:defRPr kumimoji="1" sz="4000">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4000">
                <a:solidFill>
                  <a:schemeClr val="tx1"/>
                </a:solidFill>
                <a:latin typeface="Times New Roman" pitchFamily="18" charset="0"/>
                <a:ea typeface="楷体_GB2312" pitchFamily="49" charset="-122"/>
              </a:defRPr>
            </a:lvl9pPr>
          </a:lstStyle>
          <a:p>
            <a:pPr eaLnBrk="1" hangingPunct="1">
              <a:spcBef>
                <a:spcPct val="50000"/>
              </a:spcBef>
            </a:pPr>
            <a:r>
              <a:rPr lang="zh-CN" altLang="en-US" sz="2400" b="1" dirty="0">
                <a:solidFill>
                  <a:schemeClr val="bg2"/>
                </a:solidFill>
                <a:latin typeface="微软雅黑" pitchFamily="34" charset="-122"/>
                <a:ea typeface="微软雅黑" pitchFamily="34" charset="-122"/>
              </a:rPr>
              <a:t>五、总体均值未知时的两个正态总体方差的比较 </a:t>
            </a:r>
            <a:r>
              <a:rPr lang="en-US" altLang="zh-CN" sz="2400" b="1" dirty="0">
                <a:solidFill>
                  <a:schemeClr val="bg2"/>
                </a:solidFill>
                <a:latin typeface="微软雅黑" pitchFamily="34" charset="-122"/>
                <a:ea typeface="微软雅黑" pitchFamily="34" charset="-122"/>
              </a:rPr>
              <a:t>F </a:t>
            </a:r>
            <a:r>
              <a:rPr lang="zh-CN" altLang="en-US" sz="2400" b="1" dirty="0">
                <a:solidFill>
                  <a:schemeClr val="bg2"/>
                </a:solidFill>
                <a:latin typeface="微软雅黑" pitchFamily="34" charset="-122"/>
                <a:ea typeface="微软雅黑" pitchFamily="34" charset="-122"/>
              </a:rPr>
              <a:t>检验</a:t>
            </a:r>
          </a:p>
        </p:txBody>
      </p:sp>
      <p:graphicFrame>
        <p:nvGraphicFramePr>
          <p:cNvPr id="21509" name="Object 6"/>
          <p:cNvGraphicFramePr>
            <a:graphicFrameLocks noChangeAspect="1"/>
          </p:cNvGraphicFramePr>
          <p:nvPr>
            <p:extLst>
              <p:ext uri="{D42A27DB-BD31-4B8C-83A1-F6EECF244321}">
                <p14:modId xmlns:p14="http://schemas.microsoft.com/office/powerpoint/2010/main" val="753799617"/>
              </p:ext>
            </p:extLst>
          </p:nvPr>
        </p:nvGraphicFramePr>
        <p:xfrm>
          <a:off x="1070596" y="1251273"/>
          <a:ext cx="2978150" cy="366713"/>
        </p:xfrm>
        <a:graphic>
          <a:graphicData uri="http://schemas.openxmlformats.org/presentationml/2006/ole">
            <mc:AlternateContent xmlns:mc="http://schemas.openxmlformats.org/markup-compatibility/2006">
              <mc:Choice xmlns:v="urn:schemas-microsoft-com:vml" Requires="v">
                <p:oleObj name="Equation" r:id="rId2" imgW="1447800" imgH="241300" progId="">
                  <p:embed/>
                </p:oleObj>
              </mc:Choice>
              <mc:Fallback>
                <p:oleObj name="Equation" r:id="rId2" imgW="1447800" imgH="241300" progId="">
                  <p:embed/>
                  <p:pic>
                    <p:nvPicPr>
                      <p:cNvPr id="0" name="Picture 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96" y="1251273"/>
                        <a:ext cx="297815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0" name="Object 7"/>
          <p:cNvGraphicFramePr>
            <a:graphicFrameLocks noChangeAspect="1"/>
          </p:cNvGraphicFramePr>
          <p:nvPr>
            <p:extLst>
              <p:ext uri="{D42A27DB-BD31-4B8C-83A1-F6EECF244321}">
                <p14:modId xmlns:p14="http://schemas.microsoft.com/office/powerpoint/2010/main" val="929587171"/>
              </p:ext>
            </p:extLst>
          </p:nvPr>
        </p:nvGraphicFramePr>
        <p:xfrm>
          <a:off x="4308946" y="1269049"/>
          <a:ext cx="2927350" cy="366713"/>
        </p:xfrm>
        <a:graphic>
          <a:graphicData uri="http://schemas.openxmlformats.org/presentationml/2006/ole">
            <mc:AlternateContent xmlns:mc="http://schemas.openxmlformats.org/markup-compatibility/2006">
              <mc:Choice xmlns:v="urn:schemas-microsoft-com:vml" Requires="v">
                <p:oleObj name="Equation" r:id="rId4" imgW="1422400" imgH="241300" progId="">
                  <p:embed/>
                </p:oleObj>
              </mc:Choice>
              <mc:Fallback>
                <p:oleObj name="Equation" r:id="rId4" imgW="1422400" imgH="241300" progId="">
                  <p:embed/>
                  <p:pic>
                    <p:nvPicPr>
                      <p:cNvPr id="0" name="Picture 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946" y="1269049"/>
                        <a:ext cx="292735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1" name="Object 8"/>
          <p:cNvGraphicFramePr>
            <a:graphicFrameLocks noChangeAspect="1"/>
          </p:cNvGraphicFramePr>
          <p:nvPr>
            <p:extLst>
              <p:ext uri="{D42A27DB-BD31-4B8C-83A1-F6EECF244321}">
                <p14:modId xmlns:p14="http://schemas.microsoft.com/office/powerpoint/2010/main" val="4282862565"/>
              </p:ext>
            </p:extLst>
          </p:nvPr>
        </p:nvGraphicFramePr>
        <p:xfrm>
          <a:off x="1070596" y="2137693"/>
          <a:ext cx="3633788" cy="1507331"/>
        </p:xfrm>
        <a:graphic>
          <a:graphicData uri="http://schemas.openxmlformats.org/presentationml/2006/ole">
            <mc:AlternateContent xmlns:mc="http://schemas.openxmlformats.org/markup-compatibility/2006">
              <mc:Choice xmlns:v="urn:schemas-microsoft-com:vml" Requires="v">
                <p:oleObj name="Equation" r:id="rId6" imgW="1765300" imgH="990600" progId="">
                  <p:embed/>
                </p:oleObj>
              </mc:Choice>
              <mc:Fallback>
                <p:oleObj name="Equation" r:id="rId6" imgW="1765300" imgH="990600" progId="">
                  <p:embed/>
                  <p:pic>
                    <p:nvPicPr>
                      <p:cNvPr id="0" name="Picture 1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596" y="2137693"/>
                        <a:ext cx="3633788" cy="15073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2" name="Object 9"/>
          <p:cNvGraphicFramePr>
            <a:graphicFrameLocks noChangeAspect="1"/>
          </p:cNvGraphicFramePr>
          <p:nvPr>
            <p:extLst>
              <p:ext uri="{D42A27DB-BD31-4B8C-83A1-F6EECF244321}">
                <p14:modId xmlns:p14="http://schemas.microsoft.com/office/powerpoint/2010/main" val="959040828"/>
              </p:ext>
            </p:extLst>
          </p:nvPr>
        </p:nvGraphicFramePr>
        <p:xfrm>
          <a:off x="1070596" y="1694483"/>
          <a:ext cx="2978150" cy="366713"/>
        </p:xfrm>
        <a:graphic>
          <a:graphicData uri="http://schemas.openxmlformats.org/presentationml/2006/ole">
            <mc:AlternateContent xmlns:mc="http://schemas.openxmlformats.org/markup-compatibility/2006">
              <mc:Choice xmlns:v="urn:schemas-microsoft-com:vml" Requires="v">
                <p:oleObj name="Equation" r:id="rId8" imgW="1447800" imgH="241300" progId="">
                  <p:embed/>
                </p:oleObj>
              </mc:Choice>
              <mc:Fallback>
                <p:oleObj name="Equation" r:id="rId8" imgW="1447800" imgH="241300" progId="">
                  <p:embed/>
                  <p:pic>
                    <p:nvPicPr>
                      <p:cNvPr id="0" name="Picture 1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0596" y="1694483"/>
                        <a:ext cx="297815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3" name="Object 10"/>
          <p:cNvGraphicFramePr>
            <a:graphicFrameLocks noChangeAspect="1"/>
          </p:cNvGraphicFramePr>
          <p:nvPr>
            <p:extLst>
              <p:ext uri="{D42A27DB-BD31-4B8C-83A1-F6EECF244321}">
                <p14:modId xmlns:p14="http://schemas.microsoft.com/office/powerpoint/2010/main" val="1104674565"/>
              </p:ext>
            </p:extLst>
          </p:nvPr>
        </p:nvGraphicFramePr>
        <p:xfrm>
          <a:off x="4290674" y="1729128"/>
          <a:ext cx="2640012" cy="366713"/>
        </p:xfrm>
        <a:graphic>
          <a:graphicData uri="http://schemas.openxmlformats.org/presentationml/2006/ole">
            <mc:AlternateContent xmlns:mc="http://schemas.openxmlformats.org/markup-compatibility/2006">
              <mc:Choice xmlns:v="urn:schemas-microsoft-com:vml" Requires="v">
                <p:oleObj name="Equation" r:id="rId10" imgW="1282700" imgH="241300" progId="">
                  <p:embed/>
                </p:oleObj>
              </mc:Choice>
              <mc:Fallback>
                <p:oleObj name="Equation" r:id="rId10" imgW="1282700" imgH="241300" progId="">
                  <p:embed/>
                  <p:pic>
                    <p:nvPicPr>
                      <p:cNvPr id="0" name="Picture 1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0674" y="1729128"/>
                        <a:ext cx="2640012"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5">
            <a:extLst>
              <a:ext uri="{FF2B5EF4-FFF2-40B4-BE49-F238E27FC236}">
                <a16:creationId xmlns:a16="http://schemas.microsoft.com/office/drawing/2014/main" id="{1E36E8AE-514A-4E29-858D-B8FFC4935ECA}"/>
              </a:ext>
            </a:extLst>
          </p:cNvPr>
          <p:cNvSpPr>
            <a:spLocks noChangeArrowheads="1"/>
          </p:cNvSpPr>
          <p:nvPr/>
        </p:nvSpPr>
        <p:spPr bwMode="auto">
          <a:xfrm>
            <a:off x="387556" y="4221087"/>
            <a:ext cx="3320348"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buFont typeface="Wingdings" pitchFamily="2" charset="2"/>
              <a:buChar char="Ø"/>
            </a:pPr>
            <a:r>
              <a:rPr lang="en-US" altLang="zh-CN" sz="2400" dirty="0">
                <a:solidFill>
                  <a:srgbClr val="0000FF"/>
                </a:solidFill>
                <a:latin typeface="微软雅黑" pitchFamily="34" charset="-122"/>
                <a:ea typeface="微软雅黑" pitchFamily="34" charset="-122"/>
              </a:rPr>
              <a:t>  var</a:t>
            </a:r>
            <a:r>
              <a:rPr lang="en-US" altLang="en-US" sz="2400" dirty="0">
                <a:solidFill>
                  <a:srgbClr val="0000FF"/>
                </a:solidFill>
                <a:latin typeface="微软雅黑" pitchFamily="34" charset="-122"/>
                <a:ea typeface="微软雅黑" pitchFamily="34" charset="-122"/>
              </a:rPr>
              <a:t>test</a:t>
            </a: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函数</a:t>
            </a:r>
          </a:p>
        </p:txBody>
      </p:sp>
      <p:sp>
        <p:nvSpPr>
          <p:cNvPr id="11" name="Rectangle 56">
            <a:extLst>
              <a:ext uri="{FF2B5EF4-FFF2-40B4-BE49-F238E27FC236}">
                <a16:creationId xmlns:a16="http://schemas.microsoft.com/office/drawing/2014/main" id="{BBED5C7B-7770-4B03-A88E-1CD5BB2431CE}"/>
              </a:ext>
            </a:extLst>
          </p:cNvPr>
          <p:cNvSpPr>
            <a:spLocks noChangeArrowheads="1"/>
          </p:cNvSpPr>
          <p:nvPr/>
        </p:nvSpPr>
        <p:spPr bwMode="auto">
          <a:xfrm>
            <a:off x="899592" y="4797152"/>
            <a:ext cx="6664254"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fr-FR" altLang="zh-CN" sz="2400" dirty="0">
                <a:solidFill>
                  <a:schemeClr val="bg2"/>
                </a:solidFill>
                <a:latin typeface="微软雅黑" pitchFamily="34" charset="-122"/>
                <a:ea typeface="微软雅黑" pitchFamily="34" charset="-122"/>
                <a:sym typeface="Wingdings" pitchFamily="2" charset="2"/>
              </a:rPr>
              <a:t>&gt;&gt; [H,P,CI,STATS] = vartest2(X,Y,alpha,tail)</a:t>
            </a:r>
            <a:endParaRPr lang="es-ES" altLang="zh-CN" sz="2400" dirty="0">
              <a:solidFill>
                <a:schemeClr val="bg2"/>
              </a:solidFill>
              <a:latin typeface="微软雅黑" pitchFamily="34" charset="-122"/>
              <a:ea typeface="微软雅黑" pitchFamily="34" charset="-122"/>
              <a:sym typeface="Wingdings" pitchFamily="2" charset="2"/>
            </a:endParaRPr>
          </a:p>
        </p:txBody>
      </p:sp>
      <p:sp>
        <p:nvSpPr>
          <p:cNvPr id="4" name="日期占位符 3">
            <a:extLst>
              <a:ext uri="{FF2B5EF4-FFF2-40B4-BE49-F238E27FC236}">
                <a16:creationId xmlns:a16="http://schemas.microsoft.com/office/drawing/2014/main" id="{7546B38B-10B2-410F-95E3-74DEB47A6052}"/>
              </a:ext>
            </a:extLst>
          </p:cNvPr>
          <p:cNvSpPr>
            <a:spLocks noGrp="1"/>
          </p:cNvSpPr>
          <p:nvPr>
            <p:ph type="dt" sz="half" idx="2"/>
          </p:nvPr>
        </p:nvSpPr>
        <p:spPr/>
        <p:txBody>
          <a:bodyPr/>
          <a:lstStyle/>
          <a:p>
            <a:pPr>
              <a:defRPr/>
            </a:pPr>
            <a:fld id="{B833AE7C-D0D6-43B1-A8AB-CDECAB852995}"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B6BBFE28-1029-4B91-A695-217BC2189FE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453920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ChangeArrowheads="1"/>
          </p:cNvSpPr>
          <p:nvPr/>
        </p:nvSpPr>
        <p:spPr bwMode="auto">
          <a:xfrm>
            <a:off x="395537" y="1772816"/>
            <a:ext cx="8568951" cy="257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latin typeface="微软雅黑" pitchFamily="34" charset="-122"/>
                <a:ea typeface="微软雅黑" pitchFamily="34" charset="-122"/>
              </a:rPr>
              <a:t>&gt;&gt; x = </a:t>
            </a:r>
            <a:r>
              <a:rPr lang="en-US" altLang="zh-CN" sz="2000" dirty="0">
                <a:latin typeface="微软雅黑" pitchFamily="34" charset="-122"/>
                <a:ea typeface="微软雅黑" pitchFamily="34" charset="-122"/>
              </a:rPr>
              <a:t>[20.1,  20.0,  19.3,  20.6,  20.2,  19.9,  20.0,  19.9,  19.1,  19.9];</a:t>
            </a:r>
          </a:p>
          <a:p>
            <a:pPr>
              <a:lnSpc>
                <a:spcPct val="150000"/>
              </a:lnSpc>
            </a:pPr>
            <a:r>
              <a:rPr lang="en-US" altLang="zh-CN" sz="2200" dirty="0">
                <a:latin typeface="微软雅黑" pitchFamily="34" charset="-122"/>
                <a:ea typeface="微软雅黑" pitchFamily="34" charset="-122"/>
              </a:rPr>
              <a:t>&gt;&gt; y = [18.6,  19.1,  20.0,  20.0,  20.0,  19.7,  19.9,  19.6,  20.2];</a:t>
            </a:r>
          </a:p>
          <a:p>
            <a:pPr>
              <a:lnSpc>
                <a:spcPct val="150000"/>
              </a:lnSpc>
            </a:pPr>
            <a:r>
              <a:rPr lang="en-US" altLang="zh-CN" sz="2200" dirty="0">
                <a:latin typeface="微软雅黑" pitchFamily="34" charset="-122"/>
                <a:ea typeface="微软雅黑" pitchFamily="34" charset="-122"/>
              </a:rPr>
              <a:t>&gt;&gt; Alpha = 0.05; </a:t>
            </a:r>
          </a:p>
          <a:p>
            <a:pPr>
              <a:lnSpc>
                <a:spcPct val="150000"/>
              </a:lnSpc>
            </a:pPr>
            <a:r>
              <a:rPr lang="en-US" altLang="zh-CN" sz="2200" dirty="0">
                <a:latin typeface="微软雅黑" pitchFamily="34" charset="-122"/>
                <a:ea typeface="微软雅黑" pitchFamily="34" charset="-122"/>
              </a:rPr>
              <a:t>&gt;&gt; tail = 'both';</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h,p,varci,stats</a:t>
            </a:r>
            <a:r>
              <a:rPr lang="en-US" altLang="zh-CN" sz="2200" dirty="0">
                <a:latin typeface="微软雅黑" pitchFamily="34" charset="-122"/>
                <a:ea typeface="微软雅黑" pitchFamily="34" charset="-122"/>
              </a:rPr>
              <a:t>] = vartest2(</a:t>
            </a:r>
            <a:r>
              <a:rPr lang="en-US" altLang="zh-CN" sz="2200" dirty="0" err="1">
                <a:latin typeface="微软雅黑" pitchFamily="34" charset="-122"/>
                <a:ea typeface="微软雅黑" pitchFamily="34" charset="-122"/>
              </a:rPr>
              <a:t>x,y,Alpha,tail</a:t>
            </a:r>
            <a:r>
              <a:rPr lang="en-US" altLang="zh-CN" sz="2200" dirty="0">
                <a:latin typeface="微软雅黑" pitchFamily="34" charset="-122"/>
                <a:ea typeface="微软雅黑" pitchFamily="34" charset="-122"/>
              </a:rPr>
              <a:t>)</a:t>
            </a:r>
          </a:p>
        </p:txBody>
      </p:sp>
      <p:sp>
        <p:nvSpPr>
          <p:cNvPr id="4" name="日期占位符 3">
            <a:extLst>
              <a:ext uri="{FF2B5EF4-FFF2-40B4-BE49-F238E27FC236}">
                <a16:creationId xmlns:a16="http://schemas.microsoft.com/office/drawing/2014/main" id="{B6951111-6654-435F-9F4C-7AAECE149A05}"/>
              </a:ext>
            </a:extLst>
          </p:cNvPr>
          <p:cNvSpPr>
            <a:spLocks noGrp="1"/>
          </p:cNvSpPr>
          <p:nvPr>
            <p:ph type="dt" sz="half" idx="2"/>
          </p:nvPr>
        </p:nvSpPr>
        <p:spPr/>
        <p:txBody>
          <a:bodyPr/>
          <a:lstStyle/>
          <a:p>
            <a:pPr>
              <a:defRPr/>
            </a:pPr>
            <a:fld id="{537B3ECC-E7A3-4D93-BABA-A398AD4A189B}" type="datetime1">
              <a:rPr lang="zh-CN" altLang="en-US" smtClean="0"/>
              <a:t>2022/11/23</a:t>
            </a:fld>
            <a:endParaRPr lang="zh-CN" altLang="en-US"/>
          </a:p>
        </p:txBody>
      </p:sp>
      <p:grpSp>
        <p:nvGrpSpPr>
          <p:cNvPr id="6" name="组合 5">
            <a:extLst>
              <a:ext uri="{FF2B5EF4-FFF2-40B4-BE49-F238E27FC236}">
                <a16:creationId xmlns:a16="http://schemas.microsoft.com/office/drawing/2014/main" id="{50F7E92A-69D2-4A88-AC33-79A29B18D24C}"/>
              </a:ext>
            </a:extLst>
          </p:cNvPr>
          <p:cNvGrpSpPr/>
          <p:nvPr/>
        </p:nvGrpSpPr>
        <p:grpSpPr>
          <a:xfrm>
            <a:off x="497426" y="548680"/>
            <a:ext cx="8118085" cy="1135054"/>
            <a:chOff x="497426" y="1052736"/>
            <a:chExt cx="8118085" cy="1135054"/>
          </a:xfrm>
        </p:grpSpPr>
        <p:sp>
          <p:nvSpPr>
            <p:cNvPr id="7" name="Text Box 9">
              <a:extLst>
                <a:ext uri="{FF2B5EF4-FFF2-40B4-BE49-F238E27FC236}">
                  <a16:creationId xmlns:a16="http://schemas.microsoft.com/office/drawing/2014/main" id="{329CC8EC-635D-4BF7-85DD-F871EDF35875}"/>
                </a:ext>
              </a:extLst>
            </p:cNvPr>
            <p:cNvSpPr txBox="1">
              <a:spLocks noChangeArrowheads="1"/>
            </p:cNvSpPr>
            <p:nvPr/>
          </p:nvSpPr>
          <p:spPr bwMode="auto">
            <a:xfrm>
              <a:off x="497426" y="1052736"/>
              <a:ext cx="7963006"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3-6</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根据例</a:t>
              </a:r>
              <a:r>
                <a:rPr lang="en-US" altLang="zh-CN" dirty="0">
                  <a:latin typeface="微软雅黑" pitchFamily="34" charset="-122"/>
                  <a:ea typeface="微软雅黑" pitchFamily="34" charset="-122"/>
                </a:rPr>
                <a:t>3-3</a:t>
              </a:r>
              <a:r>
                <a:rPr lang="zh-CN" altLang="en-US" dirty="0">
                  <a:latin typeface="微软雅黑" pitchFamily="34" charset="-122"/>
                  <a:ea typeface="微软雅黑" pitchFamily="34" charset="-122"/>
                </a:rPr>
                <a:t>中的样本观测数据检验甲、乙两台机床加工的产品的直径的方差是否相等？取显著性水平           </a:t>
              </a:r>
            </a:p>
          </p:txBody>
        </p:sp>
        <p:graphicFrame>
          <p:nvGraphicFramePr>
            <p:cNvPr id="8" name="对象 7">
              <a:extLst>
                <a:ext uri="{FF2B5EF4-FFF2-40B4-BE49-F238E27FC236}">
                  <a16:creationId xmlns:a16="http://schemas.microsoft.com/office/drawing/2014/main" id="{5B6EFB61-144B-4043-8843-9F4D869120F3}"/>
                </a:ext>
              </a:extLst>
            </p:cNvPr>
            <p:cNvGraphicFramePr>
              <a:graphicFrameLocks noChangeAspect="1"/>
            </p:cNvGraphicFramePr>
            <p:nvPr>
              <p:extLst>
                <p:ext uri="{D42A27DB-BD31-4B8C-83A1-F6EECF244321}">
                  <p14:modId xmlns:p14="http://schemas.microsoft.com/office/powerpoint/2010/main" val="3567425202"/>
                </p:ext>
              </p:extLst>
            </p:nvPr>
          </p:nvGraphicFramePr>
          <p:xfrm>
            <a:off x="7596336" y="1772816"/>
            <a:ext cx="1019175" cy="325437"/>
          </p:xfrm>
          <a:graphic>
            <a:graphicData uri="http://schemas.openxmlformats.org/presentationml/2006/ole">
              <mc:AlternateContent xmlns:mc="http://schemas.openxmlformats.org/markup-compatibility/2006">
                <mc:Choice xmlns:v="urn:schemas-microsoft-com:vml" Requires="v">
                  <p:oleObj name="Equation" r:id="rId2" imgW="558720" imgH="177480" progId="Equation.DSMT4">
                    <p:embed/>
                  </p:oleObj>
                </mc:Choice>
                <mc:Fallback>
                  <p:oleObj name="Equation" r:id="rId2" imgW="558720" imgH="177480" progId="Equation.DSMT4">
                    <p:embed/>
                    <p:pic>
                      <p:nvPicPr>
                        <p:cNvPr id="8" name="对象 7">
                          <a:extLst>
                            <a:ext uri="{FF2B5EF4-FFF2-40B4-BE49-F238E27FC236}">
                              <a16:creationId xmlns:a16="http://schemas.microsoft.com/office/drawing/2014/main" id="{2BA9A781-F890-43B3-A9D8-614C1CB6B747}"/>
                            </a:ext>
                          </a:extLst>
                        </p:cNvPr>
                        <p:cNvPicPr>
                          <a:picLocks noChangeAspect="1" noChangeArrowheads="1"/>
                        </p:cNvPicPr>
                        <p:nvPr/>
                      </p:nvPicPr>
                      <p:blipFill>
                        <a:blip r:embed="rId3"/>
                        <a:srcRect/>
                        <a:stretch>
                          <a:fillRect/>
                        </a:stretch>
                      </p:blipFill>
                      <p:spPr bwMode="auto">
                        <a:xfrm>
                          <a:off x="7596336" y="1772816"/>
                          <a:ext cx="1019175" cy="325437"/>
                        </a:xfrm>
                        <a:prstGeom prst="rect">
                          <a:avLst/>
                        </a:prstGeom>
                        <a:noFill/>
                      </p:spPr>
                    </p:pic>
                  </p:oleObj>
                </mc:Fallback>
              </mc:AlternateContent>
            </a:graphicData>
          </a:graphic>
        </p:graphicFrame>
      </p:grpSp>
      <p:sp>
        <p:nvSpPr>
          <p:cNvPr id="2" name="页脚占位符 1">
            <a:extLst>
              <a:ext uri="{FF2B5EF4-FFF2-40B4-BE49-F238E27FC236}">
                <a16:creationId xmlns:a16="http://schemas.microsoft.com/office/drawing/2014/main" id="{E42F625C-0D7A-4961-9AB7-DDC7265F264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135059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9" name="Rectangle 11"/>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80" name="Text Box 12"/>
          <p:cNvSpPr txBox="1">
            <a:spLocks noChangeArrowheads="1"/>
          </p:cNvSpPr>
          <p:nvPr/>
        </p:nvSpPr>
        <p:spPr bwMode="auto">
          <a:xfrm>
            <a:off x="428596" y="1124744"/>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b="1" dirty="0">
                <a:latin typeface="微软雅黑" pitchFamily="34" charset="-122"/>
                <a:ea typeface="微软雅黑" pitchFamily="34" charset="-122"/>
              </a:rPr>
              <a:t>一、游程检验</a:t>
            </a:r>
          </a:p>
        </p:txBody>
      </p:sp>
      <p:sp>
        <p:nvSpPr>
          <p:cNvPr id="15" name="Text Box 12"/>
          <p:cNvSpPr txBox="1">
            <a:spLocks noChangeArrowheads="1"/>
          </p:cNvSpPr>
          <p:nvPr/>
        </p:nvSpPr>
        <p:spPr bwMode="auto">
          <a:xfrm>
            <a:off x="428597" y="548680"/>
            <a:ext cx="810384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第四节  常用非参数检验</a:t>
            </a: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6C98684A-93FE-4D8F-8CBC-1EC3431C9A57}" type="datetime1">
              <a:rPr lang="zh-CN" altLang="en-US" smtClean="0"/>
              <a:t>2022/11/23</a:t>
            </a:fld>
            <a:endParaRPr lang="zh-CN" altLang="en-US"/>
          </a:p>
        </p:txBody>
      </p:sp>
      <p:sp>
        <p:nvSpPr>
          <p:cNvPr id="29" name="Rectangle 14">
            <a:extLst>
              <a:ext uri="{FF2B5EF4-FFF2-40B4-BE49-F238E27FC236}">
                <a16:creationId xmlns:a16="http://schemas.microsoft.com/office/drawing/2014/main" id="{A6C6CA46-BD70-4F31-99F1-6514F68DF48A}"/>
              </a:ext>
            </a:extLst>
          </p:cNvPr>
          <p:cNvSpPr>
            <a:spLocks noChangeArrowheads="1"/>
          </p:cNvSpPr>
          <p:nvPr/>
        </p:nvSpPr>
        <p:spPr bwMode="auto">
          <a:xfrm>
            <a:off x="683568" y="1579499"/>
            <a:ext cx="7560195"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buClr>
                <a:srgbClr val="FF0000"/>
              </a:buClr>
              <a:buSzPct val="120000"/>
            </a:pPr>
            <a:r>
              <a:rPr lang="zh-CN" altLang="en-US"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作用：</a:t>
            </a:r>
            <a:r>
              <a:rPr lang="zh-CN" altLang="en-US" sz="2400" dirty="0">
                <a:solidFill>
                  <a:srgbClr val="000000"/>
                </a:solidFill>
                <a:latin typeface="微软雅黑" panose="020B0503020204020204" pitchFamily="34" charset="-122"/>
                <a:ea typeface="微软雅黑" panose="020B0503020204020204" pitchFamily="34" charset="-122"/>
              </a:rPr>
              <a:t>用来检验来自于同一总体样本数据是否随机</a:t>
            </a:r>
          </a:p>
        </p:txBody>
      </p:sp>
      <p:sp>
        <p:nvSpPr>
          <p:cNvPr id="30" name="Rectangle 3">
            <a:extLst>
              <a:ext uri="{FF2B5EF4-FFF2-40B4-BE49-F238E27FC236}">
                <a16:creationId xmlns:a16="http://schemas.microsoft.com/office/drawing/2014/main" id="{D280C22A-8D69-4DBA-8D82-2DDAFC7EC725}"/>
              </a:ext>
            </a:extLst>
          </p:cNvPr>
          <p:cNvSpPr>
            <a:spLocks noChangeArrowheads="1"/>
          </p:cNvSpPr>
          <p:nvPr/>
        </p:nvSpPr>
        <p:spPr bwMode="auto">
          <a:xfrm>
            <a:off x="587375" y="2323728"/>
            <a:ext cx="5640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1. </a:t>
            </a:r>
            <a:r>
              <a:rPr lang="zh-CN" altLang="en-US" sz="2400" dirty="0">
                <a:solidFill>
                  <a:srgbClr val="FF0000"/>
                </a:solidFill>
                <a:latin typeface="微软雅黑" panose="020B0503020204020204" pitchFamily="34" charset="-122"/>
                <a:ea typeface="微软雅黑" panose="020B0503020204020204" pitchFamily="34" charset="-122"/>
              </a:rPr>
              <a:t>游程的定义</a:t>
            </a:r>
          </a:p>
        </p:txBody>
      </p:sp>
      <p:sp>
        <p:nvSpPr>
          <p:cNvPr id="31" name="Rectangle 14">
            <a:extLst>
              <a:ext uri="{FF2B5EF4-FFF2-40B4-BE49-F238E27FC236}">
                <a16:creationId xmlns:a16="http://schemas.microsoft.com/office/drawing/2014/main" id="{159FC010-B523-4C54-AC19-CEE0CA4D7CEC}"/>
              </a:ext>
            </a:extLst>
          </p:cNvPr>
          <p:cNvSpPr>
            <a:spLocks noChangeArrowheads="1"/>
          </p:cNvSpPr>
          <p:nvPr/>
        </p:nvSpPr>
        <p:spPr bwMode="auto">
          <a:xfrm>
            <a:off x="683568" y="2852936"/>
            <a:ext cx="7560195"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40000"/>
              </a:lnSpc>
              <a:buClr>
                <a:srgbClr val="FF0000"/>
              </a:buClr>
              <a:buSzPct val="120000"/>
              <a:buFont typeface="Wingdings"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  以时间顺序或其他顺序排列的有序数列中，具有相同的事件或符号的连续部分称为一个</a:t>
            </a:r>
            <a:r>
              <a:rPr lang="zh-CN" altLang="en-US" sz="2400" dirty="0">
                <a:solidFill>
                  <a:srgbClr val="0000FF"/>
                </a:solidFill>
                <a:latin typeface="微软雅黑" panose="020B0503020204020204" pitchFamily="34" charset="-122"/>
                <a:ea typeface="微软雅黑" panose="020B0503020204020204" pitchFamily="34" charset="-122"/>
              </a:rPr>
              <a:t>游程，</a:t>
            </a:r>
            <a:r>
              <a:rPr lang="zh-CN" altLang="en-US" sz="2400" dirty="0">
                <a:solidFill>
                  <a:srgbClr val="000000"/>
                </a:solidFill>
                <a:latin typeface="微软雅黑" panose="020B0503020204020204" pitchFamily="34" charset="-122"/>
                <a:ea typeface="微软雅黑" panose="020B0503020204020204" pitchFamily="34" charset="-122"/>
              </a:rPr>
              <a:t>通常用 </a:t>
            </a:r>
            <a:r>
              <a:rPr lang="en-US" altLang="zh-CN" sz="2400" i="1" dirty="0">
                <a:solidFill>
                  <a:srgbClr val="000000"/>
                </a:solidFill>
                <a:latin typeface="微软雅黑" panose="020B0503020204020204" pitchFamily="34" charset="-122"/>
                <a:ea typeface="微软雅黑" panose="020B0503020204020204" pitchFamily="34" charset="-122"/>
              </a:rPr>
              <a:t>R</a:t>
            </a:r>
            <a:r>
              <a:rPr lang="zh-CN" altLang="en-US" sz="2400" dirty="0">
                <a:solidFill>
                  <a:srgbClr val="000000"/>
                </a:solidFill>
                <a:latin typeface="微软雅黑" panose="020B0503020204020204" pitchFamily="34" charset="-122"/>
                <a:ea typeface="微软雅黑" panose="020B0503020204020204" pitchFamily="34" charset="-122"/>
              </a:rPr>
              <a:t>表示游程总个数。</a:t>
            </a:r>
          </a:p>
        </p:txBody>
      </p:sp>
      <p:graphicFrame>
        <p:nvGraphicFramePr>
          <p:cNvPr id="32" name="对象 31">
            <a:extLst>
              <a:ext uri="{FF2B5EF4-FFF2-40B4-BE49-F238E27FC236}">
                <a16:creationId xmlns:a16="http://schemas.microsoft.com/office/drawing/2014/main" id="{671B7722-775C-45CE-964E-E128A13DFD6B}"/>
              </a:ext>
            </a:extLst>
          </p:cNvPr>
          <p:cNvGraphicFramePr>
            <a:graphicFrameLocks noChangeAspect="1"/>
          </p:cNvGraphicFramePr>
          <p:nvPr>
            <p:extLst>
              <p:ext uri="{D42A27DB-BD31-4B8C-83A1-F6EECF244321}">
                <p14:modId xmlns:p14="http://schemas.microsoft.com/office/powerpoint/2010/main" val="417585279"/>
              </p:ext>
            </p:extLst>
          </p:nvPr>
        </p:nvGraphicFramePr>
        <p:xfrm>
          <a:off x="2051720" y="4437112"/>
          <a:ext cx="4397375" cy="979488"/>
        </p:xfrm>
        <a:graphic>
          <a:graphicData uri="http://schemas.openxmlformats.org/presentationml/2006/ole">
            <mc:AlternateContent xmlns:mc="http://schemas.openxmlformats.org/markup-compatibility/2006">
              <mc:Choice xmlns:v="urn:schemas-microsoft-com:vml" Requires="v">
                <p:oleObj name="Equation" r:id="rId2" imgW="2209680" imgH="495000" progId="Equation.DSMT4">
                  <p:embed/>
                </p:oleObj>
              </mc:Choice>
              <mc:Fallback>
                <p:oleObj name="Equation" r:id="rId2" imgW="2209680" imgH="495000" progId="Equation.DSMT4">
                  <p:embed/>
                  <p:pic>
                    <p:nvPicPr>
                      <p:cNvPr id="12" name="对象 11"/>
                      <p:cNvPicPr>
                        <a:picLocks noChangeAspect="1" noChangeArrowheads="1"/>
                      </p:cNvPicPr>
                      <p:nvPr/>
                    </p:nvPicPr>
                    <p:blipFill>
                      <a:blip r:embed="rId3"/>
                      <a:srcRect/>
                      <a:stretch>
                        <a:fillRect/>
                      </a:stretch>
                    </p:blipFill>
                    <p:spPr bwMode="auto">
                      <a:xfrm>
                        <a:off x="2051720" y="4437112"/>
                        <a:ext cx="4397375"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对象 32">
            <a:extLst>
              <a:ext uri="{FF2B5EF4-FFF2-40B4-BE49-F238E27FC236}">
                <a16:creationId xmlns:a16="http://schemas.microsoft.com/office/drawing/2014/main" id="{A78A0A16-D562-4176-9A48-695B9CCEA99D}"/>
              </a:ext>
            </a:extLst>
          </p:cNvPr>
          <p:cNvGraphicFramePr>
            <a:graphicFrameLocks noChangeAspect="1"/>
          </p:cNvGraphicFramePr>
          <p:nvPr>
            <p:extLst>
              <p:ext uri="{D42A27DB-BD31-4B8C-83A1-F6EECF244321}">
                <p14:modId xmlns:p14="http://schemas.microsoft.com/office/powerpoint/2010/main" val="2952132159"/>
              </p:ext>
            </p:extLst>
          </p:nvPr>
        </p:nvGraphicFramePr>
        <p:xfrm>
          <a:off x="2051720" y="5517232"/>
          <a:ext cx="4878387" cy="954088"/>
        </p:xfrm>
        <a:graphic>
          <a:graphicData uri="http://schemas.openxmlformats.org/presentationml/2006/ole">
            <mc:AlternateContent xmlns:mc="http://schemas.openxmlformats.org/markup-compatibility/2006">
              <mc:Choice xmlns:v="urn:schemas-microsoft-com:vml" Requires="v">
                <p:oleObj name="Equation" r:id="rId4" imgW="2450880" imgH="482400" progId="Equation.DSMT4">
                  <p:embed/>
                </p:oleObj>
              </mc:Choice>
              <mc:Fallback>
                <p:oleObj name="Equation" r:id="rId4" imgW="2450880" imgH="482400" progId="Equation.DSMT4">
                  <p:embed/>
                  <p:pic>
                    <p:nvPicPr>
                      <p:cNvPr id="5" name="对象 4"/>
                      <p:cNvPicPr>
                        <a:picLocks noChangeAspect="1" noChangeArrowheads="1"/>
                      </p:cNvPicPr>
                      <p:nvPr/>
                    </p:nvPicPr>
                    <p:blipFill>
                      <a:blip r:embed="rId5"/>
                      <a:srcRect/>
                      <a:stretch>
                        <a:fillRect/>
                      </a:stretch>
                    </p:blipFill>
                    <p:spPr bwMode="auto">
                      <a:xfrm>
                        <a:off x="2051720" y="5517232"/>
                        <a:ext cx="4878387"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页脚占位符 1">
            <a:extLst>
              <a:ext uri="{FF2B5EF4-FFF2-40B4-BE49-F238E27FC236}">
                <a16:creationId xmlns:a16="http://schemas.microsoft.com/office/drawing/2014/main" id="{4DF17CEA-BB22-4108-925B-B73AAE8AF4C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091734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E43443-45F4-4DFD-84AF-EF9EF6F64A6E}"/>
              </a:ext>
            </a:extLst>
          </p:cNvPr>
          <p:cNvSpPr>
            <a:spLocks noGrp="1"/>
          </p:cNvSpPr>
          <p:nvPr>
            <p:ph type="dt" sz="half" idx="2"/>
          </p:nvPr>
        </p:nvSpPr>
        <p:spPr/>
        <p:txBody>
          <a:bodyPr/>
          <a:lstStyle/>
          <a:p>
            <a:pPr>
              <a:defRPr/>
            </a:pPr>
            <a:fld id="{287FA35C-7FFC-480B-8077-18B85DEBE9DF}" type="datetime1">
              <a:rPr lang="zh-CN" altLang="en-US" smtClean="0"/>
              <a:t>2022/11/23</a:t>
            </a:fld>
            <a:endParaRPr lang="zh-CN" altLang="en-US"/>
          </a:p>
        </p:txBody>
      </p:sp>
      <p:sp>
        <p:nvSpPr>
          <p:cNvPr id="4" name="Rectangle 3">
            <a:extLst>
              <a:ext uri="{FF2B5EF4-FFF2-40B4-BE49-F238E27FC236}">
                <a16:creationId xmlns:a16="http://schemas.microsoft.com/office/drawing/2014/main" id="{C9AAF91D-91F9-4CE5-8A76-53355D59E37A}"/>
              </a:ext>
            </a:extLst>
          </p:cNvPr>
          <p:cNvSpPr>
            <a:spLocks noChangeArrowheads="1"/>
          </p:cNvSpPr>
          <p:nvPr/>
        </p:nvSpPr>
        <p:spPr bwMode="auto">
          <a:xfrm>
            <a:off x="467544" y="451520"/>
            <a:ext cx="5640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游程检验基本原理</a:t>
            </a:r>
          </a:p>
        </p:txBody>
      </p:sp>
      <p:sp>
        <p:nvSpPr>
          <p:cNvPr id="5" name="Rectangle 14">
            <a:extLst>
              <a:ext uri="{FF2B5EF4-FFF2-40B4-BE49-F238E27FC236}">
                <a16:creationId xmlns:a16="http://schemas.microsoft.com/office/drawing/2014/main" id="{667254CF-720A-4FF3-B86F-4FCE3ABEA423}"/>
              </a:ext>
            </a:extLst>
          </p:cNvPr>
          <p:cNvSpPr>
            <a:spLocks noChangeArrowheads="1"/>
          </p:cNvSpPr>
          <p:nvPr/>
        </p:nvSpPr>
        <p:spPr bwMode="auto">
          <a:xfrm>
            <a:off x="563737" y="1641457"/>
            <a:ext cx="7560195"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40000"/>
              </a:lnSpc>
              <a:buClr>
                <a:srgbClr val="FF0000"/>
              </a:buClr>
              <a:buSzPct val="120000"/>
              <a:buFont typeface="Wingdings"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  求出样本中位数，将样本观测值分为大于中位数和小于中位数的两个部分。用</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0</a:t>
            </a:r>
            <a:r>
              <a:rPr lang="zh-CN" altLang="en-US" sz="2400" dirty="0">
                <a:solidFill>
                  <a:srgbClr val="000000"/>
                </a:solidFill>
                <a:latin typeface="微软雅黑" panose="020B0503020204020204" pitchFamily="34" charset="-122"/>
                <a:ea typeface="微软雅黑" panose="020B0503020204020204" pitchFamily="34" charset="-122"/>
              </a:rPr>
              <a:t>（或 </a:t>
            </a:r>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）交错形成的序列的游程个数来检验样本是否随机。</a:t>
            </a: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lnSpc>
                <a:spcPct val="140000"/>
              </a:lnSpc>
              <a:buClr>
                <a:srgbClr val="FF0000"/>
              </a:buClr>
              <a:buSzPct val="120000"/>
              <a:buFont typeface="Wingdings" pitchFamily="2" charset="2"/>
              <a:buChar char="Ø"/>
            </a:pP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lnSpc>
                <a:spcPct val="140000"/>
              </a:lnSpc>
              <a:buClr>
                <a:srgbClr val="FF0000"/>
              </a:buClr>
              <a:buSzPct val="120000"/>
              <a:buFont typeface="Wingdings" pitchFamily="2" charset="2"/>
              <a:buChar char="Ø"/>
            </a:pPr>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在固定样本量之下，如果游程个数过少，说明</a:t>
            </a:r>
            <a:r>
              <a:rPr lang="en-US" altLang="zh-CN" sz="2400" dirty="0">
                <a:solidFill>
                  <a:srgbClr val="000000"/>
                </a:solidFill>
                <a:latin typeface="微软雅黑" panose="020B0503020204020204" pitchFamily="34" charset="-122"/>
                <a:ea typeface="微软雅黑" panose="020B0503020204020204" pitchFamily="34" charset="-122"/>
              </a:rPr>
              <a:t>0</a:t>
            </a:r>
            <a:r>
              <a:rPr lang="zh-CN" altLang="en-US" sz="2400" dirty="0">
                <a:solidFill>
                  <a:srgbClr val="000000"/>
                </a:solidFill>
                <a:latin typeface="微软雅黑" panose="020B0503020204020204" pitchFamily="34" charset="-122"/>
                <a:ea typeface="微软雅黑" panose="020B0503020204020204" pitchFamily="34" charset="-122"/>
              </a:rPr>
              <a:t>和</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相对比较集中，如果游程过多，说明</a:t>
            </a:r>
            <a:r>
              <a:rPr lang="en-US" altLang="zh-CN" sz="2400" dirty="0">
                <a:solidFill>
                  <a:srgbClr val="000000"/>
                </a:solidFill>
                <a:latin typeface="微软雅黑" panose="020B0503020204020204" pitchFamily="34" charset="-122"/>
                <a:ea typeface="微软雅黑" panose="020B0503020204020204" pitchFamily="34" charset="-122"/>
              </a:rPr>
              <a:t>0</a:t>
            </a:r>
            <a:r>
              <a:rPr lang="zh-CN" altLang="en-US" sz="2400" dirty="0">
                <a:solidFill>
                  <a:srgbClr val="000000"/>
                </a:solidFill>
                <a:latin typeface="微软雅黑" panose="020B0503020204020204" pitchFamily="34" charset="-122"/>
                <a:ea typeface="微软雅黑" panose="020B0503020204020204" pitchFamily="34" charset="-122"/>
              </a:rPr>
              <a:t>和</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交替周期特征明显，这都不符合序列随机性的要求。也就是说</a:t>
            </a:r>
            <a:r>
              <a:rPr lang="zh-CN" altLang="en-US" sz="2400" dirty="0">
                <a:solidFill>
                  <a:srgbClr val="0000FF"/>
                </a:solidFill>
                <a:latin typeface="微软雅黑" panose="020B0503020204020204" pitchFamily="34" charset="-122"/>
                <a:ea typeface="微软雅黑" panose="020B0503020204020204" pitchFamily="34" charset="-122"/>
              </a:rPr>
              <a:t>游程个数过多或过少都应拒绝原假设</a:t>
            </a:r>
            <a:r>
              <a:rPr lang="zh-CN" altLang="en-US" sz="2400" dirty="0">
                <a:solidFill>
                  <a:srgbClr val="000000"/>
                </a:solidFill>
                <a:latin typeface="微软雅黑" panose="020B0503020204020204" pitchFamily="34" charset="-122"/>
                <a:ea typeface="微软雅黑" panose="020B0503020204020204" pitchFamily="34" charset="-122"/>
              </a:rPr>
              <a:t>。</a:t>
            </a:r>
          </a:p>
        </p:txBody>
      </p:sp>
      <p:graphicFrame>
        <p:nvGraphicFramePr>
          <p:cNvPr id="6" name="对象 5">
            <a:extLst>
              <a:ext uri="{FF2B5EF4-FFF2-40B4-BE49-F238E27FC236}">
                <a16:creationId xmlns:a16="http://schemas.microsoft.com/office/drawing/2014/main" id="{843159BC-BFB5-4195-B67B-97CB1C8D1DD8}"/>
              </a:ext>
            </a:extLst>
          </p:cNvPr>
          <p:cNvGraphicFramePr>
            <a:graphicFrameLocks noChangeAspect="1"/>
          </p:cNvGraphicFramePr>
          <p:nvPr>
            <p:extLst>
              <p:ext uri="{D42A27DB-BD31-4B8C-83A1-F6EECF244321}">
                <p14:modId xmlns:p14="http://schemas.microsoft.com/office/powerpoint/2010/main" val="2615866333"/>
              </p:ext>
            </p:extLst>
          </p:nvPr>
        </p:nvGraphicFramePr>
        <p:xfrm>
          <a:off x="1198835" y="1065213"/>
          <a:ext cx="6613525" cy="454025"/>
        </p:xfrm>
        <a:graphic>
          <a:graphicData uri="http://schemas.openxmlformats.org/presentationml/2006/ole">
            <mc:AlternateContent xmlns:mc="http://schemas.openxmlformats.org/markup-compatibility/2006">
              <mc:Choice xmlns:v="urn:schemas-microsoft-com:vml" Requires="v">
                <p:oleObj name="Equation" r:id="rId2" imgW="3340080" imgH="228600" progId="Equation.DSMT4">
                  <p:embed/>
                </p:oleObj>
              </mc:Choice>
              <mc:Fallback>
                <p:oleObj name="Equation" r:id="rId2" imgW="3340080" imgH="228600" progId="Equation.DSMT4">
                  <p:embed/>
                  <p:pic>
                    <p:nvPicPr>
                      <p:cNvPr id="9" name="对象 8"/>
                      <p:cNvPicPr>
                        <a:picLocks noChangeAspect="1" noChangeArrowheads="1"/>
                      </p:cNvPicPr>
                      <p:nvPr/>
                    </p:nvPicPr>
                    <p:blipFill>
                      <a:blip r:embed="rId3"/>
                      <a:srcRect/>
                      <a:stretch>
                        <a:fillRect/>
                      </a:stretch>
                    </p:blipFill>
                    <p:spPr bwMode="auto">
                      <a:xfrm>
                        <a:off x="1198835" y="1065213"/>
                        <a:ext cx="66135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a:extLst>
              <a:ext uri="{FF2B5EF4-FFF2-40B4-BE49-F238E27FC236}">
                <a16:creationId xmlns:a16="http://schemas.microsoft.com/office/drawing/2014/main" id="{3F733257-96CE-4025-8DD5-8A445B1CA89E}"/>
              </a:ext>
            </a:extLst>
          </p:cNvPr>
          <p:cNvGraphicFramePr>
            <a:graphicFrameLocks noChangeAspect="1"/>
          </p:cNvGraphicFramePr>
          <p:nvPr>
            <p:extLst>
              <p:ext uri="{D42A27DB-BD31-4B8C-83A1-F6EECF244321}">
                <p14:modId xmlns:p14="http://schemas.microsoft.com/office/powerpoint/2010/main" val="1565356297"/>
              </p:ext>
            </p:extLst>
          </p:nvPr>
        </p:nvGraphicFramePr>
        <p:xfrm>
          <a:off x="2540000" y="5973763"/>
          <a:ext cx="3595688" cy="479425"/>
        </p:xfrm>
        <a:graphic>
          <a:graphicData uri="http://schemas.openxmlformats.org/presentationml/2006/ole">
            <mc:AlternateContent xmlns:mc="http://schemas.openxmlformats.org/markup-compatibility/2006">
              <mc:Choice xmlns:v="urn:schemas-microsoft-com:vml" Requires="v">
                <p:oleObj name="Equation" r:id="rId4" imgW="1815840" imgH="241200" progId="Equation.DSMT4">
                  <p:embed/>
                </p:oleObj>
              </mc:Choice>
              <mc:Fallback>
                <p:oleObj name="Equation" r:id="rId4" imgW="1815840" imgH="241200" progId="Equation.DSMT4">
                  <p:embed/>
                  <p:pic>
                    <p:nvPicPr>
                      <p:cNvPr id="3" name="对象 2"/>
                      <p:cNvPicPr>
                        <a:picLocks noChangeAspect="1" noChangeArrowheads="1"/>
                      </p:cNvPicPr>
                      <p:nvPr/>
                    </p:nvPicPr>
                    <p:blipFill>
                      <a:blip r:embed="rId5"/>
                      <a:srcRect/>
                      <a:stretch>
                        <a:fillRect/>
                      </a:stretch>
                    </p:blipFill>
                    <p:spPr bwMode="auto">
                      <a:xfrm>
                        <a:off x="2540000" y="5973763"/>
                        <a:ext cx="359568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页脚占位符 7">
            <a:extLst>
              <a:ext uri="{FF2B5EF4-FFF2-40B4-BE49-F238E27FC236}">
                <a16:creationId xmlns:a16="http://schemas.microsoft.com/office/drawing/2014/main" id="{A5B2DB35-62AE-408F-A3E3-ED8424E54FD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81080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3A3AA8-BF49-4A44-BC35-769673A5E0C3}"/>
              </a:ext>
            </a:extLst>
          </p:cNvPr>
          <p:cNvSpPr>
            <a:spLocks noGrp="1"/>
          </p:cNvSpPr>
          <p:nvPr>
            <p:ph type="dt" sz="half" idx="2"/>
          </p:nvPr>
        </p:nvSpPr>
        <p:spPr/>
        <p:txBody>
          <a:bodyPr/>
          <a:lstStyle/>
          <a:p>
            <a:pPr>
              <a:defRPr/>
            </a:pPr>
            <a:fld id="{9DEDCB1E-BEAD-4AD6-AE1E-105B9FFCB68B}" type="datetime1">
              <a:rPr lang="zh-CN" altLang="en-US" smtClean="0"/>
              <a:t>2022/11/23</a:t>
            </a:fld>
            <a:endParaRPr lang="zh-CN" altLang="en-US"/>
          </a:p>
        </p:txBody>
      </p:sp>
      <p:grpSp>
        <p:nvGrpSpPr>
          <p:cNvPr id="4" name="组合 3">
            <a:extLst>
              <a:ext uri="{FF2B5EF4-FFF2-40B4-BE49-F238E27FC236}">
                <a16:creationId xmlns:a16="http://schemas.microsoft.com/office/drawing/2014/main" id="{54D54719-6578-47D1-9311-D34BD8613CF6}"/>
              </a:ext>
            </a:extLst>
          </p:cNvPr>
          <p:cNvGrpSpPr/>
          <p:nvPr/>
        </p:nvGrpSpPr>
        <p:grpSpPr>
          <a:xfrm>
            <a:off x="497426" y="548680"/>
            <a:ext cx="7963006" cy="3905043"/>
            <a:chOff x="497426" y="1052736"/>
            <a:chExt cx="7963006" cy="3905043"/>
          </a:xfrm>
        </p:grpSpPr>
        <p:sp>
          <p:nvSpPr>
            <p:cNvPr id="5" name="Text Box 9">
              <a:extLst>
                <a:ext uri="{FF2B5EF4-FFF2-40B4-BE49-F238E27FC236}">
                  <a16:creationId xmlns:a16="http://schemas.microsoft.com/office/drawing/2014/main" id="{374140FD-DCF2-434D-B506-483F0441CF05}"/>
                </a:ext>
              </a:extLst>
            </p:cNvPr>
            <p:cNvSpPr txBox="1">
              <a:spLocks noChangeArrowheads="1"/>
            </p:cNvSpPr>
            <p:nvPr/>
          </p:nvSpPr>
          <p:spPr bwMode="auto">
            <a:xfrm>
              <a:off x="497426" y="1052736"/>
              <a:ext cx="7963006" cy="390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4-3</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中国福利彩票“双色球”开奖号码由</a:t>
              </a:r>
              <a:r>
                <a:rPr lang="en-US" altLang="zh-CN" dirty="0">
                  <a:latin typeface="微软雅黑" pitchFamily="34" charset="-122"/>
                  <a:ea typeface="微软雅黑" pitchFamily="34" charset="-122"/>
                </a:rPr>
                <a:t>6</a:t>
              </a:r>
              <a:r>
                <a:rPr lang="zh-CN" altLang="en-US" dirty="0">
                  <a:latin typeface="微软雅黑" pitchFamily="34" charset="-122"/>
                  <a:ea typeface="微软雅黑" pitchFamily="34" charset="-122"/>
                </a:rPr>
                <a:t>个红色球号码和</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个蓝色球号码组成。红色球号码从</a:t>
              </a:r>
              <a:r>
                <a:rPr lang="en-US" altLang="zh-CN" dirty="0">
                  <a:latin typeface="微软雅黑" pitchFamily="34" charset="-122"/>
                  <a:ea typeface="微软雅黑" pitchFamily="34" charset="-122"/>
                </a:rPr>
                <a:t>1~33</a:t>
              </a:r>
              <a:r>
                <a:rPr lang="zh-CN" altLang="en-US" dirty="0">
                  <a:latin typeface="微软雅黑" pitchFamily="34" charset="-122"/>
                  <a:ea typeface="微软雅黑" pitchFamily="34" charset="-122"/>
                </a:rPr>
                <a:t>中随机选择；蓝色球号码从</a:t>
              </a:r>
              <a:r>
                <a:rPr lang="en-US" altLang="zh-CN" dirty="0">
                  <a:latin typeface="微软雅黑" pitchFamily="34" charset="-122"/>
                  <a:ea typeface="微软雅黑" pitchFamily="34" charset="-122"/>
                </a:rPr>
                <a:t>1~16</a:t>
              </a:r>
              <a:r>
                <a:rPr lang="zh-CN" altLang="en-US" dirty="0">
                  <a:latin typeface="微软雅黑" pitchFamily="34" charset="-122"/>
                  <a:ea typeface="微软雅黑" pitchFamily="34" charset="-122"/>
                </a:rPr>
                <a:t>中随机选择。现收集了</a:t>
              </a:r>
              <a:r>
                <a:rPr lang="en-US" altLang="zh-CN" dirty="0">
                  <a:latin typeface="微软雅黑" pitchFamily="34" charset="-122"/>
                  <a:ea typeface="微软雅黑" pitchFamily="34" charset="-122"/>
                </a:rPr>
                <a:t>2012</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日</a:t>
              </a:r>
              <a:r>
                <a:rPr lang="en-US" altLang="zh-CN" dirty="0">
                  <a:latin typeface="微软雅黑" pitchFamily="34" charset="-122"/>
                  <a:ea typeface="微软雅黑" pitchFamily="34" charset="-122"/>
                </a:rPr>
                <a:t>~2012</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8</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19</a:t>
              </a:r>
              <a:r>
                <a:rPr lang="zh-CN" altLang="en-US" dirty="0">
                  <a:latin typeface="微软雅黑" pitchFamily="34" charset="-122"/>
                  <a:ea typeface="微软雅黑" pitchFamily="34" charset="-122"/>
                </a:rPr>
                <a:t>日共</a:t>
              </a:r>
              <a:r>
                <a:rPr lang="en-US" altLang="zh-CN" dirty="0">
                  <a:latin typeface="微软雅黑" pitchFamily="34" charset="-122"/>
                  <a:ea typeface="微软雅黑" pitchFamily="34" charset="-122"/>
                </a:rPr>
                <a:t>97</a:t>
              </a:r>
              <a:r>
                <a:rPr lang="zh-CN" altLang="en-US" dirty="0">
                  <a:latin typeface="微软雅黑" pitchFamily="34" charset="-122"/>
                  <a:ea typeface="微软雅黑" pitchFamily="34" charset="-122"/>
                </a:rPr>
                <a:t>期双色球开奖数据。完整数据保存在文件“</a:t>
              </a:r>
              <a:r>
                <a:rPr lang="en-US" altLang="zh-CN" dirty="0">
                  <a:latin typeface="微软雅黑" pitchFamily="34" charset="-122"/>
                  <a:ea typeface="微软雅黑" pitchFamily="34" charset="-122"/>
                </a:rPr>
                <a:t>2012</a:t>
              </a:r>
              <a:r>
                <a:rPr lang="zh-CN" altLang="en-US" dirty="0">
                  <a:latin typeface="微软雅黑" pitchFamily="34" charset="-122"/>
                  <a:ea typeface="微软雅黑" pitchFamily="34" charset="-122"/>
                </a:rPr>
                <a:t>双色球开奖数据</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xls</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中。试根据收集到的</a:t>
              </a:r>
              <a:r>
                <a:rPr lang="en-US" altLang="zh-CN" dirty="0">
                  <a:latin typeface="微软雅黑" pitchFamily="34" charset="-122"/>
                  <a:ea typeface="微软雅黑" pitchFamily="34" charset="-122"/>
                </a:rPr>
                <a:t>97</a:t>
              </a:r>
              <a:r>
                <a:rPr lang="zh-CN" altLang="en-US" dirty="0">
                  <a:latin typeface="微软雅黑" pitchFamily="34" charset="-122"/>
                  <a:ea typeface="微软雅黑" pitchFamily="34" charset="-122"/>
                </a:rPr>
                <a:t>组数据研究蓝色球号码出现顺序是否随机。取显著性水平            。</a:t>
              </a:r>
            </a:p>
          </p:txBody>
        </p:sp>
        <p:graphicFrame>
          <p:nvGraphicFramePr>
            <p:cNvPr id="6" name="对象 5">
              <a:extLst>
                <a:ext uri="{FF2B5EF4-FFF2-40B4-BE49-F238E27FC236}">
                  <a16:creationId xmlns:a16="http://schemas.microsoft.com/office/drawing/2014/main" id="{D5E82B63-C4A3-43B2-9DCB-597385F5EE71}"/>
                </a:ext>
              </a:extLst>
            </p:cNvPr>
            <p:cNvGraphicFramePr>
              <a:graphicFrameLocks noChangeAspect="1"/>
            </p:cNvGraphicFramePr>
            <p:nvPr>
              <p:extLst>
                <p:ext uri="{D42A27DB-BD31-4B8C-83A1-F6EECF244321}">
                  <p14:modId xmlns:p14="http://schemas.microsoft.com/office/powerpoint/2010/main" val="3289667969"/>
                </p:ext>
              </p:extLst>
            </p:nvPr>
          </p:nvGraphicFramePr>
          <p:xfrm>
            <a:off x="1547664" y="4543723"/>
            <a:ext cx="1019175" cy="325437"/>
          </p:xfrm>
          <a:graphic>
            <a:graphicData uri="http://schemas.openxmlformats.org/presentationml/2006/ole">
              <mc:AlternateContent xmlns:mc="http://schemas.openxmlformats.org/markup-compatibility/2006">
                <mc:Choice xmlns:v="urn:schemas-microsoft-com:vml" Requires="v">
                  <p:oleObj name="Equation" r:id="rId2" imgW="558720" imgH="177480" progId="Equation.DSMT4">
                    <p:embed/>
                  </p:oleObj>
                </mc:Choice>
                <mc:Fallback>
                  <p:oleObj name="Equation" r:id="rId2" imgW="558720" imgH="177480" progId="Equation.DSMT4">
                    <p:embed/>
                    <p:pic>
                      <p:nvPicPr>
                        <p:cNvPr id="8" name="对象 7">
                          <a:extLst>
                            <a:ext uri="{FF2B5EF4-FFF2-40B4-BE49-F238E27FC236}">
                              <a16:creationId xmlns:a16="http://schemas.microsoft.com/office/drawing/2014/main" id="{5B6EFB61-144B-4043-8843-9F4D869120F3}"/>
                            </a:ext>
                          </a:extLst>
                        </p:cNvPr>
                        <p:cNvPicPr>
                          <a:picLocks noChangeAspect="1" noChangeArrowheads="1"/>
                        </p:cNvPicPr>
                        <p:nvPr/>
                      </p:nvPicPr>
                      <p:blipFill>
                        <a:blip r:embed="rId3"/>
                        <a:srcRect/>
                        <a:stretch>
                          <a:fillRect/>
                        </a:stretch>
                      </p:blipFill>
                      <p:spPr bwMode="auto">
                        <a:xfrm>
                          <a:off x="1547664" y="4543723"/>
                          <a:ext cx="1019175" cy="325437"/>
                        </a:xfrm>
                        <a:prstGeom prst="rect">
                          <a:avLst/>
                        </a:prstGeom>
                        <a:noFill/>
                      </p:spPr>
                    </p:pic>
                  </p:oleObj>
                </mc:Fallback>
              </mc:AlternateContent>
            </a:graphicData>
          </a:graphic>
        </p:graphicFrame>
      </p:grpSp>
      <p:sp>
        <p:nvSpPr>
          <p:cNvPr id="7" name="Rectangle 2">
            <a:extLst>
              <a:ext uri="{FF2B5EF4-FFF2-40B4-BE49-F238E27FC236}">
                <a16:creationId xmlns:a16="http://schemas.microsoft.com/office/drawing/2014/main" id="{E85081B8-044A-47F6-8DB8-EB72DE47F4D3}"/>
              </a:ext>
            </a:extLst>
          </p:cNvPr>
          <p:cNvSpPr>
            <a:spLocks noChangeArrowheads="1"/>
          </p:cNvSpPr>
          <p:nvPr/>
        </p:nvSpPr>
        <p:spPr bwMode="auto">
          <a:xfrm>
            <a:off x="395537" y="4529742"/>
            <a:ext cx="8568951"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latin typeface="微软雅黑" pitchFamily="34" charset="-122"/>
                <a:ea typeface="微软雅黑" pitchFamily="34" charset="-122"/>
              </a:rPr>
              <a:t>&gt;&gt; x = </a:t>
            </a:r>
            <a:r>
              <a:rPr lang="en-US" altLang="zh-CN" sz="2200" dirty="0" err="1">
                <a:latin typeface="微软雅黑" pitchFamily="34" charset="-122"/>
                <a:ea typeface="微软雅黑" pitchFamily="34" charset="-122"/>
              </a:rPr>
              <a:t>xlsread</a:t>
            </a:r>
            <a:r>
              <a:rPr lang="en-US" altLang="zh-CN" sz="2200" dirty="0">
                <a:latin typeface="微软雅黑" pitchFamily="34" charset="-122"/>
                <a:ea typeface="微软雅黑" pitchFamily="34" charset="-122"/>
              </a:rPr>
              <a:t>('2012</a:t>
            </a:r>
            <a:r>
              <a:rPr lang="zh-CN" altLang="en-US" sz="2200" dirty="0">
                <a:latin typeface="微软雅黑" pitchFamily="34" charset="-122"/>
                <a:ea typeface="微软雅黑" pitchFamily="34" charset="-122"/>
              </a:rPr>
              <a:t>双色球开奖数据</a:t>
            </a:r>
            <a:r>
              <a:rPr lang="en-US" altLang="zh-CN" sz="2200" dirty="0">
                <a:latin typeface="微软雅黑" pitchFamily="34" charset="-122"/>
                <a:ea typeface="微软雅黑" pitchFamily="34" charset="-122"/>
              </a:rPr>
              <a:t>.xls',1,'I2:I98');</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h,p,stats</a:t>
            </a:r>
            <a:r>
              <a:rPr lang="en-US" altLang="zh-CN" sz="2200" dirty="0">
                <a:latin typeface="微软雅黑" pitchFamily="34" charset="-122"/>
                <a:ea typeface="微软雅黑" pitchFamily="34" charset="-122"/>
              </a:rPr>
              <a:t>] = </a:t>
            </a:r>
            <a:r>
              <a:rPr lang="en-US" altLang="zh-CN" sz="2200" dirty="0" err="1">
                <a:latin typeface="微软雅黑" pitchFamily="34" charset="-122"/>
                <a:ea typeface="微软雅黑" pitchFamily="34" charset="-122"/>
              </a:rPr>
              <a:t>runstest</a:t>
            </a:r>
            <a:r>
              <a:rPr lang="en-US" altLang="zh-CN" sz="2200" dirty="0">
                <a:latin typeface="微软雅黑" pitchFamily="34" charset="-122"/>
                <a:ea typeface="微软雅黑" pitchFamily="34" charset="-122"/>
              </a:rPr>
              <a:t>(x,[],'</a:t>
            </a:r>
            <a:r>
              <a:rPr lang="en-US" altLang="zh-CN" sz="2200" dirty="0" err="1">
                <a:latin typeface="微软雅黑" pitchFamily="34" charset="-122"/>
                <a:ea typeface="微软雅黑" pitchFamily="34" charset="-122"/>
              </a:rPr>
              <a:t>method','approximate</a:t>
            </a:r>
            <a:r>
              <a:rPr lang="en-US" altLang="zh-CN" sz="2200" dirty="0">
                <a:latin typeface="微软雅黑" pitchFamily="34" charset="-122"/>
                <a:ea typeface="微软雅黑" pitchFamily="34" charset="-122"/>
              </a:rPr>
              <a:t>') </a:t>
            </a:r>
          </a:p>
        </p:txBody>
      </p:sp>
      <p:sp>
        <p:nvSpPr>
          <p:cNvPr id="8" name="页脚占位符 7">
            <a:extLst>
              <a:ext uri="{FF2B5EF4-FFF2-40B4-BE49-F238E27FC236}">
                <a16:creationId xmlns:a16="http://schemas.microsoft.com/office/drawing/2014/main" id="{027A23AE-73A0-4AB8-B27C-2B714365DC1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861062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B7330E-40EE-4306-AE43-B04C3F71EF54}"/>
              </a:ext>
            </a:extLst>
          </p:cNvPr>
          <p:cNvSpPr>
            <a:spLocks noGrp="1"/>
          </p:cNvSpPr>
          <p:nvPr>
            <p:ph type="dt" sz="half" idx="2"/>
          </p:nvPr>
        </p:nvSpPr>
        <p:spPr/>
        <p:txBody>
          <a:bodyPr/>
          <a:lstStyle/>
          <a:p>
            <a:pPr>
              <a:defRPr/>
            </a:pPr>
            <a:fld id="{D7B931B8-F4AC-4928-A22E-9987F54E0AF1}" type="datetime1">
              <a:rPr lang="zh-CN" altLang="en-US" smtClean="0"/>
              <a:t>2022/11/23</a:t>
            </a:fld>
            <a:endParaRPr lang="zh-CN" altLang="en-US"/>
          </a:p>
        </p:txBody>
      </p:sp>
      <p:sp>
        <p:nvSpPr>
          <p:cNvPr id="4" name="Text Box 12">
            <a:extLst>
              <a:ext uri="{FF2B5EF4-FFF2-40B4-BE49-F238E27FC236}">
                <a16:creationId xmlns:a16="http://schemas.microsoft.com/office/drawing/2014/main" id="{83574936-11A6-4C3A-9AEA-FA6CD391961C}"/>
              </a:ext>
            </a:extLst>
          </p:cNvPr>
          <p:cNvSpPr txBox="1">
            <a:spLocks noChangeArrowheads="1"/>
          </p:cNvSpPr>
          <p:nvPr/>
        </p:nvSpPr>
        <p:spPr bwMode="auto">
          <a:xfrm>
            <a:off x="428596" y="548680"/>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b="1" dirty="0">
                <a:latin typeface="微软雅黑" pitchFamily="34" charset="-122"/>
                <a:ea typeface="微软雅黑" pitchFamily="34" charset="-122"/>
              </a:rPr>
              <a:t>二、符号检验</a:t>
            </a:r>
          </a:p>
        </p:txBody>
      </p:sp>
      <p:sp>
        <p:nvSpPr>
          <p:cNvPr id="10" name="Rectangle 14">
            <a:extLst>
              <a:ext uri="{FF2B5EF4-FFF2-40B4-BE49-F238E27FC236}">
                <a16:creationId xmlns:a16="http://schemas.microsoft.com/office/drawing/2014/main" id="{49F2493F-63FE-4D32-A885-A0B46DB813AF}"/>
              </a:ext>
            </a:extLst>
          </p:cNvPr>
          <p:cNvSpPr>
            <a:spLocks noChangeArrowheads="1"/>
          </p:cNvSpPr>
          <p:nvPr/>
        </p:nvSpPr>
        <p:spPr bwMode="auto">
          <a:xfrm>
            <a:off x="827584" y="1124744"/>
            <a:ext cx="7668871" cy="55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buClr>
                <a:srgbClr val="FF0000"/>
              </a:buClr>
              <a:buSzPct val="120000"/>
            </a:pPr>
            <a:r>
              <a:rPr lang="zh-CN" altLang="en-US" sz="2400" dirty="0">
                <a:solidFill>
                  <a:srgbClr val="FF0000"/>
                </a:solidFill>
                <a:latin typeface="微软雅黑" pitchFamily="34" charset="-122"/>
                <a:ea typeface="微软雅黑" pitchFamily="34" charset="-122"/>
              </a:rPr>
              <a:t>作用：</a:t>
            </a:r>
            <a:r>
              <a:rPr lang="zh-CN" altLang="en-US" sz="2400" dirty="0">
                <a:solidFill>
                  <a:srgbClr val="000000"/>
                </a:solidFill>
                <a:latin typeface="微软雅黑" pitchFamily="34" charset="-122"/>
                <a:ea typeface="微软雅黑" pitchFamily="34" charset="-122"/>
              </a:rPr>
              <a:t>用来检验中位数是否等于给定常数。</a:t>
            </a:r>
          </a:p>
        </p:txBody>
      </p:sp>
      <p:sp>
        <p:nvSpPr>
          <p:cNvPr id="11" name="Rectangle 3">
            <a:extLst>
              <a:ext uri="{FF2B5EF4-FFF2-40B4-BE49-F238E27FC236}">
                <a16:creationId xmlns:a16="http://schemas.microsoft.com/office/drawing/2014/main" id="{4AFA4BC5-04E2-43E2-A682-AEC793636030}"/>
              </a:ext>
            </a:extLst>
          </p:cNvPr>
          <p:cNvSpPr>
            <a:spLocks noChangeArrowheads="1"/>
          </p:cNvSpPr>
          <p:nvPr/>
        </p:nvSpPr>
        <p:spPr bwMode="auto">
          <a:xfrm>
            <a:off x="501818" y="2276872"/>
            <a:ext cx="55347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微软雅黑" pitchFamily="34" charset="-122"/>
                <a:ea typeface="微软雅黑" pitchFamily="34" charset="-122"/>
              </a:rPr>
              <a:t>1. </a:t>
            </a:r>
            <a:r>
              <a:rPr lang="zh-CN" altLang="en-US" sz="2400" dirty="0">
                <a:latin typeface="微软雅黑" pitchFamily="34" charset="-122"/>
                <a:ea typeface="微软雅黑" pitchFamily="34" charset="-122"/>
              </a:rPr>
              <a:t>符号检验的</a:t>
            </a:r>
            <a:r>
              <a:rPr lang="en-US" altLang="zh-CN" sz="2400" dirty="0">
                <a:latin typeface="微软雅黑" pitchFamily="34" charset="-122"/>
                <a:ea typeface="微软雅黑" pitchFamily="34" charset="-122"/>
              </a:rPr>
              <a:t>MATLAB</a:t>
            </a:r>
            <a:r>
              <a:rPr lang="zh-CN" altLang="en-US" sz="2400" dirty="0">
                <a:latin typeface="微软雅黑" pitchFamily="34" charset="-122"/>
                <a:ea typeface="微软雅黑" pitchFamily="34" charset="-122"/>
              </a:rPr>
              <a:t>函数</a:t>
            </a:r>
          </a:p>
        </p:txBody>
      </p:sp>
      <p:graphicFrame>
        <p:nvGraphicFramePr>
          <p:cNvPr id="12" name="对象 11">
            <a:extLst>
              <a:ext uri="{FF2B5EF4-FFF2-40B4-BE49-F238E27FC236}">
                <a16:creationId xmlns:a16="http://schemas.microsoft.com/office/drawing/2014/main" id="{2073DEE1-C274-4DD7-962D-CDB20C89E0C5}"/>
              </a:ext>
            </a:extLst>
          </p:cNvPr>
          <p:cNvGraphicFramePr>
            <a:graphicFrameLocks noChangeAspect="1"/>
          </p:cNvGraphicFramePr>
          <p:nvPr>
            <p:extLst>
              <p:ext uri="{D42A27DB-BD31-4B8C-83A1-F6EECF244321}">
                <p14:modId xmlns:p14="http://schemas.microsoft.com/office/powerpoint/2010/main" val="3180333901"/>
              </p:ext>
            </p:extLst>
          </p:nvPr>
        </p:nvGraphicFramePr>
        <p:xfrm>
          <a:off x="1584003" y="1844824"/>
          <a:ext cx="4068763" cy="339329"/>
        </p:xfrm>
        <a:graphic>
          <a:graphicData uri="http://schemas.openxmlformats.org/presentationml/2006/ole">
            <mc:AlternateContent xmlns:mc="http://schemas.openxmlformats.org/markup-compatibility/2006">
              <mc:Choice xmlns:v="urn:schemas-microsoft-com:vml" Requires="v">
                <p:oleObj name="Equation" r:id="rId2" imgW="2044440" imgH="228600" progId="">
                  <p:embed/>
                </p:oleObj>
              </mc:Choice>
              <mc:Fallback>
                <p:oleObj name="Equation" r:id="rId2" imgW="2044440" imgH="228600" progId="">
                  <p:embed/>
                  <p:pic>
                    <p:nvPicPr>
                      <p:cNvPr id="3"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003" y="1844824"/>
                        <a:ext cx="4068763" cy="339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56">
            <a:extLst>
              <a:ext uri="{FF2B5EF4-FFF2-40B4-BE49-F238E27FC236}">
                <a16:creationId xmlns:a16="http://schemas.microsoft.com/office/drawing/2014/main" id="{13253872-FCCC-4699-BC28-60D25D4D2AD6}"/>
              </a:ext>
            </a:extLst>
          </p:cNvPr>
          <p:cNvSpPr>
            <a:spLocks noChangeArrowheads="1"/>
          </p:cNvSpPr>
          <p:nvPr/>
        </p:nvSpPr>
        <p:spPr bwMode="auto">
          <a:xfrm>
            <a:off x="716132" y="3283274"/>
            <a:ext cx="7061178"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zh-CN" altLang="en-US" sz="2400" dirty="0">
                <a:solidFill>
                  <a:srgbClr val="0000FF"/>
                </a:solidFill>
                <a:latin typeface="微软雅黑" pitchFamily="34" charset="-122"/>
                <a:ea typeface="微软雅黑" pitchFamily="34" charset="-122"/>
                <a:sym typeface="Wingdings" pitchFamily="2" charset="2"/>
              </a:rPr>
              <a:t>调用格式：</a:t>
            </a:r>
            <a:endParaRPr lang="en-US" altLang="zh-CN" sz="2400" dirty="0">
              <a:solidFill>
                <a:srgbClr val="0000FF"/>
              </a:solidFill>
              <a:latin typeface="微软雅黑" pitchFamily="34" charset="-122"/>
              <a:ea typeface="微软雅黑" pitchFamily="34" charset="-122"/>
              <a:sym typeface="Wingdings" pitchFamily="2" charset="2"/>
            </a:endParaRPr>
          </a:p>
          <a:p>
            <a:pPr>
              <a:lnSpc>
                <a:spcPct val="140000"/>
              </a:lnSpc>
            </a:pPr>
            <a:r>
              <a:rPr lang="es-ES" altLang="zh-CN" sz="2400" dirty="0">
                <a:solidFill>
                  <a:schemeClr val="bg2"/>
                </a:solidFill>
                <a:latin typeface="微软雅黑" pitchFamily="34" charset="-122"/>
                <a:ea typeface="微软雅黑" pitchFamily="34" charset="-122"/>
                <a:sym typeface="Wingdings" pitchFamily="2" charset="2"/>
              </a:rPr>
              <a:t>[p,h,stats] = signtest(x)</a:t>
            </a:r>
          </a:p>
          <a:p>
            <a:pPr>
              <a:lnSpc>
                <a:spcPct val="140000"/>
              </a:lnSpc>
            </a:pPr>
            <a:r>
              <a:rPr lang="es-ES" altLang="zh-CN" sz="2400" dirty="0">
                <a:solidFill>
                  <a:schemeClr val="bg2"/>
                </a:solidFill>
                <a:latin typeface="微软雅黑" pitchFamily="34" charset="-122"/>
                <a:ea typeface="微软雅黑" pitchFamily="34" charset="-122"/>
                <a:sym typeface="Wingdings" pitchFamily="2" charset="2"/>
              </a:rPr>
              <a:t>[p,h,stats] = signtest(x,m,param1,val1,…)</a:t>
            </a:r>
          </a:p>
          <a:p>
            <a:pPr>
              <a:lnSpc>
                <a:spcPct val="140000"/>
              </a:lnSpc>
            </a:pPr>
            <a:r>
              <a:rPr lang="es-ES" altLang="zh-CN" sz="2400" dirty="0">
                <a:solidFill>
                  <a:schemeClr val="bg2"/>
                </a:solidFill>
                <a:latin typeface="微软雅黑" pitchFamily="34" charset="-122"/>
                <a:ea typeface="微软雅黑" pitchFamily="34" charset="-122"/>
                <a:sym typeface="Wingdings" pitchFamily="2" charset="2"/>
              </a:rPr>
              <a:t>[p,h,stats] = signtest(x,y,param1,val1,…)</a:t>
            </a:r>
          </a:p>
        </p:txBody>
      </p:sp>
      <p:sp>
        <p:nvSpPr>
          <p:cNvPr id="14" name="Rectangle 5">
            <a:extLst>
              <a:ext uri="{FF2B5EF4-FFF2-40B4-BE49-F238E27FC236}">
                <a16:creationId xmlns:a16="http://schemas.microsoft.com/office/drawing/2014/main" id="{2767D1CB-D951-4AE8-B28B-45FCC9AFCBAC}"/>
              </a:ext>
            </a:extLst>
          </p:cNvPr>
          <p:cNvSpPr>
            <a:spLocks noChangeArrowheads="1"/>
          </p:cNvSpPr>
          <p:nvPr/>
        </p:nvSpPr>
        <p:spPr bwMode="auto">
          <a:xfrm>
            <a:off x="756221" y="2934410"/>
            <a:ext cx="3024981"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buFont typeface="Wingdings" pitchFamily="2" charset="2"/>
              <a:buChar char="Ø"/>
            </a:pPr>
            <a:r>
              <a:rPr lang="en-US" altLang="zh-CN" sz="2400" dirty="0">
                <a:solidFill>
                  <a:srgbClr val="FF0000"/>
                </a:solidFill>
                <a:latin typeface="微软雅黑" pitchFamily="34" charset="-122"/>
                <a:ea typeface="微软雅黑" pitchFamily="34" charset="-122"/>
              </a:rPr>
              <a:t>  </a:t>
            </a:r>
            <a:r>
              <a:rPr lang="en-US" altLang="zh-CN" sz="2400" dirty="0" err="1">
                <a:solidFill>
                  <a:srgbClr val="FF0000"/>
                </a:solidFill>
                <a:latin typeface="微软雅黑" pitchFamily="34" charset="-122"/>
                <a:ea typeface="微软雅黑" pitchFamily="34" charset="-122"/>
              </a:rPr>
              <a:t>signtest</a:t>
            </a:r>
            <a:r>
              <a:rPr lang="zh-CN" altLang="en-US" sz="2400" dirty="0">
                <a:solidFill>
                  <a:srgbClr val="FF0000"/>
                </a:solidFill>
                <a:latin typeface="微软雅黑" pitchFamily="34" charset="-122"/>
                <a:ea typeface="微软雅黑" pitchFamily="34" charset="-122"/>
              </a:rPr>
              <a:t>函数</a:t>
            </a:r>
          </a:p>
        </p:txBody>
      </p:sp>
      <p:sp>
        <p:nvSpPr>
          <p:cNvPr id="5" name="页脚占位符 4">
            <a:extLst>
              <a:ext uri="{FF2B5EF4-FFF2-40B4-BE49-F238E27FC236}">
                <a16:creationId xmlns:a16="http://schemas.microsoft.com/office/drawing/2014/main" id="{7BC4E59B-899D-4A6A-AF5B-EE0644330E0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021577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2"/>
          <p:cNvSpPr txBox="1">
            <a:spLocks noChangeArrowheads="1"/>
          </p:cNvSpPr>
          <p:nvPr/>
        </p:nvSpPr>
        <p:spPr bwMode="auto">
          <a:xfrm>
            <a:off x="357158" y="620688"/>
            <a:ext cx="7599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第一节  描述性统计量与统计图</a:t>
            </a:r>
          </a:p>
        </p:txBody>
      </p:sp>
      <p:sp>
        <p:nvSpPr>
          <p:cNvPr id="5" name="Text Box 4"/>
          <p:cNvSpPr txBox="1">
            <a:spLocks noChangeArrowheads="1"/>
          </p:cNvSpPr>
          <p:nvPr/>
        </p:nvSpPr>
        <p:spPr bwMode="auto">
          <a:xfrm>
            <a:off x="428596" y="1412776"/>
            <a:ext cx="65916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spcBef>
                <a:spcPct val="50000"/>
              </a:spcBef>
              <a:defRPr kumimoji="1" sz="4000">
                <a:solidFill>
                  <a:schemeClr val="tx1"/>
                </a:solidFill>
                <a:latin typeface="Times New Roman" pitchFamily="18" charset="0"/>
                <a:ea typeface="楷体_GB2312" pitchFamily="49" charset="-122"/>
              </a:defRPr>
            </a:lvl1pPr>
            <a:lvl2pPr marL="742950" indent="-285750" algn="ctr" eaLnBrk="0" hangingPunct="0">
              <a:spcBef>
                <a:spcPct val="50000"/>
              </a:spcBef>
              <a:defRPr kumimoji="1" sz="4000">
                <a:solidFill>
                  <a:schemeClr val="tx1"/>
                </a:solidFill>
                <a:latin typeface="Times New Roman" pitchFamily="18" charset="0"/>
                <a:ea typeface="楷体_GB2312" pitchFamily="49" charset="-122"/>
              </a:defRPr>
            </a:lvl2pPr>
            <a:lvl3pPr marL="1143000" indent="-228600" algn="ctr" eaLnBrk="0" hangingPunct="0">
              <a:spcBef>
                <a:spcPct val="50000"/>
              </a:spcBef>
              <a:defRPr kumimoji="1" sz="4000">
                <a:solidFill>
                  <a:schemeClr val="tx1"/>
                </a:solidFill>
                <a:latin typeface="Times New Roman" pitchFamily="18" charset="0"/>
                <a:ea typeface="楷体_GB2312" pitchFamily="49" charset="-122"/>
              </a:defRPr>
            </a:lvl3pPr>
            <a:lvl4pPr marL="1600200" indent="-228600" algn="ctr" eaLnBrk="0" hangingPunct="0">
              <a:spcBef>
                <a:spcPct val="50000"/>
              </a:spcBef>
              <a:defRPr kumimoji="1" sz="4000">
                <a:solidFill>
                  <a:schemeClr val="tx1"/>
                </a:solidFill>
                <a:latin typeface="Times New Roman" pitchFamily="18" charset="0"/>
                <a:ea typeface="楷体_GB2312" pitchFamily="49" charset="-122"/>
              </a:defRPr>
            </a:lvl4pPr>
            <a:lvl5pPr marL="2057400" indent="-228600" algn="ctr" eaLnBrk="0" hangingPunct="0">
              <a:spcBef>
                <a:spcPct val="50000"/>
              </a:spcBef>
              <a:defRPr kumimoji="1" sz="4000">
                <a:solidFill>
                  <a:schemeClr val="tx1"/>
                </a:solidFill>
                <a:latin typeface="Times New Roman" pitchFamily="18" charset="0"/>
                <a:ea typeface="楷体_GB2312" pitchFamily="49" charset="-122"/>
              </a:defRPr>
            </a:lvl5pPr>
            <a:lvl6pPr marL="25146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6pPr>
            <a:lvl7pPr marL="29718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7pPr>
            <a:lvl8pPr marL="34290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8pPr>
            <a:lvl9pPr marL="3886200" indent="-228600" algn="ctr" eaLnBrk="0" fontAlgn="base" hangingPunct="0">
              <a:spcBef>
                <a:spcPct val="50000"/>
              </a:spcBef>
              <a:spcAft>
                <a:spcPct val="0"/>
              </a:spcAft>
              <a:defRPr kumimoji="1" sz="4000">
                <a:solidFill>
                  <a:schemeClr val="tx1"/>
                </a:solidFill>
                <a:latin typeface="Times New Roman" pitchFamily="18" charset="0"/>
                <a:ea typeface="楷体_GB2312" pitchFamily="49" charset="-122"/>
              </a:defRPr>
            </a:lvl9pPr>
          </a:lstStyle>
          <a:p>
            <a:pPr algn="l" eaLnBrk="1" hangingPunct="1"/>
            <a:r>
              <a:rPr lang="zh-CN" altLang="en-US" sz="2400" b="1" dirty="0">
                <a:solidFill>
                  <a:schemeClr val="bg2"/>
                </a:solidFill>
                <a:latin typeface="微软雅黑" pitchFamily="34" charset="-122"/>
                <a:ea typeface="微软雅黑" pitchFamily="34" charset="-122"/>
              </a:rPr>
              <a:t>一、描述性统计量</a:t>
            </a:r>
          </a:p>
        </p:txBody>
      </p:sp>
      <p:graphicFrame>
        <p:nvGraphicFramePr>
          <p:cNvPr id="2" name="表格 1"/>
          <p:cNvGraphicFramePr>
            <a:graphicFrameLocks noGrp="1"/>
          </p:cNvGraphicFramePr>
          <p:nvPr>
            <p:extLst>
              <p:ext uri="{D42A27DB-BD31-4B8C-83A1-F6EECF244321}">
                <p14:modId xmlns:p14="http://schemas.microsoft.com/office/powerpoint/2010/main" val="2452812954"/>
              </p:ext>
            </p:extLst>
          </p:nvPr>
        </p:nvGraphicFramePr>
        <p:xfrm>
          <a:off x="899592" y="2132856"/>
          <a:ext cx="7599218" cy="4248470"/>
        </p:xfrm>
        <a:graphic>
          <a:graphicData uri="http://schemas.openxmlformats.org/drawingml/2006/table">
            <a:tbl>
              <a:tblPr firstRow="1" firstCol="1" lastRow="1" lastCol="1" bandRow="1" bandCol="1"/>
              <a:tblGrid>
                <a:gridCol w="1296144">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gridCol w="1511478">
                  <a:extLst>
                    <a:ext uri="{9D8B030D-6E8A-4147-A177-3AD203B41FA5}">
                      <a16:colId xmlns:a16="http://schemas.microsoft.com/office/drawing/2014/main" val="20002"/>
                    </a:ext>
                  </a:extLst>
                </a:gridCol>
                <a:gridCol w="1767260">
                  <a:extLst>
                    <a:ext uri="{9D8B030D-6E8A-4147-A177-3AD203B41FA5}">
                      <a16:colId xmlns:a16="http://schemas.microsoft.com/office/drawing/2014/main" val="20003"/>
                    </a:ext>
                  </a:extLst>
                </a:gridCol>
              </a:tblGrid>
              <a:tr h="424847">
                <a:tc>
                  <a:txBody>
                    <a:bodyPr/>
                    <a:lstStyle/>
                    <a:p>
                      <a:pPr algn="just">
                        <a:lnSpc>
                          <a:spcPct val="100000"/>
                        </a:lnSpc>
                        <a:spcAft>
                          <a:spcPts val="0"/>
                        </a:spcAft>
                      </a:pPr>
                      <a:r>
                        <a:rPr lang="zh-CN" sz="2000" b="1" kern="100" dirty="0">
                          <a:solidFill>
                            <a:srgbClr val="0000FF"/>
                          </a:solidFill>
                          <a:effectLst/>
                          <a:latin typeface="微软雅黑" panose="020B0503020204020204" pitchFamily="34" charset="-122"/>
                          <a:ea typeface="微软雅黑" panose="020B0503020204020204" pitchFamily="34" charset="-122"/>
                          <a:cs typeface="Times New Roman"/>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1" kern="100">
                          <a:solidFill>
                            <a:srgbClr val="0000FF"/>
                          </a:solidFill>
                          <a:effectLst/>
                          <a:latin typeface="微软雅黑" panose="020B0503020204020204" pitchFamily="34" charset="-122"/>
                          <a:ea typeface="微软雅黑" panose="020B0503020204020204" pitchFamily="34" charset="-122"/>
                          <a:cs typeface="Times New Roman"/>
                        </a:rPr>
                        <a:t>说</a:t>
                      </a:r>
                      <a:r>
                        <a:rPr lang="en-US" sz="2000" b="1" kern="100">
                          <a:solidFill>
                            <a:srgbClr val="0000FF"/>
                          </a:solidFill>
                          <a:effectLst/>
                          <a:latin typeface="微软雅黑" panose="020B0503020204020204" pitchFamily="34" charset="-122"/>
                          <a:ea typeface="微软雅黑" panose="020B0503020204020204" pitchFamily="34" charset="-122"/>
                          <a:cs typeface="Times New Roman"/>
                        </a:rPr>
                        <a:t>   </a:t>
                      </a:r>
                      <a:r>
                        <a:rPr lang="zh-CN" sz="2000" b="1" kern="100">
                          <a:solidFill>
                            <a:srgbClr val="0000FF"/>
                          </a:solidFill>
                          <a:effectLst/>
                          <a:latin typeface="微软雅黑" panose="020B0503020204020204" pitchFamily="34" charset="-122"/>
                          <a:ea typeface="微软雅黑" panose="020B0503020204020204" pitchFamily="34" charset="-122"/>
                          <a:cs typeface="Times New Roman"/>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1" kern="100">
                          <a:solidFill>
                            <a:srgbClr val="0000FF"/>
                          </a:solidFill>
                          <a:effectLst/>
                          <a:latin typeface="微软雅黑" panose="020B0503020204020204" pitchFamily="34" charset="-122"/>
                          <a:ea typeface="微软雅黑" panose="020B0503020204020204" pitchFamily="34" charset="-122"/>
                          <a:cs typeface="Times New Roman"/>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1" kern="100" dirty="0">
                          <a:solidFill>
                            <a:srgbClr val="0000FF"/>
                          </a:solidFill>
                          <a:effectLst/>
                          <a:latin typeface="微软雅黑" panose="020B0503020204020204" pitchFamily="34" charset="-122"/>
                          <a:ea typeface="微软雅黑" panose="020B0503020204020204" pitchFamily="34" charset="-122"/>
                          <a:cs typeface="Times New Roman"/>
                        </a:rPr>
                        <a:t>说</a:t>
                      </a:r>
                      <a:r>
                        <a:rPr lang="en-US" sz="2000" b="1" kern="100" dirty="0">
                          <a:solidFill>
                            <a:srgbClr val="0000FF"/>
                          </a:solidFill>
                          <a:effectLst/>
                          <a:latin typeface="微软雅黑" panose="020B0503020204020204" pitchFamily="34" charset="-122"/>
                          <a:ea typeface="微软雅黑" panose="020B0503020204020204" pitchFamily="34" charset="-122"/>
                          <a:cs typeface="Times New Roman"/>
                        </a:rPr>
                        <a:t>   </a:t>
                      </a:r>
                      <a:r>
                        <a:rPr lang="zh-CN" sz="2000" b="1" kern="100" dirty="0">
                          <a:solidFill>
                            <a:srgbClr val="0000FF"/>
                          </a:solidFill>
                          <a:effectLst/>
                          <a:latin typeface="微软雅黑" panose="020B0503020204020204" pitchFamily="34" charset="-122"/>
                          <a:ea typeface="微软雅黑" panose="020B0503020204020204" pitchFamily="34" charset="-122"/>
                          <a:cs typeface="Times New Roman"/>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4847">
                <a:tc>
                  <a:txBody>
                    <a:bodyPr/>
                    <a:lstStyle/>
                    <a:p>
                      <a:pPr algn="just">
                        <a:lnSpc>
                          <a:spcPct val="100000"/>
                        </a:lnSpc>
                        <a:spcAft>
                          <a:spcPts val="0"/>
                        </a:spcAft>
                      </a:pPr>
                      <a:r>
                        <a:rPr lang="en-US" sz="2000" b="0" kern="100" dirty="0" err="1">
                          <a:effectLst/>
                          <a:latin typeface="微软雅黑" panose="020B0503020204020204" pitchFamily="34" charset="-122"/>
                          <a:ea typeface="微软雅黑" panose="020B0503020204020204" pitchFamily="34" charset="-122"/>
                          <a:cs typeface="Times New Roman"/>
                        </a:rPr>
                        <a:t>corr</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线性（或秩）相关系数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fr-FR" sz="2000" b="0" kern="100" dirty="0">
                          <a:effectLst/>
                          <a:latin typeface="微软雅黑" panose="020B0503020204020204" pitchFamily="34" charset="-122"/>
                          <a:ea typeface="微软雅黑" panose="020B0503020204020204" pitchFamily="34" charset="-122"/>
                          <a:cs typeface="Times New Roman"/>
                        </a:rPr>
                        <a:t>prctile</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百分位数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4847">
                <a:tc>
                  <a:txBody>
                    <a:bodyPr/>
                    <a:lstStyle/>
                    <a:p>
                      <a:pPr algn="just">
                        <a:lnSpc>
                          <a:spcPct val="100000"/>
                        </a:lnSpc>
                        <a:spcAft>
                          <a:spcPts val="0"/>
                        </a:spcAft>
                      </a:pPr>
                      <a:r>
                        <a:rPr lang="en-US" sz="2000" b="0" kern="100" dirty="0" err="1">
                          <a:effectLst/>
                          <a:latin typeface="微软雅黑" panose="020B0503020204020204" pitchFamily="34" charset="-122"/>
                          <a:ea typeface="微软雅黑" panose="020B0503020204020204" pitchFamily="34" charset="-122"/>
                          <a:cs typeface="Times New Roman"/>
                        </a:rPr>
                        <a:t>corrcoef</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线性相关系数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fr-FR" sz="2000" b="0" kern="100" dirty="0">
                          <a:effectLst/>
                          <a:latin typeface="微软雅黑" panose="020B0503020204020204" pitchFamily="34" charset="-122"/>
                          <a:ea typeface="微软雅黑" panose="020B0503020204020204" pitchFamily="34" charset="-122"/>
                          <a:cs typeface="Times New Roman"/>
                        </a:rPr>
                        <a:t>quantile</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分位数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4847">
                <a:tc>
                  <a:txBody>
                    <a:bodyPr/>
                    <a:lstStyle/>
                    <a:p>
                      <a:pPr algn="just">
                        <a:lnSpc>
                          <a:spcPct val="100000"/>
                        </a:lnSpc>
                        <a:spcAft>
                          <a:spcPts val="0"/>
                        </a:spcAft>
                      </a:pPr>
                      <a:r>
                        <a:rPr lang="en-US" sz="2000" b="0" kern="100" dirty="0" err="1">
                          <a:effectLst/>
                          <a:latin typeface="微软雅黑" panose="020B0503020204020204" pitchFamily="34" charset="-122"/>
                          <a:ea typeface="微软雅黑" panose="020B0503020204020204" pitchFamily="34" charset="-122"/>
                          <a:cs typeface="Times New Roman"/>
                        </a:rPr>
                        <a:t>cov</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协方差矩阵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fr-FR" sz="2000" b="0" kern="100">
                          <a:effectLst/>
                          <a:latin typeface="微软雅黑" panose="020B0503020204020204" pitchFamily="34" charset="-122"/>
                          <a:ea typeface="微软雅黑" panose="020B0503020204020204" pitchFamily="34" charset="-122"/>
                          <a:cs typeface="Times New Roman"/>
                        </a:rPr>
                        <a:t>range</a:t>
                      </a:r>
                      <a:endParaRPr lang="zh-CN" sz="2000" b="0" kern="10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极差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4847">
                <a:tc>
                  <a:txBody>
                    <a:bodyPr/>
                    <a:lstStyle/>
                    <a:p>
                      <a:pPr algn="just">
                        <a:lnSpc>
                          <a:spcPct val="100000"/>
                        </a:lnSpc>
                        <a:spcAft>
                          <a:spcPts val="0"/>
                        </a:spcAft>
                      </a:pPr>
                      <a:r>
                        <a:rPr lang="en-US" sz="2000" b="0" kern="100">
                          <a:effectLst/>
                          <a:latin typeface="微软雅黑" panose="020B0503020204020204" pitchFamily="34" charset="-122"/>
                          <a:ea typeface="微软雅黑" panose="020B0503020204020204" pitchFamily="34" charset="-122"/>
                          <a:cs typeface="Times New Roman"/>
                        </a:rPr>
                        <a:t>iqr</a:t>
                      </a:r>
                      <a:endParaRPr lang="zh-CN" sz="2000" b="0" kern="10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内</a:t>
                      </a:r>
                      <a:r>
                        <a:rPr lang="en-US" sz="2000" b="0" kern="100" dirty="0">
                          <a:effectLst/>
                          <a:latin typeface="微软雅黑" panose="020B0503020204020204" pitchFamily="34" charset="-122"/>
                          <a:ea typeface="微软雅黑" panose="020B0503020204020204" pitchFamily="34" charset="-122"/>
                          <a:cs typeface="Times New Roman"/>
                        </a:rPr>
                        <a:t>4</a:t>
                      </a:r>
                      <a:r>
                        <a:rPr lang="zh-CN" sz="2000" b="0" kern="100" dirty="0">
                          <a:effectLst/>
                          <a:latin typeface="微软雅黑" panose="020B0503020204020204" pitchFamily="34" charset="-122"/>
                          <a:ea typeface="微软雅黑" panose="020B0503020204020204" pitchFamily="34" charset="-122"/>
                          <a:cs typeface="Times New Roman"/>
                        </a:rPr>
                        <a:t>分位极差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2000" b="0" kern="100" dirty="0" err="1">
                          <a:effectLst/>
                          <a:latin typeface="微软雅黑" panose="020B0503020204020204" pitchFamily="34" charset="-122"/>
                          <a:ea typeface="微软雅黑" panose="020B0503020204020204" pitchFamily="34" charset="-122"/>
                          <a:cs typeface="Times New Roman"/>
                        </a:rPr>
                        <a:t>skewness</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偏度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4847">
                <a:tc>
                  <a:txBody>
                    <a:bodyPr/>
                    <a:lstStyle/>
                    <a:p>
                      <a:pPr algn="just">
                        <a:lnSpc>
                          <a:spcPct val="100000"/>
                        </a:lnSpc>
                        <a:spcAft>
                          <a:spcPts val="0"/>
                        </a:spcAft>
                      </a:pPr>
                      <a:r>
                        <a:rPr lang="en-US" sz="2000" b="0" kern="100">
                          <a:effectLst/>
                          <a:latin typeface="微软雅黑" panose="020B0503020204020204" pitchFamily="34" charset="-122"/>
                          <a:ea typeface="微软雅黑" panose="020B0503020204020204" pitchFamily="34" charset="-122"/>
                          <a:cs typeface="Times New Roman"/>
                        </a:rPr>
                        <a:t>kurtosis</a:t>
                      </a:r>
                      <a:endParaRPr lang="zh-CN" sz="2000" b="0" kern="10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a:effectLst/>
                          <a:latin typeface="微软雅黑" panose="020B0503020204020204" pitchFamily="34" charset="-122"/>
                          <a:ea typeface="微软雅黑" panose="020B0503020204020204" pitchFamily="34" charset="-122"/>
                          <a:cs typeface="Times New Roman"/>
                        </a:rPr>
                        <a:t>峰度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2000" b="0" kern="100" dirty="0" err="1">
                          <a:effectLst/>
                          <a:latin typeface="微软雅黑" panose="020B0503020204020204" pitchFamily="34" charset="-122"/>
                          <a:ea typeface="微软雅黑" panose="020B0503020204020204" pitchFamily="34" charset="-122"/>
                          <a:cs typeface="Times New Roman"/>
                        </a:rPr>
                        <a:t>std</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标准差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4847">
                <a:tc>
                  <a:txBody>
                    <a:bodyPr/>
                    <a:lstStyle/>
                    <a:p>
                      <a:pPr algn="just">
                        <a:lnSpc>
                          <a:spcPct val="100000"/>
                        </a:lnSpc>
                        <a:spcAft>
                          <a:spcPts val="0"/>
                        </a:spcAft>
                      </a:pPr>
                      <a:r>
                        <a:rPr lang="en-US" sz="2000" b="0" kern="100">
                          <a:effectLst/>
                          <a:latin typeface="微软雅黑" panose="020B0503020204020204" pitchFamily="34" charset="-122"/>
                          <a:ea typeface="微软雅黑" panose="020B0503020204020204" pitchFamily="34" charset="-122"/>
                          <a:cs typeface="Times New Roman"/>
                        </a:rPr>
                        <a:t>mean</a:t>
                      </a:r>
                      <a:endParaRPr lang="zh-CN" sz="2000" b="0" kern="10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a:effectLst/>
                          <a:latin typeface="微软雅黑" panose="020B0503020204020204" pitchFamily="34" charset="-122"/>
                          <a:ea typeface="微软雅黑" panose="020B0503020204020204" pitchFamily="34" charset="-122"/>
                          <a:cs typeface="Times New Roman"/>
                        </a:rPr>
                        <a:t>均值</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2000" b="0" kern="100">
                          <a:effectLst/>
                          <a:latin typeface="微软雅黑" panose="020B0503020204020204" pitchFamily="34" charset="-122"/>
                          <a:ea typeface="微软雅黑" panose="020B0503020204020204" pitchFamily="34" charset="-122"/>
                          <a:cs typeface="Times New Roman"/>
                        </a:rPr>
                        <a:t>tabulate</a:t>
                      </a:r>
                      <a:endParaRPr lang="zh-CN" sz="2000" b="0" kern="10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频率分布表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4847">
                <a:tc>
                  <a:txBody>
                    <a:bodyPr/>
                    <a:lstStyle/>
                    <a:p>
                      <a:pPr algn="just">
                        <a:lnSpc>
                          <a:spcPct val="100000"/>
                        </a:lnSpc>
                        <a:spcAft>
                          <a:spcPts val="0"/>
                        </a:spcAft>
                      </a:pPr>
                      <a:r>
                        <a:rPr lang="en-US" sz="2000" b="0" kern="100">
                          <a:effectLst/>
                          <a:latin typeface="微软雅黑" panose="020B0503020204020204" pitchFamily="34" charset="-122"/>
                          <a:ea typeface="微软雅黑" panose="020B0503020204020204" pitchFamily="34" charset="-122"/>
                          <a:cs typeface="Times New Roman"/>
                        </a:rPr>
                        <a:t>median</a:t>
                      </a:r>
                      <a:endParaRPr lang="zh-CN" sz="2000" b="0" kern="10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a:effectLst/>
                          <a:latin typeface="微软雅黑" panose="020B0503020204020204" pitchFamily="34" charset="-122"/>
                          <a:ea typeface="微软雅黑" panose="020B0503020204020204" pitchFamily="34" charset="-122"/>
                          <a:cs typeface="Times New Roman"/>
                        </a:rPr>
                        <a:t>中位数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2000" b="0" kern="100" dirty="0">
                          <a:effectLst/>
                          <a:latin typeface="微软雅黑" panose="020B0503020204020204" pitchFamily="34" charset="-122"/>
                          <a:ea typeface="微软雅黑" panose="020B0503020204020204" pitchFamily="34" charset="-122"/>
                          <a:cs typeface="Times New Roman"/>
                        </a:rPr>
                        <a:t>var</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方差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24847">
                <a:tc>
                  <a:txBody>
                    <a:bodyPr/>
                    <a:lstStyle/>
                    <a:p>
                      <a:pPr algn="just">
                        <a:lnSpc>
                          <a:spcPct val="100000"/>
                        </a:lnSpc>
                        <a:spcAft>
                          <a:spcPts val="0"/>
                        </a:spcAft>
                      </a:pPr>
                      <a:r>
                        <a:rPr lang="en-US" sz="2000" b="0" kern="100" dirty="0">
                          <a:effectLst/>
                          <a:latin typeface="微软雅黑" panose="020B0503020204020204" pitchFamily="34" charset="-122"/>
                          <a:ea typeface="微软雅黑" panose="020B0503020204020204" pitchFamily="34" charset="-122"/>
                          <a:cs typeface="Times New Roman"/>
                        </a:rPr>
                        <a:t>mode</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众数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lnSpc>
                          <a:spcPct val="100000"/>
                        </a:lnSpc>
                        <a:spcAft>
                          <a:spcPts val="0"/>
                        </a:spcAft>
                      </a:pPr>
                      <a:r>
                        <a:rPr lang="en-US" altLang="zh-CN" sz="2000" b="0" kern="100" dirty="0" err="1">
                          <a:solidFill>
                            <a:schemeClr val="tx1"/>
                          </a:solidFill>
                          <a:effectLst/>
                          <a:latin typeface="微软雅黑" panose="020B0503020204020204" pitchFamily="34" charset="-122"/>
                          <a:ea typeface="微软雅黑" panose="020B0503020204020204" pitchFamily="34" charset="-122"/>
                          <a:cs typeface="Times New Roman"/>
                        </a:rPr>
                        <a:t>grpstats</a:t>
                      </a:r>
                      <a:endParaRPr lang="zh-CN" altLang="en-US" sz="2000" b="0" kern="100" dirty="0">
                        <a:solidFill>
                          <a:schemeClr val="tx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lnSpc>
                          <a:spcPct val="100000"/>
                        </a:lnSpc>
                        <a:spcAft>
                          <a:spcPts val="0"/>
                        </a:spcAft>
                      </a:pPr>
                      <a:r>
                        <a:rPr lang="zh-CN" altLang="en-US" sz="2000" b="0" kern="100" dirty="0">
                          <a:solidFill>
                            <a:schemeClr val="tx1"/>
                          </a:solidFill>
                          <a:effectLst/>
                          <a:latin typeface="微软雅黑" panose="020B0503020204020204" pitchFamily="34" charset="-122"/>
                          <a:ea typeface="微软雅黑" panose="020B0503020204020204" pitchFamily="34" charset="-122"/>
                          <a:cs typeface="Times New Roman"/>
                        </a:rPr>
                        <a:t>分组统计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24847">
                <a:tc>
                  <a:txBody>
                    <a:bodyPr/>
                    <a:lstStyle/>
                    <a:p>
                      <a:pPr algn="just">
                        <a:lnSpc>
                          <a:spcPct val="100000"/>
                        </a:lnSpc>
                        <a:spcAft>
                          <a:spcPts val="0"/>
                        </a:spcAft>
                      </a:pPr>
                      <a:r>
                        <a:rPr lang="en-US" sz="2000" b="0" kern="100" dirty="0">
                          <a:effectLst/>
                          <a:latin typeface="微软雅黑" panose="020B0503020204020204" pitchFamily="34" charset="-122"/>
                          <a:ea typeface="微软雅黑" panose="020B0503020204020204" pitchFamily="34" charset="-122"/>
                          <a:cs typeface="Times New Roman"/>
                        </a:rPr>
                        <a:t>moment</a:t>
                      </a:r>
                      <a:endParaRPr lang="zh-CN" sz="20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0" kern="100" dirty="0">
                          <a:effectLst/>
                          <a:latin typeface="微软雅黑" panose="020B0503020204020204" pitchFamily="34" charset="-122"/>
                          <a:ea typeface="微软雅黑" panose="020B0503020204020204" pitchFamily="34" charset="-122"/>
                          <a:cs typeface="Times New Roman"/>
                        </a:rPr>
                        <a:t>中心矩</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lnSpc>
                          <a:spcPct val="100000"/>
                        </a:lnSpc>
                        <a:spcAft>
                          <a:spcPts val="0"/>
                        </a:spcAft>
                      </a:pPr>
                      <a:r>
                        <a:rPr lang="en-US" altLang="zh-CN" sz="2000" b="0" kern="100" dirty="0">
                          <a:solidFill>
                            <a:schemeClr val="tx1"/>
                          </a:solidFill>
                          <a:effectLst/>
                          <a:latin typeface="微软雅黑" panose="020B0503020204020204" pitchFamily="34" charset="-122"/>
                          <a:ea typeface="微软雅黑" panose="020B0503020204020204" pitchFamily="34" charset="-122"/>
                          <a:cs typeface="Times New Roman"/>
                        </a:rPr>
                        <a:t>crosstab</a:t>
                      </a:r>
                      <a:endParaRPr lang="zh-CN" altLang="en-US" sz="2000" b="0" kern="100" dirty="0">
                        <a:solidFill>
                          <a:schemeClr val="tx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latinLnBrk="0" hangingPunct="1">
                        <a:lnSpc>
                          <a:spcPct val="100000"/>
                        </a:lnSpc>
                        <a:spcAft>
                          <a:spcPts val="0"/>
                        </a:spcAft>
                      </a:pPr>
                      <a:r>
                        <a:rPr lang="zh-CN" altLang="en-US" sz="2000" b="0" kern="100" dirty="0">
                          <a:solidFill>
                            <a:schemeClr val="tx1"/>
                          </a:solidFill>
                          <a:effectLst/>
                          <a:latin typeface="微软雅黑" panose="020B0503020204020204" pitchFamily="34" charset="-122"/>
                          <a:ea typeface="微软雅黑" panose="020B0503020204020204" pitchFamily="34" charset="-122"/>
                          <a:cs typeface="Times New Roman"/>
                        </a:rPr>
                        <a:t>列联表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8542974"/>
                  </a:ext>
                </a:extLst>
              </a:tr>
            </a:tbl>
          </a:graphicData>
        </a:graphic>
      </p:graphicFrame>
      <p:sp>
        <p:nvSpPr>
          <p:cNvPr id="6" name="日期占位符 5">
            <a:extLst>
              <a:ext uri="{FF2B5EF4-FFF2-40B4-BE49-F238E27FC236}">
                <a16:creationId xmlns:a16="http://schemas.microsoft.com/office/drawing/2014/main" id="{6AFAB3A8-C8BB-4053-A973-32349C9B88F6}"/>
              </a:ext>
            </a:extLst>
          </p:cNvPr>
          <p:cNvSpPr>
            <a:spLocks noGrp="1"/>
          </p:cNvSpPr>
          <p:nvPr>
            <p:ph type="dt" sz="half" idx="2"/>
          </p:nvPr>
        </p:nvSpPr>
        <p:spPr/>
        <p:txBody>
          <a:bodyPr/>
          <a:lstStyle/>
          <a:p>
            <a:pPr>
              <a:defRPr/>
            </a:pPr>
            <a:fld id="{618E7897-668F-4ED9-B585-DAB404CA05A0}" type="datetime1">
              <a:rPr lang="zh-CN" altLang="en-US" smtClean="0"/>
              <a:t>2022/11/23</a:t>
            </a:fld>
            <a:endParaRPr lang="zh-CN" altLang="en-US"/>
          </a:p>
        </p:txBody>
      </p:sp>
      <p:sp>
        <p:nvSpPr>
          <p:cNvPr id="3" name="页脚占位符 2">
            <a:extLst>
              <a:ext uri="{FF2B5EF4-FFF2-40B4-BE49-F238E27FC236}">
                <a16:creationId xmlns:a16="http://schemas.microsoft.com/office/drawing/2014/main" id="{C4D00301-4FA9-4266-A51E-4CAED3467F1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684490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3A3AA8-BF49-4A44-BC35-769673A5E0C3}"/>
              </a:ext>
            </a:extLst>
          </p:cNvPr>
          <p:cNvSpPr>
            <a:spLocks noGrp="1"/>
          </p:cNvSpPr>
          <p:nvPr>
            <p:ph type="dt" sz="half" idx="2"/>
          </p:nvPr>
        </p:nvSpPr>
        <p:spPr/>
        <p:txBody>
          <a:bodyPr/>
          <a:lstStyle/>
          <a:p>
            <a:pPr>
              <a:defRPr/>
            </a:pPr>
            <a:fld id="{C3A9F10A-753D-4477-8032-FD58A4F96281}" type="datetime1">
              <a:rPr lang="zh-CN" altLang="en-US" smtClean="0"/>
              <a:t>2022/11/23</a:t>
            </a:fld>
            <a:endParaRPr lang="zh-CN" altLang="en-US"/>
          </a:p>
        </p:txBody>
      </p:sp>
      <p:grpSp>
        <p:nvGrpSpPr>
          <p:cNvPr id="4" name="组合 3">
            <a:extLst>
              <a:ext uri="{FF2B5EF4-FFF2-40B4-BE49-F238E27FC236}">
                <a16:creationId xmlns:a16="http://schemas.microsoft.com/office/drawing/2014/main" id="{54D54719-6578-47D1-9311-D34BD8613CF6}"/>
              </a:ext>
            </a:extLst>
          </p:cNvPr>
          <p:cNvGrpSpPr/>
          <p:nvPr/>
        </p:nvGrpSpPr>
        <p:grpSpPr>
          <a:xfrm>
            <a:off x="497426" y="548680"/>
            <a:ext cx="7963006" cy="2243050"/>
            <a:chOff x="497426" y="1052736"/>
            <a:chExt cx="7963006" cy="2243050"/>
          </a:xfrm>
        </p:grpSpPr>
        <p:sp>
          <p:nvSpPr>
            <p:cNvPr id="5" name="Text Box 9">
              <a:extLst>
                <a:ext uri="{FF2B5EF4-FFF2-40B4-BE49-F238E27FC236}">
                  <a16:creationId xmlns:a16="http://schemas.microsoft.com/office/drawing/2014/main" id="{374140FD-DCF2-434D-B506-483F0441CF05}"/>
                </a:ext>
              </a:extLst>
            </p:cNvPr>
            <p:cNvSpPr txBox="1">
              <a:spLocks noChangeArrowheads="1"/>
            </p:cNvSpPr>
            <p:nvPr/>
          </p:nvSpPr>
          <p:spPr bwMode="auto">
            <a:xfrm>
              <a:off x="497426" y="1052736"/>
              <a:ext cx="7963006"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4-4</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在某国总统选举的民意调查中，随机询问了</a:t>
              </a:r>
              <a:r>
                <a:rPr lang="en-US" altLang="zh-CN" dirty="0">
                  <a:latin typeface="微软雅黑" pitchFamily="34" charset="-122"/>
                  <a:ea typeface="微软雅黑" pitchFamily="34" charset="-122"/>
                </a:rPr>
                <a:t>200</a:t>
              </a:r>
              <a:r>
                <a:rPr lang="zh-CN" altLang="en-US" dirty="0">
                  <a:latin typeface="微软雅黑" pitchFamily="34" charset="-122"/>
                  <a:ea typeface="微软雅黑" pitchFamily="34" charset="-122"/>
                </a:rPr>
                <a:t>名选民，结果显示，</a:t>
              </a:r>
              <a:r>
                <a:rPr lang="en-US" altLang="zh-CN" dirty="0">
                  <a:latin typeface="微软雅黑" pitchFamily="34" charset="-122"/>
                  <a:ea typeface="微软雅黑" pitchFamily="34" charset="-122"/>
                </a:rPr>
                <a:t>69</a:t>
              </a:r>
              <a:r>
                <a:rPr lang="zh-CN" altLang="en-US" dirty="0">
                  <a:latin typeface="微软雅黑" pitchFamily="34" charset="-122"/>
                  <a:ea typeface="微软雅黑" pitchFamily="34" charset="-122"/>
                </a:rPr>
                <a:t>人支持甲候选人，</a:t>
              </a:r>
              <a:r>
                <a:rPr lang="en-US" altLang="zh-CN" dirty="0">
                  <a:latin typeface="微软雅黑" pitchFamily="34" charset="-122"/>
                  <a:ea typeface="微软雅黑" pitchFamily="34" charset="-122"/>
                </a:rPr>
                <a:t>108</a:t>
              </a:r>
              <a:r>
                <a:rPr lang="zh-CN" altLang="en-US" dirty="0">
                  <a:latin typeface="微软雅黑" pitchFamily="34" charset="-122"/>
                  <a:ea typeface="微软雅黑" pitchFamily="34" charset="-122"/>
                </a:rPr>
                <a:t>人支持乙候选人，</a:t>
              </a:r>
              <a:r>
                <a:rPr lang="en-US" altLang="zh-CN" dirty="0">
                  <a:latin typeface="微软雅黑" pitchFamily="34" charset="-122"/>
                  <a:ea typeface="微软雅黑" pitchFamily="34" charset="-122"/>
                </a:rPr>
                <a:t>23</a:t>
              </a:r>
              <a:r>
                <a:rPr lang="zh-CN" altLang="en-US" dirty="0">
                  <a:latin typeface="微软雅黑" pitchFamily="34" charset="-122"/>
                  <a:ea typeface="微软雅黑" pitchFamily="34" charset="-122"/>
                </a:rPr>
                <a:t>人弃权，试分析甲、乙两位候选人的支持率是否有显著差异。取显著性水平            。</a:t>
              </a:r>
            </a:p>
          </p:txBody>
        </p:sp>
        <p:graphicFrame>
          <p:nvGraphicFramePr>
            <p:cNvPr id="6" name="对象 5">
              <a:extLst>
                <a:ext uri="{FF2B5EF4-FFF2-40B4-BE49-F238E27FC236}">
                  <a16:creationId xmlns:a16="http://schemas.microsoft.com/office/drawing/2014/main" id="{D5E82B63-C4A3-43B2-9DCB-597385F5EE71}"/>
                </a:ext>
              </a:extLst>
            </p:cNvPr>
            <p:cNvGraphicFramePr>
              <a:graphicFrameLocks noChangeAspect="1"/>
            </p:cNvGraphicFramePr>
            <p:nvPr>
              <p:extLst>
                <p:ext uri="{D42A27DB-BD31-4B8C-83A1-F6EECF244321}">
                  <p14:modId xmlns:p14="http://schemas.microsoft.com/office/powerpoint/2010/main" val="643459758"/>
                </p:ext>
              </p:extLst>
            </p:nvPr>
          </p:nvGraphicFramePr>
          <p:xfrm>
            <a:off x="4283968" y="2888690"/>
            <a:ext cx="1019175" cy="325437"/>
          </p:xfrm>
          <a:graphic>
            <a:graphicData uri="http://schemas.openxmlformats.org/presentationml/2006/ole">
              <mc:AlternateContent xmlns:mc="http://schemas.openxmlformats.org/markup-compatibility/2006">
                <mc:Choice xmlns:v="urn:schemas-microsoft-com:vml" Requires="v">
                  <p:oleObj name="Equation" r:id="rId2" imgW="558720" imgH="177480" progId="Equation.DSMT4">
                    <p:embed/>
                  </p:oleObj>
                </mc:Choice>
                <mc:Fallback>
                  <p:oleObj name="Equation" r:id="rId2" imgW="558720" imgH="177480" progId="Equation.DSMT4">
                    <p:embed/>
                    <p:pic>
                      <p:nvPicPr>
                        <p:cNvPr id="6" name="对象 5">
                          <a:extLst>
                            <a:ext uri="{FF2B5EF4-FFF2-40B4-BE49-F238E27FC236}">
                              <a16:creationId xmlns:a16="http://schemas.microsoft.com/office/drawing/2014/main" id="{D5E82B63-C4A3-43B2-9DCB-597385F5EE71}"/>
                            </a:ext>
                          </a:extLst>
                        </p:cNvPr>
                        <p:cNvPicPr>
                          <a:picLocks noChangeAspect="1" noChangeArrowheads="1"/>
                        </p:cNvPicPr>
                        <p:nvPr/>
                      </p:nvPicPr>
                      <p:blipFill>
                        <a:blip r:embed="rId3"/>
                        <a:srcRect/>
                        <a:stretch>
                          <a:fillRect/>
                        </a:stretch>
                      </p:blipFill>
                      <p:spPr bwMode="auto">
                        <a:xfrm>
                          <a:off x="4283968" y="2888690"/>
                          <a:ext cx="1019175" cy="325437"/>
                        </a:xfrm>
                        <a:prstGeom prst="rect">
                          <a:avLst/>
                        </a:prstGeom>
                        <a:noFill/>
                      </p:spPr>
                    </p:pic>
                  </p:oleObj>
                </mc:Fallback>
              </mc:AlternateContent>
            </a:graphicData>
          </a:graphic>
        </p:graphicFrame>
      </p:grpSp>
      <p:sp>
        <p:nvSpPr>
          <p:cNvPr id="7" name="Rectangle 2">
            <a:extLst>
              <a:ext uri="{FF2B5EF4-FFF2-40B4-BE49-F238E27FC236}">
                <a16:creationId xmlns:a16="http://schemas.microsoft.com/office/drawing/2014/main" id="{E85081B8-044A-47F6-8DB8-EB72DE47F4D3}"/>
              </a:ext>
            </a:extLst>
          </p:cNvPr>
          <p:cNvSpPr>
            <a:spLocks noChangeArrowheads="1"/>
          </p:cNvSpPr>
          <p:nvPr/>
        </p:nvSpPr>
        <p:spPr bwMode="auto">
          <a:xfrm>
            <a:off x="395537" y="4613076"/>
            <a:ext cx="8568951"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latin typeface="微软雅黑" pitchFamily="34" charset="-122"/>
                <a:ea typeface="微软雅黑" pitchFamily="34" charset="-122"/>
              </a:rPr>
              <a:t>&gt;&gt; </a:t>
            </a:r>
            <a:r>
              <a:rPr lang="es-ES" altLang="zh-CN" sz="2200" dirty="0">
                <a:latin typeface="微软雅黑" pitchFamily="34" charset="-122"/>
                <a:ea typeface="微软雅黑" pitchFamily="34" charset="-122"/>
              </a:rPr>
              <a:t>x = [-ones(69,1);zeros(23,1);ones(108,1)];</a:t>
            </a:r>
          </a:p>
          <a:p>
            <a:pPr>
              <a:lnSpc>
                <a:spcPct val="150000"/>
              </a:lnSpc>
            </a:pPr>
            <a:r>
              <a:rPr lang="es-ES" altLang="zh-CN" sz="2200" dirty="0">
                <a:latin typeface="微软雅黑" pitchFamily="34" charset="-122"/>
                <a:ea typeface="微软雅黑" pitchFamily="34" charset="-122"/>
              </a:rPr>
              <a:t>&gt;&gt; p = signtest(x)</a:t>
            </a:r>
            <a:endParaRPr lang="en-US" altLang="zh-CN" sz="2200" dirty="0">
              <a:latin typeface="微软雅黑" pitchFamily="34" charset="-122"/>
              <a:ea typeface="微软雅黑" pitchFamily="34" charset="-122"/>
            </a:endParaRPr>
          </a:p>
        </p:txBody>
      </p:sp>
      <p:sp>
        <p:nvSpPr>
          <p:cNvPr id="8" name="Rectangle 2">
            <a:extLst>
              <a:ext uri="{FF2B5EF4-FFF2-40B4-BE49-F238E27FC236}">
                <a16:creationId xmlns:a16="http://schemas.microsoft.com/office/drawing/2014/main" id="{13A88FC3-97B6-4CB0-9727-AE6D81F5FCE1}"/>
              </a:ext>
            </a:extLst>
          </p:cNvPr>
          <p:cNvSpPr>
            <a:spLocks noChangeArrowheads="1"/>
          </p:cNvSpPr>
          <p:nvPr/>
        </p:nvSpPr>
        <p:spPr bwMode="auto">
          <a:xfrm>
            <a:off x="467544" y="2824202"/>
            <a:ext cx="8352928"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b="1" dirty="0">
                <a:solidFill>
                  <a:srgbClr val="0000FF"/>
                </a:solidFill>
                <a:latin typeface="微软雅黑" pitchFamily="34" charset="-122"/>
                <a:ea typeface="微软雅黑" pitchFamily="34" charset="-122"/>
              </a:rPr>
              <a:t>分析：</a:t>
            </a:r>
            <a:r>
              <a:rPr lang="zh-CN" altLang="en-US" sz="2200" dirty="0">
                <a:latin typeface="微软雅黑" pitchFamily="34" charset="-122"/>
                <a:ea typeface="微软雅黑" pitchFamily="34" charset="-122"/>
              </a:rPr>
              <a:t>用 </a:t>
            </a:r>
            <a:r>
              <a:rPr lang="en-US" altLang="zh-CN" sz="2200" dirty="0">
                <a:latin typeface="微软雅黑" pitchFamily="34" charset="-122"/>
                <a:ea typeface="微软雅黑" pitchFamily="34" charset="-122"/>
              </a:rPr>
              <a:t>p</a:t>
            </a:r>
            <a:r>
              <a:rPr lang="en-US" altLang="zh-CN" sz="2200" baseline="-25000" dirty="0">
                <a:latin typeface="微软雅黑" pitchFamily="34" charset="-122"/>
                <a:ea typeface="微软雅黑" pitchFamily="34" charset="-122"/>
              </a:rPr>
              <a:t>1</a:t>
            </a:r>
            <a:r>
              <a:rPr lang="zh-CN" altLang="en-US" sz="2200" dirty="0">
                <a:latin typeface="微软雅黑" pitchFamily="34" charset="-122"/>
                <a:ea typeface="微软雅黑" pitchFamily="34" charset="-122"/>
              </a:rPr>
              <a:t>和 </a:t>
            </a:r>
            <a:r>
              <a:rPr lang="en-US" altLang="zh-CN" sz="2200" dirty="0">
                <a:latin typeface="微软雅黑" pitchFamily="34" charset="-122"/>
                <a:ea typeface="微软雅黑" pitchFamily="34" charset="-122"/>
              </a:rPr>
              <a:t>p</a:t>
            </a:r>
            <a:r>
              <a:rPr lang="en-US" altLang="zh-CN" sz="2200" baseline="-25000" dirty="0">
                <a:latin typeface="微软雅黑" pitchFamily="34" charset="-122"/>
                <a:ea typeface="微软雅黑" pitchFamily="34" charset="-122"/>
              </a:rPr>
              <a:t>2</a:t>
            </a:r>
            <a:r>
              <a:rPr lang="zh-CN" altLang="en-US" sz="2200" dirty="0">
                <a:latin typeface="微软雅黑" pitchFamily="34" charset="-122"/>
                <a:ea typeface="微软雅黑" pitchFamily="34" charset="-122"/>
              </a:rPr>
              <a:t>分别表示甲、乙两位候选人的支持率，根据题目要求可写出如下假设：</a:t>
            </a:r>
            <a:endParaRPr lang="en-US" altLang="zh-CN" sz="2200" dirty="0">
              <a:latin typeface="微软雅黑" pitchFamily="34" charset="-122"/>
              <a:ea typeface="微软雅黑" pitchFamily="34" charset="-122"/>
            </a:endParaRPr>
          </a:p>
        </p:txBody>
      </p:sp>
      <p:graphicFrame>
        <p:nvGraphicFramePr>
          <p:cNvPr id="9" name="对象 8">
            <a:extLst>
              <a:ext uri="{FF2B5EF4-FFF2-40B4-BE49-F238E27FC236}">
                <a16:creationId xmlns:a16="http://schemas.microsoft.com/office/drawing/2014/main" id="{4368364E-348D-4A7F-8206-A0101A4071E3}"/>
              </a:ext>
            </a:extLst>
          </p:cNvPr>
          <p:cNvGraphicFramePr>
            <a:graphicFrameLocks noChangeAspect="1"/>
          </p:cNvGraphicFramePr>
          <p:nvPr>
            <p:extLst>
              <p:ext uri="{D42A27DB-BD31-4B8C-83A1-F6EECF244321}">
                <p14:modId xmlns:p14="http://schemas.microsoft.com/office/powerpoint/2010/main" val="1228312221"/>
              </p:ext>
            </p:extLst>
          </p:nvPr>
        </p:nvGraphicFramePr>
        <p:xfrm>
          <a:off x="2090738" y="3915559"/>
          <a:ext cx="4275137" cy="454025"/>
        </p:xfrm>
        <a:graphic>
          <a:graphicData uri="http://schemas.openxmlformats.org/presentationml/2006/ole">
            <mc:AlternateContent xmlns:mc="http://schemas.openxmlformats.org/markup-compatibility/2006">
              <mc:Choice xmlns:v="urn:schemas-microsoft-com:vml" Requires="v">
                <p:oleObj name="Equation" r:id="rId4" imgW="2158920" imgH="228600" progId="Equation.DSMT4">
                  <p:embed/>
                </p:oleObj>
              </mc:Choice>
              <mc:Fallback>
                <p:oleObj name="Equation" r:id="rId4" imgW="2158920" imgH="228600" progId="Equation.DSMT4">
                  <p:embed/>
                  <p:pic>
                    <p:nvPicPr>
                      <p:cNvPr id="7" name="对象 6">
                        <a:extLst>
                          <a:ext uri="{FF2B5EF4-FFF2-40B4-BE49-F238E27FC236}">
                            <a16:creationId xmlns:a16="http://schemas.microsoft.com/office/drawing/2014/main" id="{3F733257-96CE-4025-8DD5-8A445B1CA89E}"/>
                          </a:ext>
                        </a:extLst>
                      </p:cNvPr>
                      <p:cNvPicPr>
                        <a:picLocks noChangeAspect="1" noChangeArrowheads="1"/>
                      </p:cNvPicPr>
                      <p:nvPr/>
                    </p:nvPicPr>
                    <p:blipFill>
                      <a:blip r:embed="rId5"/>
                      <a:srcRect/>
                      <a:stretch>
                        <a:fillRect/>
                      </a:stretch>
                    </p:blipFill>
                    <p:spPr bwMode="auto">
                      <a:xfrm>
                        <a:off x="2090738" y="3915559"/>
                        <a:ext cx="4275137"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页脚占位符 9">
            <a:extLst>
              <a:ext uri="{FF2B5EF4-FFF2-40B4-BE49-F238E27FC236}">
                <a16:creationId xmlns:a16="http://schemas.microsoft.com/office/drawing/2014/main" id="{0B40DB46-3049-45A1-96DA-799BC6D4C08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903651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3A3AA8-BF49-4A44-BC35-769673A5E0C3}"/>
              </a:ext>
            </a:extLst>
          </p:cNvPr>
          <p:cNvSpPr>
            <a:spLocks noGrp="1"/>
          </p:cNvSpPr>
          <p:nvPr>
            <p:ph type="dt" sz="half" idx="2"/>
          </p:nvPr>
        </p:nvSpPr>
        <p:spPr/>
        <p:txBody>
          <a:bodyPr/>
          <a:lstStyle/>
          <a:p>
            <a:pPr>
              <a:defRPr/>
            </a:pPr>
            <a:fld id="{6B199564-BC42-4239-8486-F323C540955A}" type="datetime1">
              <a:rPr lang="zh-CN" altLang="en-US" smtClean="0"/>
              <a:t>2022/11/23</a:t>
            </a:fld>
            <a:endParaRPr lang="zh-CN" altLang="en-US"/>
          </a:p>
        </p:txBody>
      </p:sp>
      <p:grpSp>
        <p:nvGrpSpPr>
          <p:cNvPr id="4" name="组合 3">
            <a:extLst>
              <a:ext uri="{FF2B5EF4-FFF2-40B4-BE49-F238E27FC236}">
                <a16:creationId xmlns:a16="http://schemas.microsoft.com/office/drawing/2014/main" id="{54D54719-6578-47D1-9311-D34BD8613CF6}"/>
              </a:ext>
            </a:extLst>
          </p:cNvPr>
          <p:cNvGrpSpPr/>
          <p:nvPr/>
        </p:nvGrpSpPr>
        <p:grpSpPr>
          <a:xfrm>
            <a:off x="497426" y="548680"/>
            <a:ext cx="7963006" cy="1689052"/>
            <a:chOff x="497426" y="1052736"/>
            <a:chExt cx="7963006" cy="1689052"/>
          </a:xfrm>
        </p:grpSpPr>
        <p:sp>
          <p:nvSpPr>
            <p:cNvPr id="5" name="Text Box 9">
              <a:extLst>
                <a:ext uri="{FF2B5EF4-FFF2-40B4-BE49-F238E27FC236}">
                  <a16:creationId xmlns:a16="http://schemas.microsoft.com/office/drawing/2014/main" id="{374140FD-DCF2-434D-B506-483F0441CF05}"/>
                </a:ext>
              </a:extLst>
            </p:cNvPr>
            <p:cNvSpPr txBox="1">
              <a:spLocks noChangeArrowheads="1"/>
            </p:cNvSpPr>
            <p:nvPr/>
          </p:nvSpPr>
          <p:spPr bwMode="auto">
            <a:xfrm>
              <a:off x="497426" y="1052736"/>
              <a:ext cx="7963006" cy="168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4-5</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根据例</a:t>
              </a:r>
              <a:r>
                <a:rPr lang="en-US" altLang="zh-CN" dirty="0">
                  <a:latin typeface="微软雅黑" pitchFamily="34" charset="-122"/>
                  <a:ea typeface="微软雅黑" pitchFamily="34" charset="-122"/>
                </a:rPr>
                <a:t>3-4</a:t>
              </a:r>
              <a:r>
                <a:rPr lang="zh-CN" altLang="en-US" dirty="0">
                  <a:latin typeface="微软雅黑" pitchFamily="34" charset="-122"/>
                  <a:ea typeface="微软雅黑" pitchFamily="34" charset="-122"/>
                </a:rPr>
                <a:t>中的配对样本数据，利用符号检验方法比较两组评酒员的评分是否有显著差异？取显著性水平             </a:t>
              </a:r>
              <a:endParaRPr lang="en-US" altLang="zh-CN" dirty="0">
                <a:latin typeface="微软雅黑" pitchFamily="34" charset="-122"/>
                <a:ea typeface="微软雅黑" pitchFamily="34" charset="-122"/>
              </a:endParaRPr>
            </a:p>
            <a:p>
              <a:pPr>
                <a:lnSpc>
                  <a:spcPct val="150000"/>
                </a:lnSpc>
                <a:defRPr/>
              </a:pP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a:t>
              </a:r>
            </a:p>
          </p:txBody>
        </p:sp>
        <p:graphicFrame>
          <p:nvGraphicFramePr>
            <p:cNvPr id="6" name="对象 5">
              <a:extLst>
                <a:ext uri="{FF2B5EF4-FFF2-40B4-BE49-F238E27FC236}">
                  <a16:creationId xmlns:a16="http://schemas.microsoft.com/office/drawing/2014/main" id="{D5E82B63-C4A3-43B2-9DCB-597385F5EE71}"/>
                </a:ext>
              </a:extLst>
            </p:cNvPr>
            <p:cNvGraphicFramePr>
              <a:graphicFrameLocks noChangeAspect="1"/>
            </p:cNvGraphicFramePr>
            <p:nvPr>
              <p:extLst>
                <p:ext uri="{D42A27DB-BD31-4B8C-83A1-F6EECF244321}">
                  <p14:modId xmlns:p14="http://schemas.microsoft.com/office/powerpoint/2010/main" val="144459450"/>
                </p:ext>
              </p:extLst>
            </p:nvPr>
          </p:nvGraphicFramePr>
          <p:xfrm>
            <a:off x="626616" y="2371678"/>
            <a:ext cx="1019175" cy="325437"/>
          </p:xfrm>
          <a:graphic>
            <a:graphicData uri="http://schemas.openxmlformats.org/presentationml/2006/ole">
              <mc:AlternateContent xmlns:mc="http://schemas.openxmlformats.org/markup-compatibility/2006">
                <mc:Choice xmlns:v="urn:schemas-microsoft-com:vml" Requires="v">
                  <p:oleObj name="Equation" r:id="rId2" imgW="558720" imgH="177480" progId="Equation.DSMT4">
                    <p:embed/>
                  </p:oleObj>
                </mc:Choice>
                <mc:Fallback>
                  <p:oleObj name="Equation" r:id="rId2" imgW="558720" imgH="177480" progId="Equation.DSMT4">
                    <p:embed/>
                    <p:pic>
                      <p:nvPicPr>
                        <p:cNvPr id="6" name="对象 5">
                          <a:extLst>
                            <a:ext uri="{FF2B5EF4-FFF2-40B4-BE49-F238E27FC236}">
                              <a16:creationId xmlns:a16="http://schemas.microsoft.com/office/drawing/2014/main" id="{D5E82B63-C4A3-43B2-9DCB-597385F5EE71}"/>
                            </a:ext>
                          </a:extLst>
                        </p:cNvPr>
                        <p:cNvPicPr>
                          <a:picLocks noChangeAspect="1" noChangeArrowheads="1"/>
                        </p:cNvPicPr>
                        <p:nvPr/>
                      </p:nvPicPr>
                      <p:blipFill>
                        <a:blip r:embed="rId3"/>
                        <a:srcRect/>
                        <a:stretch>
                          <a:fillRect/>
                        </a:stretch>
                      </p:blipFill>
                      <p:spPr bwMode="auto">
                        <a:xfrm>
                          <a:off x="626616" y="2371678"/>
                          <a:ext cx="1019175" cy="325437"/>
                        </a:xfrm>
                        <a:prstGeom prst="rect">
                          <a:avLst/>
                        </a:prstGeom>
                        <a:noFill/>
                      </p:spPr>
                    </p:pic>
                  </p:oleObj>
                </mc:Fallback>
              </mc:AlternateContent>
            </a:graphicData>
          </a:graphic>
        </p:graphicFrame>
      </p:grpSp>
      <p:sp>
        <p:nvSpPr>
          <p:cNvPr id="7" name="Rectangle 2">
            <a:extLst>
              <a:ext uri="{FF2B5EF4-FFF2-40B4-BE49-F238E27FC236}">
                <a16:creationId xmlns:a16="http://schemas.microsoft.com/office/drawing/2014/main" id="{E85081B8-044A-47F6-8DB8-EB72DE47F4D3}"/>
              </a:ext>
            </a:extLst>
          </p:cNvPr>
          <p:cNvSpPr>
            <a:spLocks noChangeArrowheads="1"/>
          </p:cNvSpPr>
          <p:nvPr/>
        </p:nvSpPr>
        <p:spPr bwMode="auto">
          <a:xfrm>
            <a:off x="395537" y="2348880"/>
            <a:ext cx="8568951" cy="146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latin typeface="微软雅黑" pitchFamily="34" charset="-122"/>
                <a:ea typeface="微软雅黑" pitchFamily="34" charset="-122"/>
              </a:rPr>
              <a:t>&gt;&gt; </a:t>
            </a:r>
            <a:r>
              <a:rPr lang="es-ES" altLang="zh-CN" sz="2000" dirty="0">
                <a:latin typeface="微软雅黑" pitchFamily="34" charset="-122"/>
                <a:ea typeface="微软雅黑" pitchFamily="34" charset="-122"/>
              </a:rPr>
              <a:t>x = [80.3,68.6,72.2,71.5,72.3,70.1,74.6,73.0,58.7,78.6,85.6,78.0];</a:t>
            </a:r>
          </a:p>
          <a:p>
            <a:pPr>
              <a:lnSpc>
                <a:spcPct val="150000"/>
              </a:lnSpc>
            </a:pPr>
            <a:r>
              <a:rPr lang="es-ES" altLang="zh-CN" sz="2000" dirty="0">
                <a:latin typeface="微软雅黑" pitchFamily="34" charset="-122"/>
                <a:ea typeface="微软雅黑" pitchFamily="34" charset="-122"/>
              </a:rPr>
              <a:t>&gt;&gt; y = [74.0,71.2,66.3,65.3,66.0,61.6,68.8,72.6,65.7,72.6,77.1,71.5];</a:t>
            </a:r>
          </a:p>
          <a:p>
            <a:pPr>
              <a:lnSpc>
                <a:spcPct val="150000"/>
              </a:lnSpc>
            </a:pPr>
            <a:r>
              <a:rPr lang="es-ES" altLang="zh-CN" sz="2200" dirty="0">
                <a:latin typeface="微软雅黑" pitchFamily="34" charset="-122"/>
                <a:ea typeface="微软雅黑" pitchFamily="34" charset="-122"/>
              </a:rPr>
              <a:t>&gt;&gt; p = signtest(x,y)</a:t>
            </a:r>
            <a:endParaRPr lang="en-US" altLang="zh-CN" sz="2200" dirty="0">
              <a:latin typeface="微软雅黑" pitchFamily="34" charset="-122"/>
              <a:ea typeface="微软雅黑" pitchFamily="34" charset="-122"/>
            </a:endParaRPr>
          </a:p>
        </p:txBody>
      </p:sp>
      <p:sp>
        <p:nvSpPr>
          <p:cNvPr id="8" name="页脚占位符 7">
            <a:extLst>
              <a:ext uri="{FF2B5EF4-FFF2-40B4-BE49-F238E27FC236}">
                <a16:creationId xmlns:a16="http://schemas.microsoft.com/office/drawing/2014/main" id="{03656217-B8CE-4E0B-8158-C0812CC8EC9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537831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B7330E-40EE-4306-AE43-B04C3F71EF54}"/>
              </a:ext>
            </a:extLst>
          </p:cNvPr>
          <p:cNvSpPr>
            <a:spLocks noGrp="1"/>
          </p:cNvSpPr>
          <p:nvPr>
            <p:ph type="dt" sz="half" idx="2"/>
          </p:nvPr>
        </p:nvSpPr>
        <p:spPr/>
        <p:txBody>
          <a:bodyPr/>
          <a:lstStyle/>
          <a:p>
            <a:pPr>
              <a:defRPr/>
            </a:pPr>
            <a:fld id="{C3D87E3F-EDA9-44F5-9C94-B61A867CC952}" type="datetime1">
              <a:rPr lang="zh-CN" altLang="en-US" smtClean="0"/>
              <a:t>2022/11/23</a:t>
            </a:fld>
            <a:endParaRPr lang="zh-CN" altLang="en-US"/>
          </a:p>
        </p:txBody>
      </p:sp>
      <p:sp>
        <p:nvSpPr>
          <p:cNvPr id="4" name="Text Box 12">
            <a:extLst>
              <a:ext uri="{FF2B5EF4-FFF2-40B4-BE49-F238E27FC236}">
                <a16:creationId xmlns:a16="http://schemas.microsoft.com/office/drawing/2014/main" id="{83574936-11A6-4C3A-9AEA-FA6CD391961C}"/>
              </a:ext>
            </a:extLst>
          </p:cNvPr>
          <p:cNvSpPr txBox="1">
            <a:spLocks noChangeArrowheads="1"/>
          </p:cNvSpPr>
          <p:nvPr/>
        </p:nvSpPr>
        <p:spPr bwMode="auto">
          <a:xfrm>
            <a:off x="428596" y="548680"/>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b="1" dirty="0">
                <a:latin typeface="微软雅黑" pitchFamily="34" charset="-122"/>
                <a:ea typeface="微软雅黑" pitchFamily="34" charset="-122"/>
              </a:rPr>
              <a:t>三、</a:t>
            </a:r>
            <a:r>
              <a:rPr lang="en-US" altLang="zh-CN" sz="2400" b="1" dirty="0">
                <a:latin typeface="微软雅黑" pitchFamily="34" charset="-122"/>
                <a:ea typeface="微软雅黑" pitchFamily="34" charset="-122"/>
              </a:rPr>
              <a:t>Wilcoxon</a:t>
            </a:r>
            <a:r>
              <a:rPr lang="zh-CN" altLang="en-US" sz="2400" b="1" dirty="0">
                <a:latin typeface="微软雅黑" pitchFamily="34" charset="-122"/>
                <a:ea typeface="微软雅黑" pitchFamily="34" charset="-122"/>
              </a:rPr>
              <a:t>符号秩检验</a:t>
            </a:r>
          </a:p>
        </p:txBody>
      </p:sp>
      <p:sp>
        <p:nvSpPr>
          <p:cNvPr id="15" name="Rectangle 14">
            <a:extLst>
              <a:ext uri="{FF2B5EF4-FFF2-40B4-BE49-F238E27FC236}">
                <a16:creationId xmlns:a16="http://schemas.microsoft.com/office/drawing/2014/main" id="{9B77F225-8FEF-405E-AE89-1AA547D35F37}"/>
              </a:ext>
            </a:extLst>
          </p:cNvPr>
          <p:cNvSpPr>
            <a:spLocks noChangeArrowheads="1"/>
          </p:cNvSpPr>
          <p:nvPr/>
        </p:nvSpPr>
        <p:spPr bwMode="auto">
          <a:xfrm>
            <a:off x="899592" y="1052736"/>
            <a:ext cx="770485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buClr>
                <a:srgbClr val="FF0000"/>
              </a:buClr>
              <a:buSzPct val="120000"/>
            </a:pPr>
            <a:r>
              <a:rPr lang="zh-CN" altLang="en-US" sz="2400" dirty="0">
                <a:solidFill>
                  <a:srgbClr val="FF0000"/>
                </a:solidFill>
                <a:latin typeface="微软雅黑" pitchFamily="34" charset="-122"/>
                <a:ea typeface="微软雅黑" pitchFamily="34" charset="-122"/>
              </a:rPr>
              <a:t>作用：</a:t>
            </a:r>
            <a:r>
              <a:rPr lang="zh-CN" altLang="en-US" sz="2400" dirty="0">
                <a:solidFill>
                  <a:srgbClr val="000000"/>
                </a:solidFill>
                <a:latin typeface="微软雅黑" pitchFamily="34" charset="-122"/>
                <a:ea typeface="微软雅黑" pitchFamily="34" charset="-122"/>
              </a:rPr>
              <a:t>用来检验中位数是否等于给定常数。</a:t>
            </a:r>
          </a:p>
        </p:txBody>
      </p:sp>
      <p:sp>
        <p:nvSpPr>
          <p:cNvPr id="16" name="Rectangle 3">
            <a:extLst>
              <a:ext uri="{FF2B5EF4-FFF2-40B4-BE49-F238E27FC236}">
                <a16:creationId xmlns:a16="http://schemas.microsoft.com/office/drawing/2014/main" id="{648F3875-0FD6-407F-8170-A0E674FEB519}"/>
              </a:ext>
            </a:extLst>
          </p:cNvPr>
          <p:cNvSpPr>
            <a:spLocks noChangeArrowheads="1"/>
          </p:cNvSpPr>
          <p:nvPr/>
        </p:nvSpPr>
        <p:spPr bwMode="auto">
          <a:xfrm>
            <a:off x="536100" y="2238186"/>
            <a:ext cx="6183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微软雅黑" pitchFamily="34" charset="-122"/>
                <a:ea typeface="微软雅黑" pitchFamily="34" charset="-122"/>
                <a:cs typeface="Times New Roman" panose="02020603050405020304" pitchFamily="18" charset="0"/>
              </a:rPr>
              <a:t>1.  Wilcoxon</a:t>
            </a:r>
            <a:r>
              <a:rPr lang="zh-CN" altLang="en-US" sz="2400" dirty="0">
                <a:latin typeface="微软雅黑" pitchFamily="34" charset="-122"/>
                <a:ea typeface="微软雅黑" pitchFamily="34" charset="-122"/>
                <a:cs typeface="Times New Roman" panose="02020603050405020304" pitchFamily="18" charset="0"/>
              </a:rPr>
              <a:t>符号秩检验的</a:t>
            </a:r>
            <a:r>
              <a:rPr lang="en-US" altLang="zh-CN" sz="2400" dirty="0">
                <a:latin typeface="微软雅黑" pitchFamily="34" charset="-122"/>
                <a:ea typeface="微软雅黑" pitchFamily="34" charset="-122"/>
                <a:cs typeface="Times New Roman" panose="02020603050405020304" pitchFamily="18" charset="0"/>
              </a:rPr>
              <a:t>MATLAB</a:t>
            </a:r>
            <a:r>
              <a:rPr lang="zh-CN" altLang="en-US" sz="2400" dirty="0">
                <a:latin typeface="微软雅黑" pitchFamily="34" charset="-122"/>
                <a:ea typeface="微软雅黑" pitchFamily="34" charset="-122"/>
                <a:cs typeface="Times New Roman" panose="02020603050405020304" pitchFamily="18" charset="0"/>
              </a:rPr>
              <a:t>函数</a:t>
            </a:r>
          </a:p>
        </p:txBody>
      </p:sp>
      <p:graphicFrame>
        <p:nvGraphicFramePr>
          <p:cNvPr id="17" name="对象 16">
            <a:extLst>
              <a:ext uri="{FF2B5EF4-FFF2-40B4-BE49-F238E27FC236}">
                <a16:creationId xmlns:a16="http://schemas.microsoft.com/office/drawing/2014/main" id="{DB6A37DC-10A8-411A-8E41-7421BF878B52}"/>
              </a:ext>
            </a:extLst>
          </p:cNvPr>
          <p:cNvGraphicFramePr>
            <a:graphicFrameLocks noChangeAspect="1"/>
          </p:cNvGraphicFramePr>
          <p:nvPr>
            <p:extLst>
              <p:ext uri="{D42A27DB-BD31-4B8C-83A1-F6EECF244321}">
                <p14:modId xmlns:p14="http://schemas.microsoft.com/office/powerpoint/2010/main" val="34036202"/>
              </p:ext>
            </p:extLst>
          </p:nvPr>
        </p:nvGraphicFramePr>
        <p:xfrm>
          <a:off x="1546846" y="1772816"/>
          <a:ext cx="4068763" cy="339329"/>
        </p:xfrm>
        <a:graphic>
          <a:graphicData uri="http://schemas.openxmlformats.org/presentationml/2006/ole">
            <mc:AlternateContent xmlns:mc="http://schemas.openxmlformats.org/markup-compatibility/2006">
              <mc:Choice xmlns:v="urn:schemas-microsoft-com:vml" Requires="v">
                <p:oleObj name="Equation" r:id="rId2" imgW="2044440" imgH="228600" progId="">
                  <p:embed/>
                </p:oleObj>
              </mc:Choice>
              <mc:Fallback>
                <p:oleObj name="Equation" r:id="rId2" imgW="2044440" imgH="228600" progId="">
                  <p:embed/>
                  <p:pic>
                    <p:nvPicPr>
                      <p:cNvPr id="3"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846" y="1772816"/>
                        <a:ext cx="4068763" cy="339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56">
            <a:extLst>
              <a:ext uri="{FF2B5EF4-FFF2-40B4-BE49-F238E27FC236}">
                <a16:creationId xmlns:a16="http://schemas.microsoft.com/office/drawing/2014/main" id="{4158A5EB-1393-4D98-B449-D419C12AFC55}"/>
              </a:ext>
            </a:extLst>
          </p:cNvPr>
          <p:cNvSpPr>
            <a:spLocks noChangeArrowheads="1"/>
          </p:cNvSpPr>
          <p:nvPr/>
        </p:nvSpPr>
        <p:spPr bwMode="auto">
          <a:xfrm>
            <a:off x="607537" y="3212624"/>
            <a:ext cx="6988600" cy="202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zh-CN" altLang="en-US" sz="2300" dirty="0">
                <a:solidFill>
                  <a:srgbClr val="0000FF"/>
                </a:solidFill>
                <a:latin typeface="微软雅黑" pitchFamily="34" charset="-122"/>
                <a:ea typeface="微软雅黑" pitchFamily="34" charset="-122"/>
                <a:sym typeface="Wingdings" pitchFamily="2" charset="2"/>
              </a:rPr>
              <a:t>调用格式：</a:t>
            </a:r>
            <a:endParaRPr lang="en-US" altLang="zh-CN" sz="2300" dirty="0">
              <a:solidFill>
                <a:srgbClr val="0000FF"/>
              </a:solidFill>
              <a:latin typeface="微软雅黑" pitchFamily="34" charset="-122"/>
              <a:ea typeface="微软雅黑" pitchFamily="34" charset="-122"/>
              <a:sym typeface="Wingdings" pitchFamily="2" charset="2"/>
            </a:endParaRPr>
          </a:p>
          <a:p>
            <a:pPr>
              <a:lnSpc>
                <a:spcPct val="140000"/>
              </a:lnSpc>
            </a:pPr>
            <a:r>
              <a:rPr lang="es-ES" altLang="zh-CN" sz="2300" dirty="0">
                <a:solidFill>
                  <a:schemeClr val="bg2"/>
                </a:solidFill>
                <a:latin typeface="微软雅黑" pitchFamily="34" charset="-122"/>
                <a:ea typeface="微软雅黑" pitchFamily="34" charset="-122"/>
                <a:sym typeface="Wingdings" pitchFamily="2" charset="2"/>
              </a:rPr>
              <a:t>[p,h,stats] = signrank(x)</a:t>
            </a:r>
          </a:p>
          <a:p>
            <a:pPr>
              <a:lnSpc>
                <a:spcPct val="140000"/>
              </a:lnSpc>
            </a:pPr>
            <a:r>
              <a:rPr lang="es-ES" altLang="zh-CN" sz="2300" dirty="0">
                <a:solidFill>
                  <a:schemeClr val="bg2"/>
                </a:solidFill>
                <a:latin typeface="微软雅黑" pitchFamily="34" charset="-122"/>
                <a:ea typeface="微软雅黑" pitchFamily="34" charset="-122"/>
                <a:sym typeface="Wingdings" pitchFamily="2" charset="2"/>
              </a:rPr>
              <a:t>[p,h,stats] = signrank(x,m,param1,val1,…)</a:t>
            </a:r>
          </a:p>
          <a:p>
            <a:pPr>
              <a:lnSpc>
                <a:spcPct val="140000"/>
              </a:lnSpc>
            </a:pPr>
            <a:r>
              <a:rPr lang="es-ES" altLang="zh-CN" sz="2300" dirty="0">
                <a:solidFill>
                  <a:schemeClr val="bg2"/>
                </a:solidFill>
                <a:latin typeface="微软雅黑" pitchFamily="34" charset="-122"/>
                <a:ea typeface="微软雅黑" pitchFamily="34" charset="-122"/>
                <a:sym typeface="Wingdings" pitchFamily="2" charset="2"/>
              </a:rPr>
              <a:t>[p,h,stats] = signrank(x,y,param1,val1,…)</a:t>
            </a:r>
          </a:p>
        </p:txBody>
      </p:sp>
      <p:sp>
        <p:nvSpPr>
          <p:cNvPr id="19" name="Rectangle 5">
            <a:extLst>
              <a:ext uri="{FF2B5EF4-FFF2-40B4-BE49-F238E27FC236}">
                <a16:creationId xmlns:a16="http://schemas.microsoft.com/office/drawing/2014/main" id="{B198F255-59E2-4ED0-9CC0-3D7B51E5ABF0}"/>
              </a:ext>
            </a:extLst>
          </p:cNvPr>
          <p:cNvSpPr>
            <a:spLocks noChangeArrowheads="1"/>
          </p:cNvSpPr>
          <p:nvPr/>
        </p:nvSpPr>
        <p:spPr bwMode="auto">
          <a:xfrm>
            <a:off x="575048" y="2837577"/>
            <a:ext cx="3024981"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buFont typeface="Wingdings" pitchFamily="2" charset="2"/>
              <a:buChar char="Ø"/>
            </a:pPr>
            <a:r>
              <a:rPr lang="en-US" altLang="zh-CN" sz="2400" b="1" dirty="0">
                <a:solidFill>
                  <a:srgbClr val="FF0000"/>
                </a:solidFill>
                <a:ea typeface="宋体" charset="-122"/>
              </a:rPr>
              <a:t>  </a:t>
            </a:r>
            <a:r>
              <a:rPr lang="en-US" altLang="zh-CN" sz="2400" b="1" dirty="0" err="1">
                <a:solidFill>
                  <a:srgbClr val="FF0000"/>
                </a:solidFill>
                <a:ea typeface="宋体" charset="-122"/>
              </a:rPr>
              <a:t>signrank</a:t>
            </a:r>
            <a:r>
              <a:rPr lang="zh-CN" altLang="en-US" sz="2400" b="1" dirty="0">
                <a:solidFill>
                  <a:srgbClr val="FF0000"/>
                </a:solidFill>
                <a:ea typeface="宋体" charset="-122"/>
              </a:rPr>
              <a:t>函数</a:t>
            </a:r>
          </a:p>
        </p:txBody>
      </p:sp>
      <p:sp>
        <p:nvSpPr>
          <p:cNvPr id="5" name="页脚占位符 4">
            <a:extLst>
              <a:ext uri="{FF2B5EF4-FFF2-40B4-BE49-F238E27FC236}">
                <a16:creationId xmlns:a16="http://schemas.microsoft.com/office/drawing/2014/main" id="{9C90AA95-616C-4B95-9573-872BCA2E892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50092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3A3AA8-BF49-4A44-BC35-769673A5E0C3}"/>
              </a:ext>
            </a:extLst>
          </p:cNvPr>
          <p:cNvSpPr>
            <a:spLocks noGrp="1"/>
          </p:cNvSpPr>
          <p:nvPr>
            <p:ph type="dt" sz="half" idx="2"/>
          </p:nvPr>
        </p:nvSpPr>
        <p:spPr/>
        <p:txBody>
          <a:bodyPr/>
          <a:lstStyle/>
          <a:p>
            <a:pPr>
              <a:defRPr/>
            </a:pPr>
            <a:fld id="{B90E50F6-8739-40EF-90D7-85D61EFEBF50}" type="datetime1">
              <a:rPr lang="zh-CN" altLang="en-US" smtClean="0"/>
              <a:t>2022/11/23</a:t>
            </a:fld>
            <a:endParaRPr lang="zh-CN" altLang="en-US"/>
          </a:p>
        </p:txBody>
      </p:sp>
      <p:grpSp>
        <p:nvGrpSpPr>
          <p:cNvPr id="4" name="组合 3">
            <a:extLst>
              <a:ext uri="{FF2B5EF4-FFF2-40B4-BE49-F238E27FC236}">
                <a16:creationId xmlns:a16="http://schemas.microsoft.com/office/drawing/2014/main" id="{54D54719-6578-47D1-9311-D34BD8613CF6}"/>
              </a:ext>
            </a:extLst>
          </p:cNvPr>
          <p:cNvGrpSpPr/>
          <p:nvPr/>
        </p:nvGrpSpPr>
        <p:grpSpPr>
          <a:xfrm>
            <a:off x="497426" y="548680"/>
            <a:ext cx="7963006" cy="3351046"/>
            <a:chOff x="497426" y="1052736"/>
            <a:chExt cx="7963006" cy="3351046"/>
          </a:xfrm>
        </p:grpSpPr>
        <p:sp>
          <p:nvSpPr>
            <p:cNvPr id="5" name="Text Box 9">
              <a:extLst>
                <a:ext uri="{FF2B5EF4-FFF2-40B4-BE49-F238E27FC236}">
                  <a16:creationId xmlns:a16="http://schemas.microsoft.com/office/drawing/2014/main" id="{374140FD-DCF2-434D-B506-483F0441CF05}"/>
                </a:ext>
              </a:extLst>
            </p:cNvPr>
            <p:cNvSpPr txBox="1">
              <a:spLocks noChangeArrowheads="1"/>
            </p:cNvSpPr>
            <p:nvPr/>
          </p:nvSpPr>
          <p:spPr bwMode="auto">
            <a:xfrm>
              <a:off x="497426" y="1052736"/>
              <a:ext cx="7963006" cy="335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4-6</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抽查精细面粉的装包重量，抽查了</a:t>
              </a:r>
              <a:r>
                <a:rPr lang="en-US" altLang="zh-CN" dirty="0">
                  <a:latin typeface="微软雅黑" pitchFamily="34" charset="-122"/>
                  <a:ea typeface="微软雅黑" pitchFamily="34" charset="-122"/>
                </a:rPr>
                <a:t>16</a:t>
              </a:r>
              <a:r>
                <a:rPr lang="zh-CN" altLang="en-US" dirty="0">
                  <a:latin typeface="微软雅黑" pitchFamily="34" charset="-122"/>
                  <a:ea typeface="微软雅黑" pitchFamily="34" charset="-122"/>
                </a:rPr>
                <a:t>包，其观测值（单位：</a:t>
              </a:r>
              <a:r>
                <a:rPr lang="en-US" altLang="zh-CN" dirty="0">
                  <a:latin typeface="微软雅黑" pitchFamily="34" charset="-122"/>
                  <a:ea typeface="微软雅黑" pitchFamily="34" charset="-122"/>
                </a:rPr>
                <a:t>kg</a:t>
              </a:r>
              <a:r>
                <a:rPr lang="zh-CN" altLang="en-US" dirty="0">
                  <a:latin typeface="微软雅黑" pitchFamily="34" charset="-122"/>
                  <a:ea typeface="微软雅黑" pitchFamily="34" charset="-122"/>
                </a:rPr>
                <a:t>）如下：</a:t>
              </a:r>
            </a:p>
            <a:p>
              <a:pPr>
                <a:lnSpc>
                  <a:spcPct val="150000"/>
                </a:lnSpc>
                <a:defRPr/>
              </a:pPr>
              <a:r>
                <a:rPr lang="en-US" altLang="zh-CN" sz="2200" dirty="0">
                  <a:latin typeface="微软雅黑" pitchFamily="34" charset="-122"/>
                  <a:ea typeface="微软雅黑" pitchFamily="34" charset="-122"/>
                </a:rPr>
                <a:t>20.21  19.95  20.15  20.07  19.91  19.99  20.08  20.16  19.99  20.16  20.09  19.97  20.05  20.27  19.96  20.06</a:t>
              </a:r>
            </a:p>
            <a:p>
              <a:pPr>
                <a:lnSpc>
                  <a:spcPct val="150000"/>
                </a:lnSpc>
                <a:defRPr/>
              </a:pPr>
              <a:r>
                <a:rPr lang="zh-CN" altLang="en-US" dirty="0">
                  <a:latin typeface="微软雅黑" pitchFamily="34" charset="-122"/>
                  <a:ea typeface="微软雅黑" pitchFamily="34" charset="-122"/>
                </a:rPr>
                <a:t>试检验平均重量与原来设定的</a:t>
              </a:r>
              <a:r>
                <a:rPr lang="en-US" altLang="zh-CN" dirty="0">
                  <a:latin typeface="微软雅黑" pitchFamily="34" charset="-122"/>
                  <a:ea typeface="微软雅黑" pitchFamily="34" charset="-122"/>
                </a:rPr>
                <a:t>20kg</a:t>
              </a:r>
              <a:r>
                <a:rPr lang="zh-CN" altLang="en-US" dirty="0">
                  <a:latin typeface="微软雅黑" pitchFamily="34" charset="-122"/>
                  <a:ea typeface="微软雅黑" pitchFamily="34" charset="-122"/>
                </a:rPr>
                <a:t>是否有显著差别，</a:t>
              </a:r>
            </a:p>
            <a:p>
              <a:pPr>
                <a:lnSpc>
                  <a:spcPct val="150000"/>
                </a:lnSpc>
                <a:defRPr/>
              </a:pPr>
              <a:r>
                <a:rPr lang="zh-CN" altLang="en-US" dirty="0">
                  <a:latin typeface="微软雅黑" pitchFamily="34" charset="-122"/>
                  <a:ea typeface="微软雅黑" pitchFamily="34" charset="-122"/>
                </a:rPr>
                <a:t>取显著性水平            。</a:t>
              </a:r>
            </a:p>
          </p:txBody>
        </p:sp>
        <p:graphicFrame>
          <p:nvGraphicFramePr>
            <p:cNvPr id="6" name="对象 5">
              <a:extLst>
                <a:ext uri="{FF2B5EF4-FFF2-40B4-BE49-F238E27FC236}">
                  <a16:creationId xmlns:a16="http://schemas.microsoft.com/office/drawing/2014/main" id="{D5E82B63-C4A3-43B2-9DCB-597385F5EE71}"/>
                </a:ext>
              </a:extLst>
            </p:cNvPr>
            <p:cNvGraphicFramePr>
              <a:graphicFrameLocks noChangeAspect="1"/>
            </p:cNvGraphicFramePr>
            <p:nvPr>
              <p:extLst>
                <p:ext uri="{D42A27DB-BD31-4B8C-83A1-F6EECF244321}">
                  <p14:modId xmlns:p14="http://schemas.microsoft.com/office/powerpoint/2010/main" val="1675875093"/>
                </p:ext>
              </p:extLst>
            </p:nvPr>
          </p:nvGraphicFramePr>
          <p:xfrm>
            <a:off x="2411760" y="3895651"/>
            <a:ext cx="1019175" cy="325437"/>
          </p:xfrm>
          <a:graphic>
            <a:graphicData uri="http://schemas.openxmlformats.org/presentationml/2006/ole">
              <mc:AlternateContent xmlns:mc="http://schemas.openxmlformats.org/markup-compatibility/2006">
                <mc:Choice xmlns:v="urn:schemas-microsoft-com:vml" Requires="v">
                  <p:oleObj name="Equation" r:id="rId2" imgW="558720" imgH="177480" progId="Equation.DSMT4">
                    <p:embed/>
                  </p:oleObj>
                </mc:Choice>
                <mc:Fallback>
                  <p:oleObj name="Equation" r:id="rId2" imgW="558720" imgH="177480" progId="Equation.DSMT4">
                    <p:embed/>
                    <p:pic>
                      <p:nvPicPr>
                        <p:cNvPr id="6" name="对象 5">
                          <a:extLst>
                            <a:ext uri="{FF2B5EF4-FFF2-40B4-BE49-F238E27FC236}">
                              <a16:creationId xmlns:a16="http://schemas.microsoft.com/office/drawing/2014/main" id="{D5E82B63-C4A3-43B2-9DCB-597385F5EE71}"/>
                            </a:ext>
                          </a:extLst>
                        </p:cNvPr>
                        <p:cNvPicPr>
                          <a:picLocks noChangeAspect="1" noChangeArrowheads="1"/>
                        </p:cNvPicPr>
                        <p:nvPr/>
                      </p:nvPicPr>
                      <p:blipFill>
                        <a:blip r:embed="rId3"/>
                        <a:srcRect/>
                        <a:stretch>
                          <a:fillRect/>
                        </a:stretch>
                      </p:blipFill>
                      <p:spPr bwMode="auto">
                        <a:xfrm>
                          <a:off x="2411760" y="3895651"/>
                          <a:ext cx="1019175" cy="325437"/>
                        </a:xfrm>
                        <a:prstGeom prst="rect">
                          <a:avLst/>
                        </a:prstGeom>
                        <a:noFill/>
                      </p:spPr>
                    </p:pic>
                  </p:oleObj>
                </mc:Fallback>
              </mc:AlternateContent>
            </a:graphicData>
          </a:graphic>
        </p:graphicFrame>
      </p:grpSp>
      <p:sp>
        <p:nvSpPr>
          <p:cNvPr id="7" name="Rectangle 2">
            <a:extLst>
              <a:ext uri="{FF2B5EF4-FFF2-40B4-BE49-F238E27FC236}">
                <a16:creationId xmlns:a16="http://schemas.microsoft.com/office/drawing/2014/main" id="{E85081B8-044A-47F6-8DB8-EB72DE47F4D3}"/>
              </a:ext>
            </a:extLst>
          </p:cNvPr>
          <p:cNvSpPr>
            <a:spLocks noChangeArrowheads="1"/>
          </p:cNvSpPr>
          <p:nvPr/>
        </p:nvSpPr>
        <p:spPr bwMode="auto">
          <a:xfrm>
            <a:off x="395537" y="4797152"/>
            <a:ext cx="8568951"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latin typeface="微软雅黑" pitchFamily="34" charset="-122"/>
                <a:ea typeface="微软雅黑" pitchFamily="34" charset="-122"/>
              </a:rPr>
              <a:t>&gt;&gt; </a:t>
            </a:r>
            <a:r>
              <a:rPr lang="sv-SE" altLang="zh-CN" sz="2200" dirty="0">
                <a:latin typeface="微软雅黑" pitchFamily="34" charset="-122"/>
                <a:ea typeface="微软雅黑" pitchFamily="34" charset="-122"/>
              </a:rPr>
              <a:t>x = [20.21,19.95,20.15,20.07,19.91,19.99,20.08,20.16,...</a:t>
            </a:r>
          </a:p>
          <a:p>
            <a:pPr>
              <a:lnSpc>
                <a:spcPct val="150000"/>
              </a:lnSpc>
            </a:pPr>
            <a:r>
              <a:rPr lang="sv-SE" altLang="zh-CN" sz="2200" dirty="0">
                <a:latin typeface="微软雅黑" pitchFamily="34" charset="-122"/>
                <a:ea typeface="微软雅黑" pitchFamily="34" charset="-122"/>
              </a:rPr>
              <a:t>        19.99,20.16,20.09,19.97,20.05,20.27,19.96,20.06];</a:t>
            </a:r>
          </a:p>
          <a:p>
            <a:pPr>
              <a:lnSpc>
                <a:spcPct val="150000"/>
              </a:lnSpc>
            </a:pPr>
            <a:r>
              <a:rPr lang="en-US" altLang="zh-CN" sz="2200" dirty="0">
                <a:latin typeface="微软雅黑" pitchFamily="34" charset="-122"/>
                <a:ea typeface="微软雅黑" pitchFamily="34" charset="-122"/>
              </a:rPr>
              <a:t>&gt;&gt; </a:t>
            </a:r>
            <a:r>
              <a:rPr lang="sv-SE" altLang="zh-CN" sz="2200" dirty="0">
                <a:latin typeface="微软雅黑" pitchFamily="34" charset="-122"/>
                <a:ea typeface="微软雅黑" pitchFamily="34" charset="-122"/>
              </a:rPr>
              <a:t>[p,h,stats] = signrank(x,20)</a:t>
            </a:r>
            <a:endParaRPr lang="en-US" altLang="zh-CN" sz="2200" dirty="0">
              <a:latin typeface="微软雅黑" pitchFamily="34" charset="-122"/>
              <a:ea typeface="微软雅黑" pitchFamily="34" charset="-122"/>
            </a:endParaRPr>
          </a:p>
        </p:txBody>
      </p:sp>
      <p:sp>
        <p:nvSpPr>
          <p:cNvPr id="8" name="Rectangle 2">
            <a:extLst>
              <a:ext uri="{FF2B5EF4-FFF2-40B4-BE49-F238E27FC236}">
                <a16:creationId xmlns:a16="http://schemas.microsoft.com/office/drawing/2014/main" id="{13A88FC3-97B6-4CB0-9727-AE6D81F5FCE1}"/>
              </a:ext>
            </a:extLst>
          </p:cNvPr>
          <p:cNvSpPr>
            <a:spLocks noChangeArrowheads="1"/>
          </p:cNvSpPr>
          <p:nvPr/>
        </p:nvSpPr>
        <p:spPr bwMode="auto">
          <a:xfrm>
            <a:off x="467544" y="3760306"/>
            <a:ext cx="835292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b="1" dirty="0">
                <a:solidFill>
                  <a:srgbClr val="0000FF"/>
                </a:solidFill>
                <a:latin typeface="微软雅黑" pitchFamily="34" charset="-122"/>
                <a:ea typeface="微软雅黑" pitchFamily="34" charset="-122"/>
              </a:rPr>
              <a:t>分析：</a:t>
            </a:r>
            <a:r>
              <a:rPr lang="zh-CN" altLang="en-US" sz="2200" dirty="0">
                <a:latin typeface="微软雅黑" pitchFamily="34" charset="-122"/>
                <a:ea typeface="微软雅黑" pitchFamily="34" charset="-122"/>
              </a:rPr>
              <a:t>根据题目要求可写出如下假设：</a:t>
            </a:r>
            <a:endParaRPr lang="en-US" altLang="zh-CN" sz="2200" dirty="0">
              <a:latin typeface="微软雅黑" pitchFamily="34" charset="-122"/>
              <a:ea typeface="微软雅黑" pitchFamily="34" charset="-122"/>
            </a:endParaRPr>
          </a:p>
        </p:txBody>
      </p:sp>
      <p:graphicFrame>
        <p:nvGraphicFramePr>
          <p:cNvPr id="9" name="对象 8">
            <a:extLst>
              <a:ext uri="{FF2B5EF4-FFF2-40B4-BE49-F238E27FC236}">
                <a16:creationId xmlns:a16="http://schemas.microsoft.com/office/drawing/2014/main" id="{4368364E-348D-4A7F-8206-A0101A4071E3}"/>
              </a:ext>
            </a:extLst>
          </p:cNvPr>
          <p:cNvGraphicFramePr>
            <a:graphicFrameLocks noChangeAspect="1"/>
          </p:cNvGraphicFramePr>
          <p:nvPr>
            <p:extLst>
              <p:ext uri="{D42A27DB-BD31-4B8C-83A1-F6EECF244321}">
                <p14:modId xmlns:p14="http://schemas.microsoft.com/office/powerpoint/2010/main" val="2261002609"/>
              </p:ext>
            </p:extLst>
          </p:nvPr>
        </p:nvGraphicFramePr>
        <p:xfrm>
          <a:off x="2290763" y="4343127"/>
          <a:ext cx="3873500" cy="454025"/>
        </p:xfrm>
        <a:graphic>
          <a:graphicData uri="http://schemas.openxmlformats.org/presentationml/2006/ole">
            <mc:AlternateContent xmlns:mc="http://schemas.openxmlformats.org/markup-compatibility/2006">
              <mc:Choice xmlns:v="urn:schemas-microsoft-com:vml" Requires="v">
                <p:oleObj name="Equation" r:id="rId4" imgW="1955520" imgH="228600" progId="Equation.DSMT4">
                  <p:embed/>
                </p:oleObj>
              </mc:Choice>
              <mc:Fallback>
                <p:oleObj name="Equation" r:id="rId4" imgW="1955520" imgH="228600" progId="Equation.DSMT4">
                  <p:embed/>
                  <p:pic>
                    <p:nvPicPr>
                      <p:cNvPr id="9" name="对象 8">
                        <a:extLst>
                          <a:ext uri="{FF2B5EF4-FFF2-40B4-BE49-F238E27FC236}">
                            <a16:creationId xmlns:a16="http://schemas.microsoft.com/office/drawing/2014/main" id="{4368364E-348D-4A7F-8206-A0101A4071E3}"/>
                          </a:ext>
                        </a:extLst>
                      </p:cNvPr>
                      <p:cNvPicPr>
                        <a:picLocks noChangeAspect="1" noChangeArrowheads="1"/>
                      </p:cNvPicPr>
                      <p:nvPr/>
                    </p:nvPicPr>
                    <p:blipFill>
                      <a:blip r:embed="rId5"/>
                      <a:srcRect/>
                      <a:stretch>
                        <a:fillRect/>
                      </a:stretch>
                    </p:blipFill>
                    <p:spPr bwMode="auto">
                      <a:xfrm>
                        <a:off x="2290763" y="4343127"/>
                        <a:ext cx="38735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页脚占位符 9">
            <a:extLst>
              <a:ext uri="{FF2B5EF4-FFF2-40B4-BE49-F238E27FC236}">
                <a16:creationId xmlns:a16="http://schemas.microsoft.com/office/drawing/2014/main" id="{F672F507-C811-40EB-8C77-845B7169FDE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623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B7330E-40EE-4306-AE43-B04C3F71EF54}"/>
              </a:ext>
            </a:extLst>
          </p:cNvPr>
          <p:cNvSpPr>
            <a:spLocks noGrp="1"/>
          </p:cNvSpPr>
          <p:nvPr>
            <p:ph type="dt" sz="half" idx="2"/>
          </p:nvPr>
        </p:nvSpPr>
        <p:spPr/>
        <p:txBody>
          <a:bodyPr/>
          <a:lstStyle/>
          <a:p>
            <a:pPr>
              <a:defRPr/>
            </a:pPr>
            <a:fld id="{F8D3AEDD-841A-40F0-BAA1-26BF8AE76B22}" type="datetime1">
              <a:rPr lang="zh-CN" altLang="en-US" smtClean="0"/>
              <a:t>2022/11/23</a:t>
            </a:fld>
            <a:endParaRPr lang="zh-CN" altLang="en-US"/>
          </a:p>
        </p:txBody>
      </p:sp>
      <p:sp>
        <p:nvSpPr>
          <p:cNvPr id="4" name="Text Box 12">
            <a:extLst>
              <a:ext uri="{FF2B5EF4-FFF2-40B4-BE49-F238E27FC236}">
                <a16:creationId xmlns:a16="http://schemas.microsoft.com/office/drawing/2014/main" id="{83574936-11A6-4C3A-9AEA-FA6CD391961C}"/>
              </a:ext>
            </a:extLst>
          </p:cNvPr>
          <p:cNvSpPr txBox="1">
            <a:spLocks noChangeArrowheads="1"/>
          </p:cNvSpPr>
          <p:nvPr/>
        </p:nvSpPr>
        <p:spPr bwMode="auto">
          <a:xfrm>
            <a:off x="428596" y="548680"/>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b="1" dirty="0">
                <a:latin typeface="微软雅黑" pitchFamily="34" charset="-122"/>
                <a:ea typeface="微软雅黑" pitchFamily="34" charset="-122"/>
              </a:rPr>
              <a:t>四、</a:t>
            </a:r>
            <a:r>
              <a:rPr lang="en-US" altLang="zh-CN" sz="2400" b="1" dirty="0">
                <a:latin typeface="微软雅黑" pitchFamily="34" charset="-122"/>
                <a:ea typeface="微软雅黑" pitchFamily="34" charset="-122"/>
              </a:rPr>
              <a:t>Mann-Whitney</a:t>
            </a:r>
            <a:r>
              <a:rPr lang="zh-CN" altLang="en-US" sz="2400" b="1" dirty="0">
                <a:latin typeface="微软雅黑" pitchFamily="34" charset="-122"/>
                <a:ea typeface="微软雅黑" pitchFamily="34" charset="-122"/>
              </a:rPr>
              <a:t>秩和检验</a:t>
            </a:r>
          </a:p>
        </p:txBody>
      </p:sp>
      <p:sp>
        <p:nvSpPr>
          <p:cNvPr id="15" name="Rectangle 14">
            <a:extLst>
              <a:ext uri="{FF2B5EF4-FFF2-40B4-BE49-F238E27FC236}">
                <a16:creationId xmlns:a16="http://schemas.microsoft.com/office/drawing/2014/main" id="{9B77F225-8FEF-405E-AE89-1AA547D35F37}"/>
              </a:ext>
            </a:extLst>
          </p:cNvPr>
          <p:cNvSpPr>
            <a:spLocks noChangeArrowheads="1"/>
          </p:cNvSpPr>
          <p:nvPr/>
        </p:nvSpPr>
        <p:spPr bwMode="auto">
          <a:xfrm>
            <a:off x="899592" y="1052736"/>
            <a:ext cx="7704856"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buClr>
                <a:srgbClr val="FF0000"/>
              </a:buClr>
              <a:buSzPct val="120000"/>
            </a:pPr>
            <a:r>
              <a:rPr lang="zh-CN" altLang="en-US" sz="2400" dirty="0">
                <a:solidFill>
                  <a:srgbClr val="FF0000"/>
                </a:solidFill>
                <a:latin typeface="微软雅黑" pitchFamily="34" charset="-122"/>
                <a:ea typeface="微软雅黑" pitchFamily="34" charset="-122"/>
              </a:rPr>
              <a:t>作用：</a:t>
            </a:r>
            <a:r>
              <a:rPr lang="zh-CN" altLang="en-US" sz="2400" dirty="0">
                <a:solidFill>
                  <a:srgbClr val="000000"/>
                </a:solidFill>
                <a:latin typeface="微软雅黑" pitchFamily="34" charset="-122"/>
                <a:ea typeface="微软雅黑" pitchFamily="34" charset="-122"/>
              </a:rPr>
              <a:t>对两总体均值作比较检验。</a:t>
            </a:r>
          </a:p>
        </p:txBody>
      </p:sp>
      <p:graphicFrame>
        <p:nvGraphicFramePr>
          <p:cNvPr id="17" name="对象 16">
            <a:extLst>
              <a:ext uri="{FF2B5EF4-FFF2-40B4-BE49-F238E27FC236}">
                <a16:creationId xmlns:a16="http://schemas.microsoft.com/office/drawing/2014/main" id="{DB6A37DC-10A8-411A-8E41-7421BF878B52}"/>
              </a:ext>
            </a:extLst>
          </p:cNvPr>
          <p:cNvGraphicFramePr>
            <a:graphicFrameLocks noChangeAspect="1"/>
          </p:cNvGraphicFramePr>
          <p:nvPr>
            <p:extLst>
              <p:ext uri="{D42A27DB-BD31-4B8C-83A1-F6EECF244321}">
                <p14:modId xmlns:p14="http://schemas.microsoft.com/office/powerpoint/2010/main" val="544245558"/>
              </p:ext>
            </p:extLst>
          </p:nvPr>
        </p:nvGraphicFramePr>
        <p:xfrm>
          <a:off x="1893367" y="1773238"/>
          <a:ext cx="3614737" cy="338137"/>
        </p:xfrm>
        <a:graphic>
          <a:graphicData uri="http://schemas.openxmlformats.org/presentationml/2006/ole">
            <mc:AlternateContent xmlns:mc="http://schemas.openxmlformats.org/markup-compatibility/2006">
              <mc:Choice xmlns:v="urn:schemas-microsoft-com:vml" Requires="v">
                <p:oleObj name="Equation" r:id="rId2" imgW="1815840" imgH="228600" progId="Equation.DSMT4">
                  <p:embed/>
                </p:oleObj>
              </mc:Choice>
              <mc:Fallback>
                <p:oleObj name="Equation" r:id="rId2" imgW="1815840" imgH="228600" progId="Equation.DSMT4">
                  <p:embed/>
                  <p:pic>
                    <p:nvPicPr>
                      <p:cNvPr id="17" name="对象 16">
                        <a:extLst>
                          <a:ext uri="{FF2B5EF4-FFF2-40B4-BE49-F238E27FC236}">
                            <a16:creationId xmlns:a16="http://schemas.microsoft.com/office/drawing/2014/main" id="{DB6A37DC-10A8-411A-8E41-7421BF878B52}"/>
                          </a:ext>
                        </a:extLst>
                      </p:cNvPr>
                      <p:cNvPicPr>
                        <a:picLocks noChangeAspect="1" noChangeArrowheads="1"/>
                      </p:cNvPicPr>
                      <p:nvPr/>
                    </p:nvPicPr>
                    <p:blipFill>
                      <a:blip r:embed="rId3"/>
                      <a:srcRect/>
                      <a:stretch>
                        <a:fillRect/>
                      </a:stretch>
                    </p:blipFill>
                    <p:spPr bwMode="auto">
                      <a:xfrm>
                        <a:off x="1893367" y="1773238"/>
                        <a:ext cx="3614737"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3">
            <a:extLst>
              <a:ext uri="{FF2B5EF4-FFF2-40B4-BE49-F238E27FC236}">
                <a16:creationId xmlns:a16="http://schemas.microsoft.com/office/drawing/2014/main" id="{31121BE3-5AEB-4AAE-AD58-764A33BF9567}"/>
              </a:ext>
            </a:extLst>
          </p:cNvPr>
          <p:cNvSpPr>
            <a:spLocks noChangeArrowheads="1"/>
          </p:cNvSpPr>
          <p:nvPr/>
        </p:nvSpPr>
        <p:spPr bwMode="auto">
          <a:xfrm>
            <a:off x="464291" y="2636913"/>
            <a:ext cx="62558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微软雅黑" pitchFamily="34" charset="-122"/>
                <a:ea typeface="微软雅黑" pitchFamily="34" charset="-122"/>
                <a:cs typeface="Times New Roman" panose="02020603050405020304" pitchFamily="18" charset="0"/>
              </a:rPr>
              <a:t>1.  Mann-Whitney</a:t>
            </a:r>
            <a:r>
              <a:rPr lang="zh-CN" altLang="en-US" sz="2400" dirty="0">
                <a:latin typeface="微软雅黑" pitchFamily="34" charset="-122"/>
                <a:ea typeface="微软雅黑" pitchFamily="34" charset="-122"/>
                <a:cs typeface="Times New Roman" panose="02020603050405020304" pitchFamily="18" charset="0"/>
              </a:rPr>
              <a:t>秩和检验的</a:t>
            </a:r>
            <a:r>
              <a:rPr lang="en-US" altLang="zh-CN" sz="2400" dirty="0">
                <a:latin typeface="微软雅黑" pitchFamily="34" charset="-122"/>
                <a:ea typeface="微软雅黑" pitchFamily="34" charset="-122"/>
                <a:cs typeface="Times New Roman" panose="02020603050405020304" pitchFamily="18" charset="0"/>
              </a:rPr>
              <a:t>MATLAB</a:t>
            </a:r>
            <a:r>
              <a:rPr lang="zh-CN" altLang="en-US" sz="2400" dirty="0">
                <a:latin typeface="微软雅黑" pitchFamily="34" charset="-122"/>
                <a:ea typeface="微软雅黑" pitchFamily="34" charset="-122"/>
                <a:cs typeface="Times New Roman" panose="02020603050405020304" pitchFamily="18" charset="0"/>
              </a:rPr>
              <a:t>函数</a:t>
            </a:r>
          </a:p>
        </p:txBody>
      </p:sp>
      <p:sp>
        <p:nvSpPr>
          <p:cNvPr id="11" name="Rectangle 56">
            <a:extLst>
              <a:ext uri="{FF2B5EF4-FFF2-40B4-BE49-F238E27FC236}">
                <a16:creationId xmlns:a16="http://schemas.microsoft.com/office/drawing/2014/main" id="{D6698F99-39D3-43B2-9BA2-C8C8453127AF}"/>
              </a:ext>
            </a:extLst>
          </p:cNvPr>
          <p:cNvSpPr>
            <a:spLocks noChangeArrowheads="1"/>
          </p:cNvSpPr>
          <p:nvPr/>
        </p:nvSpPr>
        <p:spPr bwMode="auto">
          <a:xfrm>
            <a:off x="607166" y="3717032"/>
            <a:ext cx="6989170" cy="10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pPr>
            <a:r>
              <a:rPr lang="zh-CN" altLang="en-US" sz="2400" dirty="0">
                <a:solidFill>
                  <a:srgbClr val="0000FF"/>
                </a:solidFill>
                <a:latin typeface="微软雅黑" pitchFamily="34" charset="-122"/>
                <a:ea typeface="微软雅黑" pitchFamily="34" charset="-122"/>
                <a:cs typeface="Times New Roman" panose="02020603050405020304" pitchFamily="18" charset="0"/>
                <a:sym typeface="Wingdings" pitchFamily="2" charset="2"/>
              </a:rPr>
              <a:t>调用格式：</a:t>
            </a:r>
            <a:endParaRPr lang="en-US" altLang="zh-CN" sz="2400" dirty="0">
              <a:solidFill>
                <a:srgbClr val="0000FF"/>
              </a:solidFill>
              <a:latin typeface="微软雅黑" pitchFamily="34" charset="-122"/>
              <a:ea typeface="微软雅黑" pitchFamily="34" charset="-122"/>
              <a:cs typeface="Times New Roman" panose="02020603050405020304" pitchFamily="18" charset="0"/>
              <a:sym typeface="Wingdings" pitchFamily="2" charset="2"/>
            </a:endParaRPr>
          </a:p>
          <a:p>
            <a:pPr>
              <a:lnSpc>
                <a:spcPct val="140000"/>
              </a:lnSpc>
            </a:pPr>
            <a:r>
              <a:rPr lang="es-ES" altLang="zh-CN" sz="2400" dirty="0">
                <a:solidFill>
                  <a:schemeClr val="bg2"/>
                </a:solidFill>
                <a:latin typeface="微软雅黑" pitchFamily="34" charset="-122"/>
                <a:ea typeface="微软雅黑" pitchFamily="34" charset="-122"/>
                <a:cs typeface="Times New Roman" panose="02020603050405020304" pitchFamily="18" charset="0"/>
                <a:sym typeface="Wingdings" pitchFamily="2" charset="2"/>
              </a:rPr>
              <a:t>[p,h,stats] = ranksum(x,y,param1,val1,…)</a:t>
            </a:r>
          </a:p>
        </p:txBody>
      </p:sp>
      <p:sp>
        <p:nvSpPr>
          <p:cNvPr id="12" name="Rectangle 5">
            <a:extLst>
              <a:ext uri="{FF2B5EF4-FFF2-40B4-BE49-F238E27FC236}">
                <a16:creationId xmlns:a16="http://schemas.microsoft.com/office/drawing/2014/main" id="{82267936-A03C-4889-9538-EF5820ECE95D}"/>
              </a:ext>
            </a:extLst>
          </p:cNvPr>
          <p:cNvSpPr>
            <a:spLocks noChangeArrowheads="1"/>
          </p:cNvSpPr>
          <p:nvPr/>
        </p:nvSpPr>
        <p:spPr bwMode="auto">
          <a:xfrm>
            <a:off x="599432" y="3249166"/>
            <a:ext cx="3024981"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buFont typeface="Wingdings" pitchFamily="2" charset="2"/>
              <a:buChar char="Ø"/>
            </a:pPr>
            <a:r>
              <a:rPr lang="en-US" altLang="zh-CN" sz="2400" dirty="0">
                <a:solidFill>
                  <a:srgbClr val="FF0000"/>
                </a:solidFill>
                <a:latin typeface="微软雅黑" pitchFamily="34" charset="-122"/>
                <a:ea typeface="微软雅黑" pitchFamily="34" charset="-122"/>
                <a:cs typeface="Times New Roman" panose="02020603050405020304" pitchFamily="18" charset="0"/>
              </a:rPr>
              <a:t>  </a:t>
            </a:r>
            <a:r>
              <a:rPr lang="en-US" altLang="zh-CN" sz="2400" dirty="0" err="1">
                <a:solidFill>
                  <a:srgbClr val="FF0000"/>
                </a:solidFill>
                <a:latin typeface="微软雅黑" pitchFamily="34" charset="-122"/>
                <a:ea typeface="微软雅黑" pitchFamily="34" charset="-122"/>
                <a:cs typeface="Times New Roman" panose="02020603050405020304" pitchFamily="18" charset="0"/>
              </a:rPr>
              <a:t>ranksum</a:t>
            </a:r>
            <a:r>
              <a:rPr lang="zh-CN" altLang="en-US" sz="2400" dirty="0">
                <a:solidFill>
                  <a:srgbClr val="FF0000"/>
                </a:solidFill>
                <a:latin typeface="微软雅黑" pitchFamily="34" charset="-122"/>
                <a:ea typeface="微软雅黑" pitchFamily="34" charset="-122"/>
                <a:cs typeface="Times New Roman" panose="02020603050405020304" pitchFamily="18" charset="0"/>
              </a:rPr>
              <a:t>函数</a:t>
            </a:r>
          </a:p>
        </p:txBody>
      </p:sp>
      <p:sp>
        <p:nvSpPr>
          <p:cNvPr id="5" name="页脚占位符 4">
            <a:extLst>
              <a:ext uri="{FF2B5EF4-FFF2-40B4-BE49-F238E27FC236}">
                <a16:creationId xmlns:a16="http://schemas.microsoft.com/office/drawing/2014/main" id="{0E8FD24F-7272-425C-B463-4317DBD268A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06433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3A3AA8-BF49-4A44-BC35-769673A5E0C3}"/>
              </a:ext>
            </a:extLst>
          </p:cNvPr>
          <p:cNvSpPr>
            <a:spLocks noGrp="1"/>
          </p:cNvSpPr>
          <p:nvPr>
            <p:ph type="dt" sz="half" idx="2"/>
          </p:nvPr>
        </p:nvSpPr>
        <p:spPr/>
        <p:txBody>
          <a:bodyPr/>
          <a:lstStyle/>
          <a:p>
            <a:pPr>
              <a:defRPr/>
            </a:pPr>
            <a:fld id="{96A708D1-F93B-42A7-B33C-91E55287108F}" type="datetime1">
              <a:rPr lang="zh-CN" altLang="en-US" smtClean="0"/>
              <a:t>2022/11/23</a:t>
            </a:fld>
            <a:endParaRPr lang="zh-CN" altLang="en-US"/>
          </a:p>
        </p:txBody>
      </p:sp>
      <p:sp>
        <p:nvSpPr>
          <p:cNvPr id="5" name="Text Box 9">
            <a:extLst>
              <a:ext uri="{FF2B5EF4-FFF2-40B4-BE49-F238E27FC236}">
                <a16:creationId xmlns:a16="http://schemas.microsoft.com/office/drawing/2014/main" id="{374140FD-DCF2-434D-B506-483F0441CF05}"/>
              </a:ext>
            </a:extLst>
          </p:cNvPr>
          <p:cNvSpPr txBox="1">
            <a:spLocks noChangeArrowheads="1"/>
          </p:cNvSpPr>
          <p:nvPr/>
        </p:nvSpPr>
        <p:spPr bwMode="auto">
          <a:xfrm>
            <a:off x="497426" y="548680"/>
            <a:ext cx="7963006"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4-7</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某科研团队研究两种饲料（高蛋白饲料和低蛋白饲料）对雌鼠体重的影响，用高蛋白饲料饲喂</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只雌鼠，用低蛋白饲料饲喂</a:t>
            </a:r>
            <a:r>
              <a:rPr lang="en-US" altLang="zh-CN" dirty="0">
                <a:latin typeface="微软雅黑" pitchFamily="34" charset="-122"/>
                <a:ea typeface="微软雅黑" pitchFamily="34" charset="-122"/>
              </a:rPr>
              <a:t>7</a:t>
            </a:r>
            <a:r>
              <a:rPr lang="zh-CN" altLang="en-US" dirty="0">
                <a:latin typeface="微软雅黑" pitchFamily="34" charset="-122"/>
                <a:ea typeface="微软雅黑" pitchFamily="34" charset="-122"/>
              </a:rPr>
              <a:t>只雌鼠，记录两组雌鼠在</a:t>
            </a:r>
            <a:r>
              <a:rPr lang="en-US" altLang="zh-CN" dirty="0">
                <a:latin typeface="微软雅黑" pitchFamily="34" charset="-122"/>
                <a:ea typeface="微软雅黑" pitchFamily="34" charset="-122"/>
              </a:rPr>
              <a:t>8</a:t>
            </a:r>
            <a:r>
              <a:rPr lang="zh-CN" altLang="en-US" dirty="0">
                <a:latin typeface="微软雅黑" pitchFamily="34" charset="-122"/>
                <a:ea typeface="微软雅黑" pitchFamily="34" charset="-122"/>
              </a:rPr>
              <a:t>周内体重的增加量，得观测数据如下表所列。</a:t>
            </a:r>
          </a:p>
        </p:txBody>
      </p:sp>
      <p:graphicFrame>
        <p:nvGraphicFramePr>
          <p:cNvPr id="10" name="表格 9">
            <a:extLst>
              <a:ext uri="{FF2B5EF4-FFF2-40B4-BE49-F238E27FC236}">
                <a16:creationId xmlns:a16="http://schemas.microsoft.com/office/drawing/2014/main" id="{8F5DAA5B-18E4-465E-81A1-E2D7E0740FB7}"/>
              </a:ext>
            </a:extLst>
          </p:cNvPr>
          <p:cNvGraphicFramePr>
            <a:graphicFrameLocks noGrp="1"/>
          </p:cNvGraphicFramePr>
          <p:nvPr>
            <p:extLst>
              <p:ext uri="{D42A27DB-BD31-4B8C-83A1-F6EECF244321}">
                <p14:modId xmlns:p14="http://schemas.microsoft.com/office/powerpoint/2010/main" val="1561153420"/>
              </p:ext>
            </p:extLst>
          </p:nvPr>
        </p:nvGraphicFramePr>
        <p:xfrm>
          <a:off x="323528" y="2921381"/>
          <a:ext cx="8496943" cy="1011675"/>
        </p:xfrm>
        <a:graphic>
          <a:graphicData uri="http://schemas.openxmlformats.org/drawingml/2006/table">
            <a:tbl>
              <a:tblPr firstRow="1" firstCol="1" bandRow="1"/>
              <a:tblGrid>
                <a:gridCol w="868616">
                  <a:extLst>
                    <a:ext uri="{9D8B030D-6E8A-4147-A177-3AD203B41FA5}">
                      <a16:colId xmlns:a16="http://schemas.microsoft.com/office/drawing/2014/main" val="267142167"/>
                    </a:ext>
                  </a:extLst>
                </a:gridCol>
                <a:gridCol w="635624">
                  <a:extLst>
                    <a:ext uri="{9D8B030D-6E8A-4147-A177-3AD203B41FA5}">
                      <a16:colId xmlns:a16="http://schemas.microsoft.com/office/drawing/2014/main" val="120463288"/>
                    </a:ext>
                  </a:extLst>
                </a:gridCol>
                <a:gridCol w="635624">
                  <a:extLst>
                    <a:ext uri="{9D8B030D-6E8A-4147-A177-3AD203B41FA5}">
                      <a16:colId xmlns:a16="http://schemas.microsoft.com/office/drawing/2014/main" val="2019509103"/>
                    </a:ext>
                  </a:extLst>
                </a:gridCol>
                <a:gridCol w="635624">
                  <a:extLst>
                    <a:ext uri="{9D8B030D-6E8A-4147-A177-3AD203B41FA5}">
                      <a16:colId xmlns:a16="http://schemas.microsoft.com/office/drawing/2014/main" val="3321197646"/>
                    </a:ext>
                  </a:extLst>
                </a:gridCol>
                <a:gridCol w="635624">
                  <a:extLst>
                    <a:ext uri="{9D8B030D-6E8A-4147-A177-3AD203B41FA5}">
                      <a16:colId xmlns:a16="http://schemas.microsoft.com/office/drawing/2014/main" val="3983227607"/>
                    </a:ext>
                  </a:extLst>
                </a:gridCol>
                <a:gridCol w="635624">
                  <a:extLst>
                    <a:ext uri="{9D8B030D-6E8A-4147-A177-3AD203B41FA5}">
                      <a16:colId xmlns:a16="http://schemas.microsoft.com/office/drawing/2014/main" val="3850022545"/>
                    </a:ext>
                  </a:extLst>
                </a:gridCol>
                <a:gridCol w="635624">
                  <a:extLst>
                    <a:ext uri="{9D8B030D-6E8A-4147-A177-3AD203B41FA5}">
                      <a16:colId xmlns:a16="http://schemas.microsoft.com/office/drawing/2014/main" val="528171223"/>
                    </a:ext>
                  </a:extLst>
                </a:gridCol>
                <a:gridCol w="635624">
                  <a:extLst>
                    <a:ext uri="{9D8B030D-6E8A-4147-A177-3AD203B41FA5}">
                      <a16:colId xmlns:a16="http://schemas.microsoft.com/office/drawing/2014/main" val="4202135649"/>
                    </a:ext>
                  </a:extLst>
                </a:gridCol>
                <a:gridCol w="635624">
                  <a:extLst>
                    <a:ext uri="{9D8B030D-6E8A-4147-A177-3AD203B41FA5}">
                      <a16:colId xmlns:a16="http://schemas.microsoft.com/office/drawing/2014/main" val="3135079931"/>
                    </a:ext>
                  </a:extLst>
                </a:gridCol>
                <a:gridCol w="635624">
                  <a:extLst>
                    <a:ext uri="{9D8B030D-6E8A-4147-A177-3AD203B41FA5}">
                      <a16:colId xmlns:a16="http://schemas.microsoft.com/office/drawing/2014/main" val="3046592831"/>
                    </a:ext>
                  </a:extLst>
                </a:gridCol>
                <a:gridCol w="635624">
                  <a:extLst>
                    <a:ext uri="{9D8B030D-6E8A-4147-A177-3AD203B41FA5}">
                      <a16:colId xmlns:a16="http://schemas.microsoft.com/office/drawing/2014/main" val="4006254686"/>
                    </a:ext>
                  </a:extLst>
                </a:gridCol>
                <a:gridCol w="635624">
                  <a:extLst>
                    <a:ext uri="{9D8B030D-6E8A-4147-A177-3AD203B41FA5}">
                      <a16:colId xmlns:a16="http://schemas.microsoft.com/office/drawing/2014/main" val="2491186616"/>
                    </a:ext>
                  </a:extLst>
                </a:gridCol>
                <a:gridCol w="636463">
                  <a:extLst>
                    <a:ext uri="{9D8B030D-6E8A-4147-A177-3AD203B41FA5}">
                      <a16:colId xmlns:a16="http://schemas.microsoft.com/office/drawing/2014/main" val="2179383537"/>
                    </a:ext>
                  </a:extLst>
                </a:gridCol>
              </a:tblGrid>
              <a:tr h="335369">
                <a:tc>
                  <a:txBody>
                    <a:bodyPr/>
                    <a:lstStyle/>
                    <a:p>
                      <a:pPr algn="ctr">
                        <a:lnSpc>
                          <a:spcPct val="100000"/>
                        </a:lnSpc>
                        <a:spcAft>
                          <a:spcPts val="0"/>
                        </a:spcAft>
                      </a:pPr>
                      <a:r>
                        <a:rPr lang="zh-CN" sz="1800">
                          <a:effectLst/>
                          <a:latin typeface="微软雅黑" panose="020B0503020204020204" pitchFamily="34" charset="-122"/>
                          <a:ea typeface="微软雅黑" panose="020B0503020204020204" pitchFamily="34" charset="-122"/>
                        </a:rPr>
                        <a:t>饲料</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12">
                  <a:txBody>
                    <a:bodyPr/>
                    <a:lstStyle/>
                    <a:p>
                      <a:pPr algn="ctr">
                        <a:lnSpc>
                          <a:spcPct val="100000"/>
                        </a:lnSpc>
                        <a:spcAft>
                          <a:spcPts val="0"/>
                        </a:spcAft>
                      </a:pPr>
                      <a:r>
                        <a:rPr lang="zh-CN" sz="1800">
                          <a:effectLst/>
                          <a:latin typeface="微软雅黑" panose="020B0503020204020204" pitchFamily="34" charset="-122"/>
                          <a:ea typeface="微软雅黑" panose="020B0503020204020204" pitchFamily="34" charset="-122"/>
                        </a:rPr>
                        <a:t>各鼠增加的体重（</a:t>
                      </a:r>
                      <a:r>
                        <a:rPr lang="en-US" sz="1800">
                          <a:effectLst/>
                          <a:latin typeface="微软雅黑" panose="020B0503020204020204" pitchFamily="34" charset="-122"/>
                          <a:ea typeface="微软雅黑" panose="020B0503020204020204" pitchFamily="34" charset="-122"/>
                        </a:rPr>
                        <a:t>g</a:t>
                      </a:r>
                      <a:r>
                        <a:rPr lang="zh-CN" sz="1800">
                          <a:effectLst/>
                          <a:latin typeface="微软雅黑" panose="020B0503020204020204" pitchFamily="34" charset="-122"/>
                          <a:ea typeface="微软雅黑" panose="020B0503020204020204" pitchFamily="34"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1162996"/>
                  </a:ext>
                </a:extLst>
              </a:tr>
              <a:tr h="338153">
                <a:tc>
                  <a:txBody>
                    <a:bodyPr/>
                    <a:lstStyle/>
                    <a:p>
                      <a:pPr algn="ctr">
                        <a:lnSpc>
                          <a:spcPct val="100000"/>
                        </a:lnSpc>
                        <a:spcAft>
                          <a:spcPts val="0"/>
                        </a:spcAft>
                      </a:pPr>
                      <a:r>
                        <a:rPr lang="zh-CN" sz="1800">
                          <a:effectLst/>
                          <a:latin typeface="微软雅黑" panose="020B0503020204020204" pitchFamily="34" charset="-122"/>
                          <a:ea typeface="微软雅黑" panose="020B0503020204020204" pitchFamily="34" charset="-122"/>
                        </a:rPr>
                        <a:t>高蛋白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133</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112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102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129</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121</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161</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微软雅黑" panose="020B0503020204020204" pitchFamily="34" charset="-122"/>
                          <a:ea typeface="微软雅黑" panose="020B0503020204020204" pitchFamily="34" charset="-122"/>
                        </a:rPr>
                        <a:t>142</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88</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115</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127</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96</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125</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2065644"/>
                  </a:ext>
                </a:extLst>
              </a:tr>
              <a:tr h="338153">
                <a:tc>
                  <a:txBody>
                    <a:bodyPr/>
                    <a:lstStyle/>
                    <a:p>
                      <a:pPr algn="ctr">
                        <a:lnSpc>
                          <a:spcPct val="100000"/>
                        </a:lnSpc>
                        <a:spcAft>
                          <a:spcPts val="0"/>
                        </a:spcAft>
                      </a:pPr>
                      <a:r>
                        <a:rPr lang="zh-CN" sz="1800">
                          <a:effectLst/>
                          <a:latin typeface="微软雅黑" panose="020B0503020204020204" pitchFamily="34" charset="-122"/>
                          <a:ea typeface="微软雅黑" panose="020B0503020204020204" pitchFamily="34" charset="-122"/>
                        </a:rPr>
                        <a:t>低蛋白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71</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119</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101</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83</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107</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134</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92</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 </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 </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 </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a:effectLst/>
                          <a:latin typeface="微软雅黑" panose="020B0503020204020204" pitchFamily="34" charset="-122"/>
                          <a:ea typeface="微软雅黑" panose="020B0503020204020204" pitchFamily="34" charset="-122"/>
                        </a:rPr>
                        <a:t> </a:t>
                      </a:r>
                      <a:endParaRPr lang="zh-CN" sz="18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effectLst/>
                          <a:latin typeface="微软雅黑" panose="020B0503020204020204" pitchFamily="34" charset="-122"/>
                          <a:ea typeface="微软雅黑" panose="020B0503020204020204" pitchFamily="34" charset="-122"/>
                        </a:rPr>
                        <a:t> </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186361"/>
                  </a:ext>
                </a:extLst>
              </a:tr>
            </a:tbl>
          </a:graphicData>
        </a:graphic>
      </p:graphicFrame>
      <p:grpSp>
        <p:nvGrpSpPr>
          <p:cNvPr id="12" name="组合 11">
            <a:extLst>
              <a:ext uri="{FF2B5EF4-FFF2-40B4-BE49-F238E27FC236}">
                <a16:creationId xmlns:a16="http://schemas.microsoft.com/office/drawing/2014/main" id="{5650F91D-C8E2-4018-92AE-A1D676DAB40F}"/>
              </a:ext>
            </a:extLst>
          </p:cNvPr>
          <p:cNvGrpSpPr/>
          <p:nvPr/>
        </p:nvGrpSpPr>
        <p:grpSpPr>
          <a:xfrm>
            <a:off x="497426" y="4066270"/>
            <a:ext cx="8179030" cy="1135054"/>
            <a:chOff x="497426" y="4066270"/>
            <a:chExt cx="8179030" cy="1135054"/>
          </a:xfrm>
        </p:grpSpPr>
        <p:graphicFrame>
          <p:nvGraphicFramePr>
            <p:cNvPr id="6" name="对象 5">
              <a:extLst>
                <a:ext uri="{FF2B5EF4-FFF2-40B4-BE49-F238E27FC236}">
                  <a16:creationId xmlns:a16="http://schemas.microsoft.com/office/drawing/2014/main" id="{D5E82B63-C4A3-43B2-9DCB-597385F5EE71}"/>
                </a:ext>
              </a:extLst>
            </p:cNvPr>
            <p:cNvGraphicFramePr>
              <a:graphicFrameLocks noChangeAspect="1"/>
            </p:cNvGraphicFramePr>
            <p:nvPr>
              <p:extLst>
                <p:ext uri="{D42A27DB-BD31-4B8C-83A1-F6EECF244321}">
                  <p14:modId xmlns:p14="http://schemas.microsoft.com/office/powerpoint/2010/main" val="1976402615"/>
                </p:ext>
              </p:extLst>
            </p:nvPr>
          </p:nvGraphicFramePr>
          <p:xfrm>
            <a:off x="2483768" y="4790402"/>
            <a:ext cx="1019175" cy="325437"/>
          </p:xfrm>
          <a:graphic>
            <a:graphicData uri="http://schemas.openxmlformats.org/presentationml/2006/ole">
              <mc:AlternateContent xmlns:mc="http://schemas.openxmlformats.org/markup-compatibility/2006">
                <mc:Choice xmlns:v="urn:schemas-microsoft-com:vml" Requires="v">
                  <p:oleObj name="Equation" r:id="rId2" imgW="558720" imgH="177480" progId="Equation.DSMT4">
                    <p:embed/>
                  </p:oleObj>
                </mc:Choice>
                <mc:Fallback>
                  <p:oleObj name="Equation" r:id="rId2" imgW="558720" imgH="177480" progId="Equation.DSMT4">
                    <p:embed/>
                    <p:pic>
                      <p:nvPicPr>
                        <p:cNvPr id="6" name="对象 5">
                          <a:extLst>
                            <a:ext uri="{FF2B5EF4-FFF2-40B4-BE49-F238E27FC236}">
                              <a16:creationId xmlns:a16="http://schemas.microsoft.com/office/drawing/2014/main" id="{D5E82B63-C4A3-43B2-9DCB-597385F5EE71}"/>
                            </a:ext>
                          </a:extLst>
                        </p:cNvPr>
                        <p:cNvPicPr>
                          <a:picLocks noChangeAspect="1" noChangeArrowheads="1"/>
                        </p:cNvPicPr>
                        <p:nvPr/>
                      </p:nvPicPr>
                      <p:blipFill>
                        <a:blip r:embed="rId3"/>
                        <a:srcRect/>
                        <a:stretch>
                          <a:fillRect/>
                        </a:stretch>
                      </p:blipFill>
                      <p:spPr bwMode="auto">
                        <a:xfrm>
                          <a:off x="2483768" y="4790402"/>
                          <a:ext cx="1019175" cy="325437"/>
                        </a:xfrm>
                        <a:prstGeom prst="rect">
                          <a:avLst/>
                        </a:prstGeom>
                        <a:noFill/>
                      </p:spPr>
                    </p:pic>
                  </p:oleObj>
                </mc:Fallback>
              </mc:AlternateContent>
            </a:graphicData>
          </a:graphic>
        </p:graphicFrame>
        <p:sp>
          <p:nvSpPr>
            <p:cNvPr id="11" name="Text Box 9">
              <a:extLst>
                <a:ext uri="{FF2B5EF4-FFF2-40B4-BE49-F238E27FC236}">
                  <a16:creationId xmlns:a16="http://schemas.microsoft.com/office/drawing/2014/main" id="{936BAF53-500F-4D1E-847B-FD43FC7FFD81}"/>
                </a:ext>
              </a:extLst>
            </p:cNvPr>
            <p:cNvSpPr txBox="1">
              <a:spLocks noChangeArrowheads="1"/>
            </p:cNvSpPr>
            <p:nvPr/>
          </p:nvSpPr>
          <p:spPr bwMode="auto">
            <a:xfrm>
              <a:off x="497426" y="4066270"/>
              <a:ext cx="8179030"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zh-CN" altLang="en-US" dirty="0">
                  <a:latin typeface="微软雅黑" pitchFamily="34" charset="-122"/>
                  <a:ea typeface="微软雅黑" pitchFamily="34" charset="-122"/>
                </a:rPr>
                <a:t>试检验不同饲料饲喂的雌鼠的体重增加量是否有显著差异，取显著性水平             。</a:t>
              </a:r>
            </a:p>
          </p:txBody>
        </p:sp>
      </p:grpSp>
      <p:sp>
        <p:nvSpPr>
          <p:cNvPr id="4" name="页脚占位符 3">
            <a:extLst>
              <a:ext uri="{FF2B5EF4-FFF2-40B4-BE49-F238E27FC236}">
                <a16:creationId xmlns:a16="http://schemas.microsoft.com/office/drawing/2014/main" id="{9A2C7E94-FCEB-4553-914F-54EB91E902B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340083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DC0D7B-7538-4AE2-AE5E-94734573C386}"/>
              </a:ext>
            </a:extLst>
          </p:cNvPr>
          <p:cNvSpPr>
            <a:spLocks noGrp="1"/>
          </p:cNvSpPr>
          <p:nvPr>
            <p:ph type="dt" sz="half" idx="2"/>
          </p:nvPr>
        </p:nvSpPr>
        <p:spPr/>
        <p:txBody>
          <a:bodyPr/>
          <a:lstStyle/>
          <a:p>
            <a:pPr>
              <a:defRPr/>
            </a:pPr>
            <a:fld id="{B085D5E5-7872-4F71-B54D-0926B254AEF2}" type="datetime1">
              <a:rPr lang="zh-CN" altLang="en-US" smtClean="0"/>
              <a:t>2022/11/23</a:t>
            </a:fld>
            <a:endParaRPr lang="zh-CN" altLang="en-US"/>
          </a:p>
        </p:txBody>
      </p:sp>
      <p:sp>
        <p:nvSpPr>
          <p:cNvPr id="4" name="Rectangle 2">
            <a:extLst>
              <a:ext uri="{FF2B5EF4-FFF2-40B4-BE49-F238E27FC236}">
                <a16:creationId xmlns:a16="http://schemas.microsoft.com/office/drawing/2014/main" id="{E0FAD68B-C141-4DA3-B747-3DF6F17FB3F1}"/>
              </a:ext>
            </a:extLst>
          </p:cNvPr>
          <p:cNvSpPr>
            <a:spLocks noChangeArrowheads="1"/>
          </p:cNvSpPr>
          <p:nvPr/>
        </p:nvSpPr>
        <p:spPr bwMode="auto">
          <a:xfrm>
            <a:off x="395537" y="2089021"/>
            <a:ext cx="8568951"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latin typeface="微软雅黑" pitchFamily="34" charset="-122"/>
                <a:ea typeface="微软雅黑" pitchFamily="34" charset="-122"/>
              </a:rPr>
              <a:t>&gt;&gt; x = [133,112,102,129,121,161,142,88,115,127,96,125];</a:t>
            </a:r>
          </a:p>
          <a:p>
            <a:pPr>
              <a:lnSpc>
                <a:spcPct val="150000"/>
              </a:lnSpc>
            </a:pPr>
            <a:r>
              <a:rPr lang="en-US" altLang="zh-CN" sz="2200" dirty="0">
                <a:latin typeface="微软雅黑" pitchFamily="34" charset="-122"/>
                <a:ea typeface="微软雅黑" pitchFamily="34" charset="-122"/>
              </a:rPr>
              <a:t>&gt;&gt; y = [71,119,101,83,107,134,92];</a:t>
            </a:r>
          </a:p>
          <a:p>
            <a:pPr>
              <a:lnSpc>
                <a:spcPct val="150000"/>
              </a:lnSpc>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p,h,stats</a:t>
            </a:r>
            <a:r>
              <a:rPr lang="en-US" altLang="zh-CN" sz="2200" dirty="0">
                <a:latin typeface="微软雅黑" pitchFamily="34" charset="-122"/>
                <a:ea typeface="微软雅黑" pitchFamily="34" charset="-122"/>
              </a:rPr>
              <a:t>] = </a:t>
            </a:r>
            <a:r>
              <a:rPr lang="en-US" altLang="zh-CN" sz="2200" dirty="0" err="1">
                <a:latin typeface="微软雅黑" pitchFamily="34" charset="-122"/>
                <a:ea typeface="微软雅黑" pitchFamily="34" charset="-122"/>
              </a:rPr>
              <a:t>ranksum</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x,y,'method','approximate</a:t>
            </a:r>
            <a:r>
              <a:rPr lang="en-US" altLang="zh-CN" sz="2200" dirty="0">
                <a:latin typeface="微软雅黑" pitchFamily="34" charset="-122"/>
                <a:ea typeface="微软雅黑" pitchFamily="34" charset="-122"/>
              </a:rPr>
              <a:t>')</a:t>
            </a:r>
          </a:p>
        </p:txBody>
      </p:sp>
      <p:sp>
        <p:nvSpPr>
          <p:cNvPr id="5" name="Rectangle 2">
            <a:extLst>
              <a:ext uri="{FF2B5EF4-FFF2-40B4-BE49-F238E27FC236}">
                <a16:creationId xmlns:a16="http://schemas.microsoft.com/office/drawing/2014/main" id="{149B4CDD-D1B1-450E-917F-90BEFBADCFC3}"/>
              </a:ext>
            </a:extLst>
          </p:cNvPr>
          <p:cNvSpPr>
            <a:spLocks noChangeArrowheads="1"/>
          </p:cNvSpPr>
          <p:nvPr/>
        </p:nvSpPr>
        <p:spPr bwMode="auto">
          <a:xfrm>
            <a:off x="467544" y="548680"/>
            <a:ext cx="835292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b="1" dirty="0">
                <a:solidFill>
                  <a:srgbClr val="0000FF"/>
                </a:solidFill>
                <a:latin typeface="微软雅黑" pitchFamily="34" charset="-122"/>
                <a:ea typeface="微软雅黑" pitchFamily="34" charset="-122"/>
              </a:rPr>
              <a:t>分析：</a:t>
            </a:r>
            <a:r>
              <a:rPr lang="zh-CN" altLang="en-US" sz="2400" dirty="0">
                <a:latin typeface="微软雅黑" pitchFamily="34" charset="-122"/>
                <a:ea typeface="微软雅黑" pitchFamily="34" charset="-122"/>
              </a:rPr>
              <a:t>根据题目要求可写出如下假设：</a:t>
            </a:r>
            <a:endParaRPr lang="en-US" altLang="zh-CN" sz="2400" dirty="0">
              <a:latin typeface="微软雅黑" pitchFamily="34" charset="-122"/>
              <a:ea typeface="微软雅黑" pitchFamily="34" charset="-122"/>
            </a:endParaRPr>
          </a:p>
        </p:txBody>
      </p:sp>
      <p:graphicFrame>
        <p:nvGraphicFramePr>
          <p:cNvPr id="6" name="对象 5">
            <a:extLst>
              <a:ext uri="{FF2B5EF4-FFF2-40B4-BE49-F238E27FC236}">
                <a16:creationId xmlns:a16="http://schemas.microsoft.com/office/drawing/2014/main" id="{31903954-F6AF-48CA-A36B-453983B71CDB}"/>
              </a:ext>
            </a:extLst>
          </p:cNvPr>
          <p:cNvGraphicFramePr>
            <a:graphicFrameLocks noChangeAspect="1"/>
          </p:cNvGraphicFramePr>
          <p:nvPr>
            <p:extLst>
              <p:ext uri="{D42A27DB-BD31-4B8C-83A1-F6EECF244321}">
                <p14:modId xmlns:p14="http://schemas.microsoft.com/office/powerpoint/2010/main" val="2277202019"/>
              </p:ext>
            </p:extLst>
          </p:nvPr>
        </p:nvGraphicFramePr>
        <p:xfrm>
          <a:off x="2428875" y="1419225"/>
          <a:ext cx="3597275" cy="454025"/>
        </p:xfrm>
        <a:graphic>
          <a:graphicData uri="http://schemas.openxmlformats.org/presentationml/2006/ole">
            <mc:AlternateContent xmlns:mc="http://schemas.openxmlformats.org/markup-compatibility/2006">
              <mc:Choice xmlns:v="urn:schemas-microsoft-com:vml" Requires="v">
                <p:oleObj name="Equation" r:id="rId2" imgW="1815840" imgH="228600" progId="Equation.DSMT4">
                  <p:embed/>
                </p:oleObj>
              </mc:Choice>
              <mc:Fallback>
                <p:oleObj name="Equation" r:id="rId2" imgW="1815840" imgH="228600" progId="Equation.DSMT4">
                  <p:embed/>
                  <p:pic>
                    <p:nvPicPr>
                      <p:cNvPr id="9" name="对象 8">
                        <a:extLst>
                          <a:ext uri="{FF2B5EF4-FFF2-40B4-BE49-F238E27FC236}">
                            <a16:creationId xmlns:a16="http://schemas.microsoft.com/office/drawing/2014/main" id="{4368364E-348D-4A7F-8206-A0101A4071E3}"/>
                          </a:ext>
                        </a:extLst>
                      </p:cNvPr>
                      <p:cNvPicPr>
                        <a:picLocks noChangeAspect="1" noChangeArrowheads="1"/>
                      </p:cNvPicPr>
                      <p:nvPr/>
                    </p:nvPicPr>
                    <p:blipFill>
                      <a:blip r:embed="rId3"/>
                      <a:srcRect/>
                      <a:stretch>
                        <a:fillRect/>
                      </a:stretch>
                    </p:blipFill>
                    <p:spPr bwMode="auto">
                      <a:xfrm>
                        <a:off x="2428875" y="1419225"/>
                        <a:ext cx="35972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页脚占位符 6">
            <a:extLst>
              <a:ext uri="{FF2B5EF4-FFF2-40B4-BE49-F238E27FC236}">
                <a16:creationId xmlns:a16="http://schemas.microsoft.com/office/drawing/2014/main" id="{4A1F11B8-817C-4D72-808B-B48DF42FCA33}"/>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458610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80" name="Text Box 12"/>
          <p:cNvSpPr txBox="1">
            <a:spLocks noChangeArrowheads="1"/>
          </p:cNvSpPr>
          <p:nvPr/>
        </p:nvSpPr>
        <p:spPr bwMode="auto">
          <a:xfrm>
            <a:off x="428596" y="1167135"/>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卡方拟合优度检验</a:t>
            </a:r>
          </a:p>
        </p:txBody>
      </p:sp>
      <p:pic>
        <p:nvPicPr>
          <p:cNvPr id="7181" name="Picture 10"/>
          <p:cNvPicPr>
            <a:picLocks noChangeAspect="1" noChangeArrowheads="1"/>
          </p:cNvPicPr>
          <p:nvPr/>
        </p:nvPicPr>
        <p:blipFill>
          <a:blip r:embed="rId2">
            <a:extLst>
              <a:ext uri="{28A0092B-C50C-407E-A947-70E740481C1C}">
                <a14:useLocalDpi xmlns:a14="http://schemas.microsoft.com/office/drawing/2010/main" val="0"/>
              </a:ext>
            </a:extLst>
          </a:blip>
          <a:srcRect l="7240" t="5083" r="7922" b="3381"/>
          <a:stretch>
            <a:fillRect/>
          </a:stretch>
        </p:blipFill>
        <p:spPr bwMode="auto">
          <a:xfrm>
            <a:off x="756296" y="3458530"/>
            <a:ext cx="3815704" cy="2850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2" name="Rectangle 13"/>
          <p:cNvSpPr>
            <a:spLocks noChangeArrowheads="1"/>
          </p:cNvSpPr>
          <p:nvPr/>
        </p:nvSpPr>
        <p:spPr bwMode="auto">
          <a:xfrm>
            <a:off x="453727" y="2895327"/>
            <a:ext cx="72866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）分布拟合图示</a:t>
            </a:r>
          </a:p>
        </p:txBody>
      </p:sp>
      <p:sp>
        <p:nvSpPr>
          <p:cNvPr id="15" name="Text Box 12"/>
          <p:cNvSpPr txBox="1">
            <a:spLocks noChangeArrowheads="1"/>
          </p:cNvSpPr>
          <p:nvPr/>
        </p:nvSpPr>
        <p:spPr bwMode="auto">
          <a:xfrm>
            <a:off x="428597" y="548680"/>
            <a:ext cx="810384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五、分布的拟合与检验</a:t>
            </a:r>
          </a:p>
        </p:txBody>
      </p:sp>
      <p:pic>
        <p:nvPicPr>
          <p:cNvPr id="18" name="Picture 2">
            <a:extLst>
              <a:ext uri="{FF2B5EF4-FFF2-40B4-BE49-F238E27FC236}">
                <a16:creationId xmlns:a16="http://schemas.microsoft.com/office/drawing/2014/main" id="{44640B92-B62D-47BB-A072-6A1C4983C2C0}"/>
              </a:ext>
            </a:extLst>
          </p:cNvPr>
          <p:cNvPicPr>
            <a:picLocks noChangeArrowheads="1"/>
          </p:cNvPicPr>
          <p:nvPr/>
        </p:nvPicPr>
        <p:blipFill>
          <a:blip r:embed="rId3">
            <a:extLst>
              <a:ext uri="{28A0092B-C50C-407E-A947-70E740481C1C}">
                <a14:useLocalDpi xmlns:a14="http://schemas.microsoft.com/office/drawing/2010/main" val="0"/>
              </a:ext>
            </a:extLst>
          </a:blip>
          <a:srcRect l="7013" t="5620" r="8052" b="3201"/>
          <a:stretch>
            <a:fillRect/>
          </a:stretch>
        </p:blipFill>
        <p:spPr bwMode="auto">
          <a:xfrm>
            <a:off x="4860032" y="3465744"/>
            <a:ext cx="3816000" cy="283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0CD72991-F044-4C51-9A80-C27E3293D479}" type="datetime1">
              <a:rPr lang="zh-CN" altLang="en-US" smtClean="0"/>
              <a:t>2022/11/23</a:t>
            </a:fld>
            <a:endParaRPr lang="zh-CN" altLang="en-US"/>
          </a:p>
        </p:txBody>
      </p:sp>
      <p:sp>
        <p:nvSpPr>
          <p:cNvPr id="19" name="Text Box 12">
            <a:extLst>
              <a:ext uri="{FF2B5EF4-FFF2-40B4-BE49-F238E27FC236}">
                <a16:creationId xmlns:a16="http://schemas.microsoft.com/office/drawing/2014/main" id="{82FF66B5-29BE-4603-A3D4-1F9532B5053E}"/>
              </a:ext>
            </a:extLst>
          </p:cNvPr>
          <p:cNvSpPr txBox="1">
            <a:spLocks noChangeArrowheads="1"/>
          </p:cNvSpPr>
          <p:nvPr/>
        </p:nvSpPr>
        <p:spPr bwMode="auto">
          <a:xfrm>
            <a:off x="869027" y="1628800"/>
            <a:ext cx="7821245" cy="113505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50000"/>
              </a:spcBef>
              <a:buFontTx/>
              <a:buNone/>
            </a:pPr>
            <a:r>
              <a:rPr lang="zh-CN" altLang="en-US" sz="2400" dirty="0">
                <a:latin typeface="微软雅黑" pitchFamily="34" charset="-122"/>
                <a:ea typeface="微软雅黑" pitchFamily="34" charset="-122"/>
              </a:rPr>
              <a:t>用理论分布（密度）拟合样本分布（频数或频率直方图），通过对比两者的区别进行检验</a:t>
            </a:r>
          </a:p>
        </p:txBody>
      </p:sp>
      <p:sp>
        <p:nvSpPr>
          <p:cNvPr id="2" name="页脚占位符 1">
            <a:extLst>
              <a:ext uri="{FF2B5EF4-FFF2-40B4-BE49-F238E27FC236}">
                <a16:creationId xmlns:a16="http://schemas.microsoft.com/office/drawing/2014/main" id="{E3CD7175-6D24-4A83-B27C-BF668D7B035D}"/>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32828946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9220"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9221"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9222"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9223"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9224"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9225"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9226"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9229" name="Rectangle 13"/>
          <p:cNvSpPr>
            <a:spLocks noChangeArrowheads="1"/>
          </p:cNvSpPr>
          <p:nvPr/>
        </p:nvSpPr>
        <p:spPr bwMode="auto">
          <a:xfrm>
            <a:off x="492087" y="548680"/>
            <a:ext cx="59521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）卡方拟合优度检验的数学原理</a:t>
            </a:r>
          </a:p>
        </p:txBody>
      </p:sp>
      <p:sp>
        <p:nvSpPr>
          <p:cNvPr id="6" name="日期占位符 5">
            <a:extLst>
              <a:ext uri="{FF2B5EF4-FFF2-40B4-BE49-F238E27FC236}">
                <a16:creationId xmlns:a16="http://schemas.microsoft.com/office/drawing/2014/main" id="{2454C8AA-966C-44C7-B3B0-51BC810B2E8B}"/>
              </a:ext>
            </a:extLst>
          </p:cNvPr>
          <p:cNvSpPr>
            <a:spLocks noGrp="1"/>
          </p:cNvSpPr>
          <p:nvPr>
            <p:ph type="dt" sz="half" idx="2"/>
          </p:nvPr>
        </p:nvSpPr>
        <p:spPr/>
        <p:txBody>
          <a:bodyPr/>
          <a:lstStyle/>
          <a:p>
            <a:pPr>
              <a:defRPr/>
            </a:pPr>
            <a:fld id="{1D98C234-80BA-4AAE-BCF4-9CB29ECE5432}" type="datetime1">
              <a:rPr lang="zh-CN" altLang="en-US" smtClean="0"/>
              <a:t>2022/11/23</a:t>
            </a:fld>
            <a:endParaRPr lang="zh-CN" altLang="en-US"/>
          </a:p>
        </p:txBody>
      </p:sp>
      <p:graphicFrame>
        <p:nvGraphicFramePr>
          <p:cNvPr id="26" name="Object 14">
            <a:extLst>
              <a:ext uri="{FF2B5EF4-FFF2-40B4-BE49-F238E27FC236}">
                <a16:creationId xmlns:a16="http://schemas.microsoft.com/office/drawing/2014/main" id="{08FA0D2E-E691-42CE-8681-68DC4E987D14}"/>
              </a:ext>
            </a:extLst>
          </p:cNvPr>
          <p:cNvGraphicFramePr>
            <a:graphicFrameLocks noChangeAspect="1"/>
          </p:cNvGraphicFramePr>
          <p:nvPr>
            <p:extLst>
              <p:ext uri="{D42A27DB-BD31-4B8C-83A1-F6EECF244321}">
                <p14:modId xmlns:p14="http://schemas.microsoft.com/office/powerpoint/2010/main" val="63253734"/>
              </p:ext>
            </p:extLst>
          </p:nvPr>
        </p:nvGraphicFramePr>
        <p:xfrm>
          <a:off x="1320800" y="1052736"/>
          <a:ext cx="6635750" cy="525462"/>
        </p:xfrm>
        <a:graphic>
          <a:graphicData uri="http://schemas.openxmlformats.org/presentationml/2006/ole">
            <mc:AlternateContent xmlns:mc="http://schemas.openxmlformats.org/markup-compatibility/2006">
              <mc:Choice xmlns:v="urn:schemas-microsoft-com:vml" Requires="v">
                <p:oleObj name="Equation" r:id="rId2" imgW="2882880" imgH="228600" progId="Equation.DSMT4">
                  <p:embed/>
                </p:oleObj>
              </mc:Choice>
              <mc:Fallback>
                <p:oleObj name="Equation" r:id="rId2" imgW="2882880" imgH="228600" progId="Equation.DSMT4">
                  <p:embed/>
                  <p:pic>
                    <p:nvPicPr>
                      <p:cNvPr id="85006" name="Object 14">
                        <a:extLst>
                          <a:ext uri="{FF2B5EF4-FFF2-40B4-BE49-F238E27FC236}">
                            <a16:creationId xmlns:a16="http://schemas.microsoft.com/office/drawing/2014/main" id="{AAAB5067-D508-4E56-B348-8B34C033C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052736"/>
                        <a:ext cx="663575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5">
            <a:extLst>
              <a:ext uri="{FF2B5EF4-FFF2-40B4-BE49-F238E27FC236}">
                <a16:creationId xmlns:a16="http://schemas.microsoft.com/office/drawing/2014/main" id="{43C12511-9145-4642-8CA5-5DA9022E75BC}"/>
              </a:ext>
            </a:extLst>
          </p:cNvPr>
          <p:cNvGraphicFramePr>
            <a:graphicFrameLocks noChangeAspect="1"/>
          </p:cNvGraphicFramePr>
          <p:nvPr>
            <p:extLst>
              <p:ext uri="{D42A27DB-BD31-4B8C-83A1-F6EECF244321}">
                <p14:modId xmlns:p14="http://schemas.microsoft.com/office/powerpoint/2010/main" val="3755260001"/>
              </p:ext>
            </p:extLst>
          </p:nvPr>
        </p:nvGraphicFramePr>
        <p:xfrm>
          <a:off x="837703" y="1700808"/>
          <a:ext cx="7478713" cy="2405062"/>
        </p:xfrm>
        <a:graphic>
          <a:graphicData uri="http://schemas.openxmlformats.org/presentationml/2006/ole">
            <mc:AlternateContent xmlns:mc="http://schemas.openxmlformats.org/markup-compatibility/2006">
              <mc:Choice xmlns:v="urn:schemas-microsoft-com:vml" Requires="v">
                <p:oleObj name="文档" r:id="rId4" imgW="7920708" imgH="2546110" progId="Word.Document.8">
                  <p:embed/>
                </p:oleObj>
              </mc:Choice>
              <mc:Fallback>
                <p:oleObj name="文档" r:id="rId4" imgW="7920708" imgH="2546110" progId="Word.Document.8">
                  <p:embed/>
                  <p:pic>
                    <p:nvPicPr>
                      <p:cNvPr id="85007" name="Object 15">
                        <a:extLst>
                          <a:ext uri="{FF2B5EF4-FFF2-40B4-BE49-F238E27FC236}">
                            <a16:creationId xmlns:a16="http://schemas.microsoft.com/office/drawing/2014/main" id="{C73EA5B0-C71C-4B80-A854-71995D1018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703" y="1700808"/>
                        <a:ext cx="7478713" cy="240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12">
            <a:extLst>
              <a:ext uri="{FF2B5EF4-FFF2-40B4-BE49-F238E27FC236}">
                <a16:creationId xmlns:a16="http://schemas.microsoft.com/office/drawing/2014/main" id="{6D217029-EC2B-4244-A367-FAE7A287A674}"/>
              </a:ext>
            </a:extLst>
          </p:cNvPr>
          <p:cNvGraphicFramePr>
            <a:graphicFrameLocks noChangeAspect="1"/>
          </p:cNvGraphicFramePr>
          <p:nvPr>
            <p:extLst>
              <p:ext uri="{D42A27DB-BD31-4B8C-83A1-F6EECF244321}">
                <p14:modId xmlns:p14="http://schemas.microsoft.com/office/powerpoint/2010/main" val="3256153495"/>
              </p:ext>
            </p:extLst>
          </p:nvPr>
        </p:nvGraphicFramePr>
        <p:xfrm>
          <a:off x="611560" y="4151313"/>
          <a:ext cx="7981950" cy="2554287"/>
        </p:xfrm>
        <a:graphic>
          <a:graphicData uri="http://schemas.openxmlformats.org/presentationml/2006/ole">
            <mc:AlternateContent xmlns:mc="http://schemas.openxmlformats.org/markup-compatibility/2006">
              <mc:Choice xmlns:v="urn:schemas-microsoft-com:vml" Requires="v">
                <p:oleObj name="Document" r:id="rId6" imgW="8196831" imgH="2629917" progId="Word.Document.8">
                  <p:embed/>
                </p:oleObj>
              </mc:Choice>
              <mc:Fallback>
                <p:oleObj name="Document" r:id="rId6" imgW="8196831" imgH="2629917" progId="Word.Document.8">
                  <p:embed/>
                  <p:pic>
                    <p:nvPicPr>
                      <p:cNvPr id="86028" name="Object 12">
                        <a:extLst>
                          <a:ext uri="{FF2B5EF4-FFF2-40B4-BE49-F238E27FC236}">
                            <a16:creationId xmlns:a16="http://schemas.microsoft.com/office/drawing/2014/main" id="{81DB4FE5-E84A-4D5E-8DE5-8B581B6D3523}"/>
                          </a:ext>
                        </a:extLst>
                      </p:cNvPr>
                      <p:cNvPicPr>
                        <a:picLocks noChangeAspect="1" noChangeArrowheads="1"/>
                      </p:cNvPicPr>
                      <p:nvPr/>
                    </p:nvPicPr>
                    <p:blipFill>
                      <a:blip r:embed="rId7"/>
                      <a:srcRect/>
                      <a:stretch>
                        <a:fillRect/>
                      </a:stretch>
                    </p:blipFill>
                    <p:spPr bwMode="auto">
                      <a:xfrm>
                        <a:off x="611560" y="4151313"/>
                        <a:ext cx="7981950" cy="255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a:extLst>
              <a:ext uri="{FF2B5EF4-FFF2-40B4-BE49-F238E27FC236}">
                <a16:creationId xmlns:a16="http://schemas.microsoft.com/office/drawing/2014/main" id="{5E3F77E5-EBCD-4C86-B0D1-91DE63E8B933}"/>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42738405"/>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55C123E-8F20-4352-8B3A-ADA30420CE0D}"/>
              </a:ext>
            </a:extLst>
          </p:cNvPr>
          <p:cNvSpPr>
            <a:spLocks noGrp="1"/>
          </p:cNvSpPr>
          <p:nvPr>
            <p:ph type="dt" sz="half" idx="2"/>
          </p:nvPr>
        </p:nvSpPr>
        <p:spPr/>
        <p:txBody>
          <a:bodyPr/>
          <a:lstStyle/>
          <a:p>
            <a:pPr>
              <a:defRPr/>
            </a:pPr>
            <a:fld id="{CD280EB3-6123-44AE-84DF-8EF78EEE79AC}" type="datetime1">
              <a:rPr lang="zh-CN" altLang="en-US" smtClean="0"/>
              <a:t>2022/11/23</a:t>
            </a:fld>
            <a:endParaRPr lang="zh-CN" altLang="en-US"/>
          </a:p>
        </p:txBody>
      </p:sp>
      <p:sp>
        <p:nvSpPr>
          <p:cNvPr id="4" name="Rectangle 13">
            <a:extLst>
              <a:ext uri="{FF2B5EF4-FFF2-40B4-BE49-F238E27FC236}">
                <a16:creationId xmlns:a16="http://schemas.microsoft.com/office/drawing/2014/main" id="{9CF95309-ABEF-4D2C-BF42-D2F48C148A55}"/>
              </a:ext>
            </a:extLst>
          </p:cNvPr>
          <p:cNvSpPr>
            <a:spLocks noChangeArrowheads="1"/>
          </p:cNvSpPr>
          <p:nvPr/>
        </p:nvSpPr>
        <p:spPr bwMode="auto">
          <a:xfrm>
            <a:off x="492087" y="548680"/>
            <a:ext cx="59521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）卡方拟合优度检验的数学原理</a:t>
            </a:r>
          </a:p>
        </p:txBody>
      </p:sp>
      <p:graphicFrame>
        <p:nvGraphicFramePr>
          <p:cNvPr id="5" name="Object 13">
            <a:extLst>
              <a:ext uri="{FF2B5EF4-FFF2-40B4-BE49-F238E27FC236}">
                <a16:creationId xmlns:a16="http://schemas.microsoft.com/office/drawing/2014/main" id="{E68B2385-09E3-48DC-9301-74745F1DCCF4}"/>
              </a:ext>
            </a:extLst>
          </p:cNvPr>
          <p:cNvGraphicFramePr>
            <a:graphicFrameLocks noChangeAspect="1"/>
          </p:cNvGraphicFramePr>
          <p:nvPr>
            <p:extLst>
              <p:ext uri="{D42A27DB-BD31-4B8C-83A1-F6EECF244321}">
                <p14:modId xmlns:p14="http://schemas.microsoft.com/office/powerpoint/2010/main" val="427601267"/>
              </p:ext>
            </p:extLst>
          </p:nvPr>
        </p:nvGraphicFramePr>
        <p:xfrm>
          <a:off x="395536" y="1196752"/>
          <a:ext cx="6024563" cy="1628775"/>
        </p:xfrm>
        <a:graphic>
          <a:graphicData uri="http://schemas.openxmlformats.org/presentationml/2006/ole">
            <mc:AlternateContent xmlns:mc="http://schemas.openxmlformats.org/markup-compatibility/2006">
              <mc:Choice xmlns:v="urn:schemas-microsoft-com:vml" Requires="v">
                <p:oleObj name="文档" r:id="rId2" imgW="6096631" imgH="1653622" progId="Word.Document.8">
                  <p:embed/>
                </p:oleObj>
              </mc:Choice>
              <mc:Fallback>
                <p:oleObj name="文档" r:id="rId2" imgW="6096631" imgH="1653622" progId="Word.Document.8">
                  <p:embed/>
                  <p:pic>
                    <p:nvPicPr>
                      <p:cNvPr id="86029" name="Object 13">
                        <a:extLst>
                          <a:ext uri="{FF2B5EF4-FFF2-40B4-BE49-F238E27FC236}">
                            <a16:creationId xmlns:a16="http://schemas.microsoft.com/office/drawing/2014/main" id="{225A8571-2FFA-46BA-BA72-CAC9B7A71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196752"/>
                        <a:ext cx="6024563"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4">
            <a:extLst>
              <a:ext uri="{FF2B5EF4-FFF2-40B4-BE49-F238E27FC236}">
                <a16:creationId xmlns:a16="http://schemas.microsoft.com/office/drawing/2014/main" id="{3B065465-51FC-4D46-9A2E-1D0418BE17E8}"/>
              </a:ext>
            </a:extLst>
          </p:cNvPr>
          <p:cNvGraphicFramePr>
            <a:graphicFrameLocks noChangeAspect="1"/>
          </p:cNvGraphicFramePr>
          <p:nvPr>
            <p:extLst>
              <p:ext uri="{D42A27DB-BD31-4B8C-83A1-F6EECF244321}">
                <p14:modId xmlns:p14="http://schemas.microsoft.com/office/powerpoint/2010/main" val="2091578245"/>
              </p:ext>
            </p:extLst>
          </p:nvPr>
        </p:nvGraphicFramePr>
        <p:xfrm>
          <a:off x="538163" y="2842990"/>
          <a:ext cx="8216900" cy="1265237"/>
        </p:xfrm>
        <a:graphic>
          <a:graphicData uri="http://schemas.openxmlformats.org/presentationml/2006/ole">
            <mc:AlternateContent xmlns:mc="http://schemas.openxmlformats.org/markup-compatibility/2006">
              <mc:Choice xmlns:v="urn:schemas-microsoft-com:vml" Requires="v">
                <p:oleObj name="文档" r:id="rId4" imgW="8238489" imgH="1273235" progId="Word.Document.8">
                  <p:embed/>
                </p:oleObj>
              </mc:Choice>
              <mc:Fallback>
                <p:oleObj name="文档" r:id="rId4" imgW="8238489" imgH="1273235" progId="Word.Document.8">
                  <p:embed/>
                  <p:pic>
                    <p:nvPicPr>
                      <p:cNvPr id="86030" name="Object 14">
                        <a:extLst>
                          <a:ext uri="{FF2B5EF4-FFF2-40B4-BE49-F238E27FC236}">
                            <a16:creationId xmlns:a16="http://schemas.microsoft.com/office/drawing/2014/main" id="{7DC0A591-431B-466A-A9B3-2610D2706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3" y="2842990"/>
                        <a:ext cx="8216900" cy="12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2">
            <a:extLst>
              <a:ext uri="{FF2B5EF4-FFF2-40B4-BE49-F238E27FC236}">
                <a16:creationId xmlns:a16="http://schemas.microsoft.com/office/drawing/2014/main" id="{3A55C35D-33A3-4D41-A94D-132AB85E2F55}"/>
              </a:ext>
            </a:extLst>
          </p:cNvPr>
          <p:cNvGraphicFramePr>
            <a:graphicFrameLocks noChangeAspect="1"/>
          </p:cNvGraphicFramePr>
          <p:nvPr>
            <p:extLst>
              <p:ext uri="{D42A27DB-BD31-4B8C-83A1-F6EECF244321}">
                <p14:modId xmlns:p14="http://schemas.microsoft.com/office/powerpoint/2010/main" val="1917879608"/>
              </p:ext>
            </p:extLst>
          </p:nvPr>
        </p:nvGraphicFramePr>
        <p:xfrm>
          <a:off x="550863" y="4411663"/>
          <a:ext cx="8042275" cy="1946275"/>
        </p:xfrm>
        <a:graphic>
          <a:graphicData uri="http://schemas.openxmlformats.org/presentationml/2006/ole">
            <mc:AlternateContent xmlns:mc="http://schemas.openxmlformats.org/markup-compatibility/2006">
              <mc:Choice xmlns:v="urn:schemas-microsoft-com:vml" Requires="v">
                <p:oleObj name="Document" r:id="rId6" imgW="8244330" imgH="2003969" progId="Word.Document.8">
                  <p:embed/>
                </p:oleObj>
              </mc:Choice>
              <mc:Fallback>
                <p:oleObj name="Document" r:id="rId6" imgW="8244330" imgH="2003969" progId="Word.Document.8">
                  <p:embed/>
                  <p:pic>
                    <p:nvPicPr>
                      <p:cNvPr id="87052" name="Object 12">
                        <a:extLst>
                          <a:ext uri="{FF2B5EF4-FFF2-40B4-BE49-F238E27FC236}">
                            <a16:creationId xmlns:a16="http://schemas.microsoft.com/office/drawing/2014/main" id="{0C88A5B2-5C08-482F-B008-6A1E8A6F9388}"/>
                          </a:ext>
                        </a:extLst>
                      </p:cNvPr>
                      <p:cNvPicPr>
                        <a:picLocks noChangeAspect="1" noChangeArrowheads="1"/>
                      </p:cNvPicPr>
                      <p:nvPr/>
                    </p:nvPicPr>
                    <p:blipFill>
                      <a:blip r:embed="rId7"/>
                      <a:srcRect/>
                      <a:stretch>
                        <a:fillRect/>
                      </a:stretch>
                    </p:blipFill>
                    <p:spPr bwMode="auto">
                      <a:xfrm>
                        <a:off x="550863" y="4411663"/>
                        <a:ext cx="8042275"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页脚占位符 7">
            <a:extLst>
              <a:ext uri="{FF2B5EF4-FFF2-40B4-BE49-F238E27FC236}">
                <a16:creationId xmlns:a16="http://schemas.microsoft.com/office/drawing/2014/main" id="{B17FCC25-84B9-422F-A15E-6D7544E8BB7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79813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5" name="Text Box 9"/>
          <p:cNvSpPr txBox="1">
            <a:spLocks noChangeArrowheads="1"/>
          </p:cNvSpPr>
          <p:nvPr/>
        </p:nvSpPr>
        <p:spPr bwMode="auto">
          <a:xfrm>
            <a:off x="611560" y="620688"/>
            <a:ext cx="7560840" cy="1966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1-1</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现有某两个班学生的体测成绩数据，如下表所列。两个班共</a:t>
            </a:r>
            <a:r>
              <a:rPr lang="en-US" altLang="zh-CN" dirty="0">
                <a:latin typeface="微软雅黑" pitchFamily="34" charset="-122"/>
                <a:ea typeface="微软雅黑" pitchFamily="34" charset="-122"/>
              </a:rPr>
              <a:t>37</a:t>
            </a:r>
            <a:r>
              <a:rPr lang="zh-CN" altLang="en-US" dirty="0">
                <a:latin typeface="微软雅黑" pitchFamily="34" charset="-122"/>
                <a:ea typeface="微软雅黑" pitchFamily="34" charset="-122"/>
              </a:rPr>
              <a:t>人，其中有部分缺失数据。数据保存在文件“体测成绩</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xls</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中。试对数据进行统计分析，计算描述性统计量。</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815009"/>
            <a:ext cx="7997549" cy="320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日期占位符 3">
            <a:extLst>
              <a:ext uri="{FF2B5EF4-FFF2-40B4-BE49-F238E27FC236}">
                <a16:creationId xmlns:a16="http://schemas.microsoft.com/office/drawing/2014/main" id="{244ED0DD-7F68-4E77-A68C-E7A802E49907}"/>
              </a:ext>
            </a:extLst>
          </p:cNvPr>
          <p:cNvSpPr>
            <a:spLocks noGrp="1"/>
          </p:cNvSpPr>
          <p:nvPr>
            <p:ph type="dt" sz="half" idx="2"/>
          </p:nvPr>
        </p:nvSpPr>
        <p:spPr/>
        <p:txBody>
          <a:bodyPr/>
          <a:lstStyle/>
          <a:p>
            <a:pPr>
              <a:defRPr/>
            </a:pPr>
            <a:fld id="{1ACD9147-1511-4B08-802C-ED0C19C74825}"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B9D87317-2567-4C27-8590-C6ADECF04F3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5478223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7"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8"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9"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0"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1"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2"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3"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4"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6" name="Text Box 12"/>
          <p:cNvSpPr txBox="1">
            <a:spLocks noChangeArrowheads="1"/>
          </p:cNvSpPr>
          <p:nvPr/>
        </p:nvSpPr>
        <p:spPr bwMode="auto">
          <a:xfrm>
            <a:off x="410091" y="476672"/>
            <a:ext cx="617813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单样本的</a:t>
            </a:r>
            <a:r>
              <a:rPr lang="en-US" altLang="zh-CN" sz="2400" dirty="0">
                <a:solidFill>
                  <a:srgbClr val="FF0000"/>
                </a:solidFill>
                <a:latin typeface="微软雅黑" pitchFamily="34" charset="-122"/>
                <a:ea typeface="微软雅黑" pitchFamily="34" charset="-122"/>
              </a:rPr>
              <a:t>Kolmogorov-Smirnov</a:t>
            </a:r>
            <a:r>
              <a:rPr lang="zh-CN" altLang="en-US" sz="2400" dirty="0">
                <a:solidFill>
                  <a:srgbClr val="FF0000"/>
                </a:solidFill>
                <a:latin typeface="微软雅黑" pitchFamily="34" charset="-122"/>
                <a:ea typeface="微软雅黑" pitchFamily="34" charset="-122"/>
              </a:rPr>
              <a:t>检验</a:t>
            </a:r>
          </a:p>
        </p:txBody>
      </p:sp>
      <p:sp>
        <p:nvSpPr>
          <p:cNvPr id="11277" name="Rectangle 13"/>
          <p:cNvSpPr>
            <a:spLocks noChangeArrowheads="1"/>
          </p:cNvSpPr>
          <p:nvPr/>
        </p:nvSpPr>
        <p:spPr bwMode="auto">
          <a:xfrm>
            <a:off x="410091" y="2247255"/>
            <a:ext cx="44648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）分布拟合图示</a:t>
            </a:r>
          </a:p>
        </p:txBody>
      </p:sp>
      <p:pic>
        <p:nvPicPr>
          <p:cNvPr id="11278" name="Picture 17"/>
          <p:cNvPicPr>
            <a:picLocks noChangeAspect="1" noChangeArrowheads="1"/>
          </p:cNvPicPr>
          <p:nvPr/>
        </p:nvPicPr>
        <p:blipFill>
          <a:blip r:embed="rId2">
            <a:extLst>
              <a:ext uri="{28A0092B-C50C-407E-A947-70E740481C1C}">
                <a14:useLocalDpi xmlns:a14="http://schemas.microsoft.com/office/drawing/2010/main" val="0"/>
              </a:ext>
            </a:extLst>
          </a:blip>
          <a:srcRect l="7629" t="5550" r="8020" b="3786"/>
          <a:stretch>
            <a:fillRect/>
          </a:stretch>
        </p:blipFill>
        <p:spPr bwMode="auto">
          <a:xfrm>
            <a:off x="611560" y="2852936"/>
            <a:ext cx="4464868" cy="3515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日期占位符 3">
            <a:extLst>
              <a:ext uri="{FF2B5EF4-FFF2-40B4-BE49-F238E27FC236}">
                <a16:creationId xmlns:a16="http://schemas.microsoft.com/office/drawing/2014/main" id="{6152D5F6-2A13-43E9-B561-3B780B9CEF1A}"/>
              </a:ext>
            </a:extLst>
          </p:cNvPr>
          <p:cNvSpPr>
            <a:spLocks noGrp="1"/>
          </p:cNvSpPr>
          <p:nvPr>
            <p:ph type="dt" sz="half" idx="2"/>
          </p:nvPr>
        </p:nvSpPr>
        <p:spPr/>
        <p:txBody>
          <a:bodyPr/>
          <a:lstStyle/>
          <a:p>
            <a:pPr>
              <a:defRPr/>
            </a:pPr>
            <a:fld id="{FC889074-BBAD-4EAF-8C05-770BB832C5C7}" type="datetime1">
              <a:rPr lang="zh-CN" altLang="en-US" smtClean="0"/>
              <a:t>2022/11/23</a:t>
            </a:fld>
            <a:endParaRPr lang="zh-CN" altLang="en-US"/>
          </a:p>
        </p:txBody>
      </p:sp>
      <p:sp>
        <p:nvSpPr>
          <p:cNvPr id="23" name="Text Box 12">
            <a:extLst>
              <a:ext uri="{FF2B5EF4-FFF2-40B4-BE49-F238E27FC236}">
                <a16:creationId xmlns:a16="http://schemas.microsoft.com/office/drawing/2014/main" id="{50DC1EC6-3AFE-4762-B7A8-C8DDAD362904}"/>
              </a:ext>
            </a:extLst>
          </p:cNvPr>
          <p:cNvSpPr txBox="1">
            <a:spLocks noChangeArrowheads="1"/>
          </p:cNvSpPr>
          <p:nvPr/>
        </p:nvSpPr>
        <p:spPr bwMode="auto">
          <a:xfrm>
            <a:off x="869027" y="980728"/>
            <a:ext cx="7821245" cy="113505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50000"/>
              </a:spcBef>
              <a:buFontTx/>
              <a:buNone/>
            </a:pPr>
            <a:r>
              <a:rPr lang="zh-CN" altLang="en-US" sz="2400" dirty="0">
                <a:latin typeface="微软雅黑" pitchFamily="34" charset="-122"/>
                <a:ea typeface="微软雅黑" pitchFamily="34" charset="-122"/>
              </a:rPr>
              <a:t>用理论分布函数 </a:t>
            </a:r>
            <a:r>
              <a:rPr lang="en-US" altLang="zh-CN" sz="2400" dirty="0">
                <a:latin typeface="微软雅黑" pitchFamily="34" charset="-122"/>
                <a:ea typeface="微软雅黑" pitchFamily="34" charset="-122"/>
              </a:rPr>
              <a:t>F(x) </a:t>
            </a:r>
            <a:r>
              <a:rPr lang="zh-CN" altLang="en-US" sz="2400" dirty="0">
                <a:latin typeface="微软雅黑" pitchFamily="34" charset="-122"/>
                <a:ea typeface="微软雅黑" pitchFamily="34" charset="-122"/>
              </a:rPr>
              <a:t>拟合样本经验分布函数 </a:t>
            </a:r>
            <a:r>
              <a:rPr lang="en-US" altLang="zh-CN" sz="2400" dirty="0" err="1">
                <a:latin typeface="微软雅黑" pitchFamily="34" charset="-122"/>
                <a:ea typeface="微软雅黑" pitchFamily="34" charset="-122"/>
              </a:rPr>
              <a:t>Fn</a:t>
            </a:r>
            <a:r>
              <a:rPr lang="en-US" altLang="zh-CN" sz="2400" dirty="0">
                <a:latin typeface="微软雅黑" pitchFamily="34" charset="-122"/>
                <a:ea typeface="微软雅黑" pitchFamily="34" charset="-122"/>
              </a:rPr>
              <a:t>(x)</a:t>
            </a:r>
            <a:r>
              <a:rPr lang="zh-CN" altLang="en-US" sz="2400" dirty="0">
                <a:latin typeface="微软雅黑" pitchFamily="34" charset="-122"/>
                <a:ea typeface="微软雅黑" pitchFamily="34" charset="-122"/>
              </a:rPr>
              <a:t>，通过对比两者的区别进行检验</a:t>
            </a:r>
          </a:p>
        </p:txBody>
      </p:sp>
      <p:sp>
        <p:nvSpPr>
          <p:cNvPr id="24" name="Text Box 12">
            <a:extLst>
              <a:ext uri="{FF2B5EF4-FFF2-40B4-BE49-F238E27FC236}">
                <a16:creationId xmlns:a16="http://schemas.microsoft.com/office/drawing/2014/main" id="{C108E9F2-16F2-4AC0-B1AC-091850D94757}"/>
              </a:ext>
            </a:extLst>
          </p:cNvPr>
          <p:cNvSpPr txBox="1">
            <a:spLocks noChangeArrowheads="1"/>
          </p:cNvSpPr>
          <p:nvPr/>
        </p:nvSpPr>
        <p:spPr bwMode="auto">
          <a:xfrm>
            <a:off x="5148064" y="2780928"/>
            <a:ext cx="3744416" cy="96128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ts val="0"/>
              </a:spcBef>
              <a:buFontTx/>
              <a:buNone/>
            </a:pPr>
            <a:r>
              <a:rPr lang="zh-CN" altLang="en-US" sz="2000" dirty="0">
                <a:latin typeface="微软雅黑" pitchFamily="34" charset="-122"/>
                <a:ea typeface="微软雅黑" pitchFamily="34" charset="-122"/>
              </a:rPr>
              <a:t>红线：理论分布</a:t>
            </a:r>
            <a:r>
              <a:rPr lang="en-US" altLang="zh-CN" sz="2000" dirty="0">
                <a:latin typeface="微软雅黑" pitchFamily="34" charset="-122"/>
                <a:ea typeface="微软雅黑" pitchFamily="34" charset="-122"/>
              </a:rPr>
              <a:t>F(x)</a:t>
            </a:r>
          </a:p>
          <a:p>
            <a:pPr eaLnBrk="1" hangingPunct="1">
              <a:lnSpc>
                <a:spcPct val="150000"/>
              </a:lnSpc>
              <a:spcBef>
                <a:spcPts val="0"/>
              </a:spcBef>
              <a:buFontTx/>
              <a:buNone/>
            </a:pPr>
            <a:r>
              <a:rPr lang="zh-CN" altLang="en-US" sz="2000" dirty="0">
                <a:latin typeface="微软雅黑" pitchFamily="34" charset="-122"/>
                <a:ea typeface="微软雅黑" pitchFamily="34" charset="-122"/>
              </a:rPr>
              <a:t>蓝线：样本经验分布函数</a:t>
            </a:r>
            <a:r>
              <a:rPr lang="en-US" altLang="zh-CN" sz="2000" dirty="0" err="1">
                <a:latin typeface="微软雅黑" pitchFamily="34" charset="-122"/>
                <a:ea typeface="微软雅黑" pitchFamily="34" charset="-122"/>
              </a:rPr>
              <a:t>Fn</a:t>
            </a:r>
            <a:r>
              <a:rPr lang="en-US" altLang="zh-CN" sz="2000" dirty="0">
                <a:latin typeface="微软雅黑" pitchFamily="34" charset="-122"/>
                <a:ea typeface="微软雅黑" pitchFamily="34" charset="-122"/>
              </a:rPr>
              <a:t>(x)</a:t>
            </a:r>
            <a:endParaRPr lang="zh-CN" altLang="en-US" sz="2000" dirty="0">
              <a:latin typeface="微软雅黑" pitchFamily="34" charset="-122"/>
              <a:ea typeface="微软雅黑" pitchFamily="34" charset="-122"/>
            </a:endParaRPr>
          </a:p>
        </p:txBody>
      </p:sp>
      <p:sp>
        <p:nvSpPr>
          <p:cNvPr id="2" name="页脚占位符 1">
            <a:extLst>
              <a:ext uri="{FF2B5EF4-FFF2-40B4-BE49-F238E27FC236}">
                <a16:creationId xmlns:a16="http://schemas.microsoft.com/office/drawing/2014/main" id="{C3B0D3EF-C7CB-4AB1-B453-1F0FDB0AC1B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232864801"/>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7"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8"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9"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0"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1"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2"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3"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6" name="Text Box 12"/>
          <p:cNvSpPr txBox="1">
            <a:spLocks noChangeArrowheads="1"/>
          </p:cNvSpPr>
          <p:nvPr/>
        </p:nvSpPr>
        <p:spPr bwMode="auto">
          <a:xfrm>
            <a:off x="410091" y="476672"/>
            <a:ext cx="617813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a:solidFill>
                  <a:srgbClr val="FF0000"/>
                </a:solidFill>
                <a:latin typeface="微软雅黑" pitchFamily="34" charset="-122"/>
                <a:ea typeface="微软雅黑" pitchFamily="34" charset="-122"/>
              </a:rPr>
              <a:t>2.  </a:t>
            </a:r>
            <a:r>
              <a:rPr lang="zh-CN" altLang="en-US" sz="2400" dirty="0">
                <a:solidFill>
                  <a:srgbClr val="FF0000"/>
                </a:solidFill>
                <a:latin typeface="微软雅黑" pitchFamily="34" charset="-122"/>
                <a:ea typeface="微软雅黑" pitchFamily="34" charset="-122"/>
              </a:rPr>
              <a:t>单样本的</a:t>
            </a:r>
            <a:r>
              <a:rPr lang="en-US" altLang="zh-CN" sz="2400" dirty="0">
                <a:solidFill>
                  <a:srgbClr val="FF0000"/>
                </a:solidFill>
                <a:latin typeface="微软雅黑" pitchFamily="34" charset="-122"/>
                <a:ea typeface="微软雅黑" pitchFamily="34" charset="-122"/>
              </a:rPr>
              <a:t>Kolmogorov-Smirnov</a:t>
            </a:r>
            <a:r>
              <a:rPr lang="zh-CN" altLang="en-US" sz="2400" dirty="0">
                <a:solidFill>
                  <a:srgbClr val="FF0000"/>
                </a:solidFill>
                <a:latin typeface="微软雅黑" pitchFamily="34" charset="-122"/>
                <a:ea typeface="微软雅黑" pitchFamily="34" charset="-122"/>
              </a:rPr>
              <a:t>检验</a:t>
            </a:r>
          </a:p>
        </p:txBody>
      </p:sp>
      <p:sp>
        <p:nvSpPr>
          <p:cNvPr id="11277" name="Rectangle 13"/>
          <p:cNvSpPr>
            <a:spLocks noChangeArrowheads="1"/>
          </p:cNvSpPr>
          <p:nvPr/>
        </p:nvSpPr>
        <p:spPr bwMode="auto">
          <a:xfrm>
            <a:off x="410091" y="1044808"/>
            <a:ext cx="44648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）单样本</a:t>
            </a:r>
            <a:r>
              <a:rPr lang="en-US" altLang="zh-CN" sz="2400" dirty="0">
                <a:solidFill>
                  <a:srgbClr val="0000FF"/>
                </a:solidFill>
                <a:latin typeface="微软雅黑" pitchFamily="34" charset="-122"/>
                <a:ea typeface="微软雅黑" pitchFamily="34" charset="-122"/>
              </a:rPr>
              <a:t>KS</a:t>
            </a:r>
            <a:r>
              <a:rPr lang="zh-CN" altLang="en-US" sz="2400" dirty="0">
                <a:solidFill>
                  <a:srgbClr val="0000FF"/>
                </a:solidFill>
                <a:latin typeface="微软雅黑" pitchFamily="34" charset="-122"/>
                <a:ea typeface="微软雅黑" pitchFamily="34" charset="-122"/>
              </a:rPr>
              <a:t>检验的数学原理</a:t>
            </a:r>
          </a:p>
        </p:txBody>
      </p:sp>
      <p:graphicFrame>
        <p:nvGraphicFramePr>
          <p:cNvPr id="17" name="Object 14">
            <a:extLst>
              <a:ext uri="{FF2B5EF4-FFF2-40B4-BE49-F238E27FC236}">
                <a16:creationId xmlns:a16="http://schemas.microsoft.com/office/drawing/2014/main" id="{DD907C95-51CC-4DD6-955A-3A417C5EA5F0}"/>
              </a:ext>
            </a:extLst>
          </p:cNvPr>
          <p:cNvGraphicFramePr>
            <a:graphicFrameLocks noChangeAspect="1"/>
          </p:cNvGraphicFramePr>
          <p:nvPr>
            <p:extLst>
              <p:ext uri="{D42A27DB-BD31-4B8C-83A1-F6EECF244321}">
                <p14:modId xmlns:p14="http://schemas.microsoft.com/office/powerpoint/2010/main" val="3741293845"/>
              </p:ext>
            </p:extLst>
          </p:nvPr>
        </p:nvGraphicFramePr>
        <p:xfrm>
          <a:off x="1023391" y="1700807"/>
          <a:ext cx="6178133" cy="461665"/>
        </p:xfrm>
        <a:graphic>
          <a:graphicData uri="http://schemas.openxmlformats.org/presentationml/2006/ole">
            <mc:AlternateContent xmlns:mc="http://schemas.openxmlformats.org/markup-compatibility/2006">
              <mc:Choice xmlns:v="urn:schemas-microsoft-com:vml" Requires="v">
                <p:oleObj name="Equation" r:id="rId2" imgW="2730240" imgH="228600" progId="Equation.DSMT4">
                  <p:embed/>
                </p:oleObj>
              </mc:Choice>
              <mc:Fallback>
                <p:oleObj name="Equation" r:id="rId2" imgW="2730240" imgH="228600" progId="Equation.DSMT4">
                  <p:embed/>
                  <p:pic>
                    <p:nvPicPr>
                      <p:cNvPr id="17" name="Object 14">
                        <a:extLst>
                          <a:ext uri="{FF2B5EF4-FFF2-40B4-BE49-F238E27FC236}">
                            <a16:creationId xmlns:a16="http://schemas.microsoft.com/office/drawing/2014/main" id="{DD907C95-51CC-4DD6-955A-3A417C5EA5F0}"/>
                          </a:ext>
                        </a:extLst>
                      </p:cNvPr>
                      <p:cNvPicPr>
                        <a:picLocks noChangeAspect="1" noChangeArrowheads="1"/>
                      </p:cNvPicPr>
                      <p:nvPr/>
                    </p:nvPicPr>
                    <p:blipFill>
                      <a:blip r:embed="rId3"/>
                      <a:srcRect/>
                      <a:stretch>
                        <a:fillRect/>
                      </a:stretch>
                    </p:blipFill>
                    <p:spPr bwMode="auto">
                      <a:xfrm>
                        <a:off x="1023391" y="1700807"/>
                        <a:ext cx="6178133" cy="461665"/>
                      </a:xfrm>
                      <a:prstGeom prst="rect">
                        <a:avLst/>
                      </a:prstGeom>
                      <a:noFill/>
                      <a:ln>
                        <a:noFill/>
                      </a:ln>
                      <a:effectLst/>
                    </p:spPr>
                  </p:pic>
                </p:oleObj>
              </mc:Fallback>
            </mc:AlternateContent>
          </a:graphicData>
        </a:graphic>
      </p:graphicFrame>
      <p:sp>
        <p:nvSpPr>
          <p:cNvPr id="18" name="Text Box 15">
            <a:extLst>
              <a:ext uri="{FF2B5EF4-FFF2-40B4-BE49-F238E27FC236}">
                <a16:creationId xmlns:a16="http://schemas.microsoft.com/office/drawing/2014/main" id="{4EC171A5-BB5C-4B3E-B347-6611511F08B0}"/>
              </a:ext>
            </a:extLst>
          </p:cNvPr>
          <p:cNvSpPr txBox="1">
            <a:spLocks noChangeArrowheads="1"/>
          </p:cNvSpPr>
          <p:nvPr/>
        </p:nvSpPr>
        <p:spPr bwMode="auto">
          <a:xfrm>
            <a:off x="899592" y="2394270"/>
            <a:ext cx="19851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dirty="0">
                <a:latin typeface="微软雅黑" pitchFamily="34" charset="-122"/>
                <a:ea typeface="微软雅黑" pitchFamily="34" charset="-122"/>
                <a:cs typeface="Times New Roman" panose="02020603050405020304" pitchFamily="18" charset="0"/>
              </a:rPr>
              <a:t>检验统计量</a:t>
            </a:r>
          </a:p>
        </p:txBody>
      </p:sp>
      <p:graphicFrame>
        <p:nvGraphicFramePr>
          <p:cNvPr id="19" name="Object 16">
            <a:extLst>
              <a:ext uri="{FF2B5EF4-FFF2-40B4-BE49-F238E27FC236}">
                <a16:creationId xmlns:a16="http://schemas.microsoft.com/office/drawing/2014/main" id="{9F85F4B2-F926-4686-83D9-0877B049C0CA}"/>
              </a:ext>
            </a:extLst>
          </p:cNvPr>
          <p:cNvGraphicFramePr>
            <a:graphicFrameLocks noChangeAspect="1"/>
          </p:cNvGraphicFramePr>
          <p:nvPr>
            <p:extLst>
              <p:ext uri="{D42A27DB-BD31-4B8C-83A1-F6EECF244321}">
                <p14:modId xmlns:p14="http://schemas.microsoft.com/office/powerpoint/2010/main" val="3540247781"/>
              </p:ext>
            </p:extLst>
          </p:nvPr>
        </p:nvGraphicFramePr>
        <p:xfrm>
          <a:off x="1907704" y="3153330"/>
          <a:ext cx="5126887" cy="621527"/>
        </p:xfrm>
        <a:graphic>
          <a:graphicData uri="http://schemas.openxmlformats.org/presentationml/2006/ole">
            <mc:AlternateContent xmlns:mc="http://schemas.openxmlformats.org/markup-compatibility/2006">
              <mc:Choice xmlns:v="urn:schemas-microsoft-com:vml" Requires="v">
                <p:oleObj name="Equation" r:id="rId4" imgW="1879600" imgH="304800" progId="">
                  <p:embed/>
                </p:oleObj>
              </mc:Choice>
              <mc:Fallback>
                <p:oleObj name="Equation" r:id="rId4" imgW="1879600" imgH="304800" progId="">
                  <p:embed/>
                  <p:pic>
                    <p:nvPicPr>
                      <p:cNvPr id="19" name="Object 16">
                        <a:extLst>
                          <a:ext uri="{FF2B5EF4-FFF2-40B4-BE49-F238E27FC236}">
                            <a16:creationId xmlns:a16="http://schemas.microsoft.com/office/drawing/2014/main" id="{9F85F4B2-F926-4686-83D9-0877B049C0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3153330"/>
                        <a:ext cx="5126887" cy="621527"/>
                      </a:xfrm>
                      <a:prstGeom prst="rect">
                        <a:avLst/>
                      </a:prstGeom>
                      <a:noFill/>
                    </p:spPr>
                  </p:pic>
                </p:oleObj>
              </mc:Fallback>
            </mc:AlternateContent>
          </a:graphicData>
        </a:graphic>
      </p:graphicFrame>
      <p:sp>
        <p:nvSpPr>
          <p:cNvPr id="20" name="Text Box 17">
            <a:extLst>
              <a:ext uri="{FF2B5EF4-FFF2-40B4-BE49-F238E27FC236}">
                <a16:creationId xmlns:a16="http://schemas.microsoft.com/office/drawing/2014/main" id="{C5CA4EAE-27BA-4F83-863F-1577FD3050AA}"/>
              </a:ext>
            </a:extLst>
          </p:cNvPr>
          <p:cNvSpPr txBox="1">
            <a:spLocks noChangeArrowheads="1"/>
          </p:cNvSpPr>
          <p:nvPr/>
        </p:nvSpPr>
        <p:spPr bwMode="auto">
          <a:xfrm>
            <a:off x="899592" y="4051611"/>
            <a:ext cx="13064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dirty="0">
                <a:latin typeface="微软雅黑" pitchFamily="34" charset="-122"/>
                <a:ea typeface="微软雅黑" pitchFamily="34" charset="-122"/>
                <a:cs typeface="Times New Roman" panose="02020603050405020304" pitchFamily="18" charset="0"/>
              </a:rPr>
              <a:t>拒绝域</a:t>
            </a:r>
          </a:p>
        </p:txBody>
      </p:sp>
      <p:graphicFrame>
        <p:nvGraphicFramePr>
          <p:cNvPr id="21" name="Object 18">
            <a:extLst>
              <a:ext uri="{FF2B5EF4-FFF2-40B4-BE49-F238E27FC236}">
                <a16:creationId xmlns:a16="http://schemas.microsoft.com/office/drawing/2014/main" id="{311194BB-17E0-4557-9CF1-6112C94EF632}"/>
              </a:ext>
            </a:extLst>
          </p:cNvPr>
          <p:cNvGraphicFramePr>
            <a:graphicFrameLocks noChangeAspect="1"/>
          </p:cNvGraphicFramePr>
          <p:nvPr>
            <p:extLst>
              <p:ext uri="{D42A27DB-BD31-4B8C-83A1-F6EECF244321}">
                <p14:modId xmlns:p14="http://schemas.microsoft.com/office/powerpoint/2010/main" val="149284050"/>
              </p:ext>
            </p:extLst>
          </p:nvPr>
        </p:nvGraphicFramePr>
        <p:xfrm>
          <a:off x="2627935" y="4454952"/>
          <a:ext cx="3126461" cy="621526"/>
        </p:xfrm>
        <a:graphic>
          <a:graphicData uri="http://schemas.openxmlformats.org/presentationml/2006/ole">
            <mc:AlternateContent xmlns:mc="http://schemas.openxmlformats.org/markup-compatibility/2006">
              <mc:Choice xmlns:v="urn:schemas-microsoft-com:vml" Requires="v">
                <p:oleObj name="Equation" r:id="rId6" imgW="1041120" imgH="279360" progId="Equation.DSMT4">
                  <p:embed/>
                </p:oleObj>
              </mc:Choice>
              <mc:Fallback>
                <p:oleObj name="Equation" r:id="rId6" imgW="1041120" imgH="279360" progId="Equation.DSMT4">
                  <p:embed/>
                  <p:pic>
                    <p:nvPicPr>
                      <p:cNvPr id="21" name="Object 18">
                        <a:extLst>
                          <a:ext uri="{FF2B5EF4-FFF2-40B4-BE49-F238E27FC236}">
                            <a16:creationId xmlns:a16="http://schemas.microsoft.com/office/drawing/2014/main" id="{311194BB-17E0-4557-9CF1-6112C94EF632}"/>
                          </a:ext>
                        </a:extLst>
                      </p:cNvPr>
                      <p:cNvPicPr>
                        <a:picLocks noChangeAspect="1" noChangeArrowheads="1"/>
                      </p:cNvPicPr>
                      <p:nvPr/>
                    </p:nvPicPr>
                    <p:blipFill>
                      <a:blip r:embed="rId7"/>
                      <a:srcRect/>
                      <a:stretch>
                        <a:fillRect/>
                      </a:stretch>
                    </p:blipFill>
                    <p:spPr bwMode="auto">
                      <a:xfrm>
                        <a:off x="2627935" y="4454952"/>
                        <a:ext cx="3126461" cy="621526"/>
                      </a:xfrm>
                      <a:prstGeom prst="rect">
                        <a:avLst/>
                      </a:prstGeom>
                      <a:noFill/>
                    </p:spPr>
                  </p:pic>
                </p:oleObj>
              </mc:Fallback>
            </mc:AlternateContent>
          </a:graphicData>
        </a:graphic>
      </p:graphicFrame>
      <p:sp>
        <p:nvSpPr>
          <p:cNvPr id="4" name="日期占位符 3">
            <a:extLst>
              <a:ext uri="{FF2B5EF4-FFF2-40B4-BE49-F238E27FC236}">
                <a16:creationId xmlns:a16="http://schemas.microsoft.com/office/drawing/2014/main" id="{6152D5F6-2A13-43E9-B561-3B780B9CEF1A}"/>
              </a:ext>
            </a:extLst>
          </p:cNvPr>
          <p:cNvSpPr>
            <a:spLocks noGrp="1"/>
          </p:cNvSpPr>
          <p:nvPr>
            <p:ph type="dt" sz="half" idx="2"/>
          </p:nvPr>
        </p:nvSpPr>
        <p:spPr/>
        <p:txBody>
          <a:bodyPr/>
          <a:lstStyle/>
          <a:p>
            <a:pPr>
              <a:defRPr/>
            </a:pPr>
            <a:fld id="{6C9E1C9A-DF9B-470A-97D9-DF4359EB3CEA}"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24F492F6-850B-4740-A2E6-F374FA2FC8C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526545621"/>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7"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8"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9"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0"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1"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2"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3"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6" name="Text Box 12"/>
          <p:cNvSpPr txBox="1">
            <a:spLocks noChangeArrowheads="1"/>
          </p:cNvSpPr>
          <p:nvPr/>
        </p:nvSpPr>
        <p:spPr bwMode="auto">
          <a:xfrm>
            <a:off x="410091" y="476672"/>
            <a:ext cx="617813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双样本的</a:t>
            </a:r>
            <a:r>
              <a:rPr lang="en-US" altLang="zh-CN" sz="2400" dirty="0">
                <a:solidFill>
                  <a:srgbClr val="FF0000"/>
                </a:solidFill>
                <a:latin typeface="微软雅黑" pitchFamily="34" charset="-122"/>
                <a:ea typeface="微软雅黑" pitchFamily="34" charset="-122"/>
              </a:rPr>
              <a:t>Kolmogorov-Smirnov</a:t>
            </a:r>
            <a:r>
              <a:rPr lang="zh-CN" altLang="en-US" sz="2400" dirty="0">
                <a:solidFill>
                  <a:srgbClr val="FF0000"/>
                </a:solidFill>
                <a:latin typeface="微软雅黑" pitchFamily="34" charset="-122"/>
                <a:ea typeface="微软雅黑" pitchFamily="34" charset="-122"/>
              </a:rPr>
              <a:t>检验</a:t>
            </a:r>
          </a:p>
        </p:txBody>
      </p:sp>
      <p:sp>
        <p:nvSpPr>
          <p:cNvPr id="11277" name="Rectangle 13"/>
          <p:cNvSpPr>
            <a:spLocks noChangeArrowheads="1"/>
          </p:cNvSpPr>
          <p:nvPr/>
        </p:nvSpPr>
        <p:spPr bwMode="auto">
          <a:xfrm>
            <a:off x="410091" y="2247255"/>
            <a:ext cx="44648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）分布拟合图示</a:t>
            </a:r>
          </a:p>
        </p:txBody>
      </p:sp>
      <p:sp>
        <p:nvSpPr>
          <p:cNvPr id="4" name="日期占位符 3">
            <a:extLst>
              <a:ext uri="{FF2B5EF4-FFF2-40B4-BE49-F238E27FC236}">
                <a16:creationId xmlns:a16="http://schemas.microsoft.com/office/drawing/2014/main" id="{6152D5F6-2A13-43E9-B561-3B780B9CEF1A}"/>
              </a:ext>
            </a:extLst>
          </p:cNvPr>
          <p:cNvSpPr>
            <a:spLocks noGrp="1"/>
          </p:cNvSpPr>
          <p:nvPr>
            <p:ph type="dt" sz="half" idx="2"/>
          </p:nvPr>
        </p:nvSpPr>
        <p:spPr/>
        <p:txBody>
          <a:bodyPr/>
          <a:lstStyle/>
          <a:p>
            <a:pPr>
              <a:defRPr/>
            </a:pPr>
            <a:fld id="{8E2C3BCB-135C-462E-B072-DC88157AC5B8}" type="datetime1">
              <a:rPr lang="zh-CN" altLang="en-US" smtClean="0"/>
              <a:t>2022/11/23</a:t>
            </a:fld>
            <a:endParaRPr lang="zh-CN" altLang="en-US"/>
          </a:p>
        </p:txBody>
      </p:sp>
      <p:sp>
        <p:nvSpPr>
          <p:cNvPr id="23" name="Text Box 12">
            <a:extLst>
              <a:ext uri="{FF2B5EF4-FFF2-40B4-BE49-F238E27FC236}">
                <a16:creationId xmlns:a16="http://schemas.microsoft.com/office/drawing/2014/main" id="{50DC1EC6-3AFE-4762-B7A8-C8DDAD362904}"/>
              </a:ext>
            </a:extLst>
          </p:cNvPr>
          <p:cNvSpPr txBox="1">
            <a:spLocks noChangeArrowheads="1"/>
          </p:cNvSpPr>
          <p:nvPr/>
        </p:nvSpPr>
        <p:spPr bwMode="auto">
          <a:xfrm>
            <a:off x="869027" y="980728"/>
            <a:ext cx="7821245" cy="113505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50000"/>
              </a:spcBef>
              <a:buFontTx/>
              <a:buNone/>
            </a:pPr>
            <a:r>
              <a:rPr lang="zh-CN" altLang="en-US" sz="2400" dirty="0">
                <a:latin typeface="微软雅黑" pitchFamily="34" charset="-122"/>
                <a:ea typeface="微软雅黑" pitchFamily="34" charset="-122"/>
              </a:rPr>
              <a:t>检验两个样本是否服从相同的分布。通过对比两样本的经验分布函数 </a:t>
            </a:r>
            <a:r>
              <a:rPr lang="en-US" altLang="zh-CN" sz="2400" dirty="0">
                <a:latin typeface="微软雅黑" pitchFamily="34" charset="-122"/>
                <a:ea typeface="微软雅黑" pitchFamily="34" charset="-122"/>
              </a:rPr>
              <a:t>Fn</a:t>
            </a:r>
            <a:r>
              <a:rPr lang="en-US" altLang="zh-CN" sz="2400" baseline="-25000" dirty="0">
                <a:latin typeface="微软雅黑" pitchFamily="34" charset="-122"/>
                <a:ea typeface="微软雅黑" pitchFamily="34" charset="-122"/>
              </a:rPr>
              <a:t>1</a:t>
            </a:r>
            <a:r>
              <a:rPr lang="en-US" altLang="zh-CN" sz="2400" dirty="0">
                <a:latin typeface="微软雅黑" pitchFamily="34" charset="-122"/>
                <a:ea typeface="微软雅黑" pitchFamily="34" charset="-122"/>
              </a:rPr>
              <a:t>(x)</a:t>
            </a:r>
            <a:r>
              <a:rPr lang="zh-CN" altLang="en-US" sz="2400" dirty="0">
                <a:latin typeface="微软雅黑" pitchFamily="34" charset="-122"/>
                <a:ea typeface="微软雅黑" pitchFamily="34" charset="-122"/>
              </a:rPr>
              <a:t>和</a:t>
            </a:r>
            <a:r>
              <a:rPr lang="en-US" altLang="zh-CN" sz="2400" dirty="0">
                <a:latin typeface="微软雅黑" pitchFamily="34" charset="-122"/>
                <a:ea typeface="微软雅黑" pitchFamily="34" charset="-122"/>
              </a:rPr>
              <a:t>Fn</a:t>
            </a:r>
            <a:r>
              <a:rPr lang="en-US" altLang="zh-CN" sz="2400" baseline="-25000" dirty="0">
                <a:latin typeface="微软雅黑" pitchFamily="34" charset="-122"/>
                <a:ea typeface="微软雅黑" pitchFamily="34" charset="-122"/>
              </a:rPr>
              <a:t>2</a:t>
            </a:r>
            <a:r>
              <a:rPr lang="en-US" altLang="zh-CN" sz="2400" dirty="0">
                <a:latin typeface="微软雅黑" pitchFamily="34" charset="-122"/>
                <a:ea typeface="微软雅黑" pitchFamily="34" charset="-122"/>
              </a:rPr>
              <a:t>(x)</a:t>
            </a:r>
            <a:r>
              <a:rPr lang="zh-CN" altLang="en-US" sz="2400" dirty="0">
                <a:latin typeface="微软雅黑" pitchFamily="34" charset="-122"/>
                <a:ea typeface="微软雅黑" pitchFamily="34" charset="-122"/>
              </a:rPr>
              <a:t>的区别进行检验</a:t>
            </a:r>
          </a:p>
        </p:txBody>
      </p:sp>
      <p:pic>
        <p:nvPicPr>
          <p:cNvPr id="59394" name="Picture 2">
            <a:extLst>
              <a:ext uri="{FF2B5EF4-FFF2-40B4-BE49-F238E27FC236}">
                <a16:creationId xmlns:a16="http://schemas.microsoft.com/office/drawing/2014/main" id="{23DDE9F3-5E1C-451B-9646-12ABA6C33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775550"/>
            <a:ext cx="4816199" cy="3605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C70A6A38-F601-46A4-87EA-0163B6DBD26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6025006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7"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8"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9"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0"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1"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2"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3"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6" name="Text Box 12"/>
          <p:cNvSpPr txBox="1">
            <a:spLocks noChangeArrowheads="1"/>
          </p:cNvSpPr>
          <p:nvPr/>
        </p:nvSpPr>
        <p:spPr bwMode="auto">
          <a:xfrm>
            <a:off x="410091" y="476672"/>
            <a:ext cx="617813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a:solidFill>
                  <a:srgbClr val="FF0000"/>
                </a:solidFill>
                <a:latin typeface="微软雅黑" pitchFamily="34" charset="-122"/>
                <a:ea typeface="微软雅黑" pitchFamily="34" charset="-122"/>
              </a:rPr>
              <a:t>3.  </a:t>
            </a:r>
            <a:r>
              <a:rPr lang="zh-CN" altLang="en-US" sz="2400" dirty="0">
                <a:solidFill>
                  <a:srgbClr val="FF0000"/>
                </a:solidFill>
                <a:latin typeface="微软雅黑" pitchFamily="34" charset="-122"/>
                <a:ea typeface="微软雅黑" pitchFamily="34" charset="-122"/>
              </a:rPr>
              <a:t>双样本的</a:t>
            </a:r>
            <a:r>
              <a:rPr lang="en-US" altLang="zh-CN" sz="2400" dirty="0">
                <a:solidFill>
                  <a:srgbClr val="FF0000"/>
                </a:solidFill>
                <a:latin typeface="微软雅黑" pitchFamily="34" charset="-122"/>
                <a:ea typeface="微软雅黑" pitchFamily="34" charset="-122"/>
              </a:rPr>
              <a:t>Kolmogorov-Smirnov</a:t>
            </a:r>
            <a:r>
              <a:rPr lang="zh-CN" altLang="en-US" sz="2400" dirty="0">
                <a:solidFill>
                  <a:srgbClr val="FF0000"/>
                </a:solidFill>
                <a:latin typeface="微软雅黑" pitchFamily="34" charset="-122"/>
                <a:ea typeface="微软雅黑" pitchFamily="34" charset="-122"/>
              </a:rPr>
              <a:t>检验</a:t>
            </a:r>
          </a:p>
        </p:txBody>
      </p:sp>
      <p:sp>
        <p:nvSpPr>
          <p:cNvPr id="11277" name="Rectangle 13"/>
          <p:cNvSpPr>
            <a:spLocks noChangeArrowheads="1"/>
          </p:cNvSpPr>
          <p:nvPr/>
        </p:nvSpPr>
        <p:spPr bwMode="auto">
          <a:xfrm>
            <a:off x="410091" y="1044808"/>
            <a:ext cx="44648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rgbClr val="0000FF"/>
                </a:solidFill>
                <a:latin typeface="微软雅黑" pitchFamily="34" charset="-122"/>
                <a:ea typeface="微软雅黑" pitchFamily="34" charset="-122"/>
              </a:rPr>
              <a:t>2</a:t>
            </a:r>
            <a:r>
              <a:rPr lang="zh-CN" altLang="en-US" sz="2400" dirty="0">
                <a:solidFill>
                  <a:srgbClr val="0000FF"/>
                </a:solidFill>
                <a:latin typeface="微软雅黑" pitchFamily="34" charset="-122"/>
                <a:ea typeface="微软雅黑" pitchFamily="34" charset="-122"/>
              </a:rPr>
              <a:t>）双样本</a:t>
            </a:r>
            <a:r>
              <a:rPr lang="en-US" altLang="zh-CN" sz="2400" dirty="0">
                <a:solidFill>
                  <a:srgbClr val="0000FF"/>
                </a:solidFill>
                <a:latin typeface="微软雅黑" pitchFamily="34" charset="-122"/>
                <a:ea typeface="微软雅黑" pitchFamily="34" charset="-122"/>
              </a:rPr>
              <a:t>KS</a:t>
            </a:r>
            <a:r>
              <a:rPr lang="zh-CN" altLang="en-US" sz="2400" dirty="0">
                <a:solidFill>
                  <a:srgbClr val="0000FF"/>
                </a:solidFill>
                <a:latin typeface="微软雅黑" pitchFamily="34" charset="-122"/>
                <a:ea typeface="微软雅黑" pitchFamily="34" charset="-122"/>
              </a:rPr>
              <a:t>检验的数学原理</a:t>
            </a:r>
          </a:p>
        </p:txBody>
      </p:sp>
      <p:graphicFrame>
        <p:nvGraphicFramePr>
          <p:cNvPr id="17" name="Object 14">
            <a:extLst>
              <a:ext uri="{FF2B5EF4-FFF2-40B4-BE49-F238E27FC236}">
                <a16:creationId xmlns:a16="http://schemas.microsoft.com/office/drawing/2014/main" id="{DD907C95-51CC-4DD6-955A-3A417C5EA5F0}"/>
              </a:ext>
            </a:extLst>
          </p:cNvPr>
          <p:cNvGraphicFramePr>
            <a:graphicFrameLocks noChangeAspect="1"/>
          </p:cNvGraphicFramePr>
          <p:nvPr>
            <p:extLst>
              <p:ext uri="{D42A27DB-BD31-4B8C-83A1-F6EECF244321}">
                <p14:modId xmlns:p14="http://schemas.microsoft.com/office/powerpoint/2010/main" val="3061082686"/>
              </p:ext>
            </p:extLst>
          </p:nvPr>
        </p:nvGraphicFramePr>
        <p:xfrm>
          <a:off x="1411288" y="1700213"/>
          <a:ext cx="5400675" cy="461962"/>
        </p:xfrm>
        <a:graphic>
          <a:graphicData uri="http://schemas.openxmlformats.org/presentationml/2006/ole">
            <mc:AlternateContent xmlns:mc="http://schemas.openxmlformats.org/markup-compatibility/2006">
              <mc:Choice xmlns:v="urn:schemas-microsoft-com:vml" Requires="v">
                <p:oleObj name="Equation" r:id="rId2" imgW="2387520" imgH="228600" progId="Equation.DSMT4">
                  <p:embed/>
                </p:oleObj>
              </mc:Choice>
              <mc:Fallback>
                <p:oleObj name="Equation" r:id="rId2" imgW="2387520" imgH="228600" progId="Equation.DSMT4">
                  <p:embed/>
                  <p:pic>
                    <p:nvPicPr>
                      <p:cNvPr id="17" name="Object 14">
                        <a:extLst>
                          <a:ext uri="{FF2B5EF4-FFF2-40B4-BE49-F238E27FC236}">
                            <a16:creationId xmlns:a16="http://schemas.microsoft.com/office/drawing/2014/main" id="{DD907C95-51CC-4DD6-955A-3A417C5EA5F0}"/>
                          </a:ext>
                        </a:extLst>
                      </p:cNvPr>
                      <p:cNvPicPr>
                        <a:picLocks noChangeAspect="1" noChangeArrowheads="1"/>
                      </p:cNvPicPr>
                      <p:nvPr/>
                    </p:nvPicPr>
                    <p:blipFill>
                      <a:blip r:embed="rId3"/>
                      <a:srcRect/>
                      <a:stretch>
                        <a:fillRect/>
                      </a:stretch>
                    </p:blipFill>
                    <p:spPr bwMode="auto">
                      <a:xfrm>
                        <a:off x="1411288" y="1700213"/>
                        <a:ext cx="5400675" cy="461962"/>
                      </a:xfrm>
                      <a:prstGeom prst="rect">
                        <a:avLst/>
                      </a:prstGeom>
                      <a:noFill/>
                      <a:ln>
                        <a:noFill/>
                      </a:ln>
                      <a:effectLst/>
                    </p:spPr>
                  </p:pic>
                </p:oleObj>
              </mc:Fallback>
            </mc:AlternateContent>
          </a:graphicData>
        </a:graphic>
      </p:graphicFrame>
      <p:sp>
        <p:nvSpPr>
          <p:cNvPr id="18" name="Text Box 15">
            <a:extLst>
              <a:ext uri="{FF2B5EF4-FFF2-40B4-BE49-F238E27FC236}">
                <a16:creationId xmlns:a16="http://schemas.microsoft.com/office/drawing/2014/main" id="{4EC171A5-BB5C-4B3E-B347-6611511F08B0}"/>
              </a:ext>
            </a:extLst>
          </p:cNvPr>
          <p:cNvSpPr txBox="1">
            <a:spLocks noChangeArrowheads="1"/>
          </p:cNvSpPr>
          <p:nvPr/>
        </p:nvSpPr>
        <p:spPr bwMode="auto">
          <a:xfrm>
            <a:off x="899592" y="2394270"/>
            <a:ext cx="19851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dirty="0">
                <a:latin typeface="微软雅黑" pitchFamily="34" charset="-122"/>
                <a:ea typeface="微软雅黑" pitchFamily="34" charset="-122"/>
                <a:cs typeface="Times New Roman" panose="02020603050405020304" pitchFamily="18" charset="0"/>
              </a:rPr>
              <a:t>检验统计量</a:t>
            </a:r>
          </a:p>
        </p:txBody>
      </p:sp>
      <p:graphicFrame>
        <p:nvGraphicFramePr>
          <p:cNvPr id="19" name="Object 16">
            <a:extLst>
              <a:ext uri="{FF2B5EF4-FFF2-40B4-BE49-F238E27FC236}">
                <a16:creationId xmlns:a16="http://schemas.microsoft.com/office/drawing/2014/main" id="{9F85F4B2-F926-4686-83D9-0877B049C0CA}"/>
              </a:ext>
            </a:extLst>
          </p:cNvPr>
          <p:cNvGraphicFramePr>
            <a:graphicFrameLocks noChangeAspect="1"/>
          </p:cNvGraphicFramePr>
          <p:nvPr>
            <p:extLst>
              <p:ext uri="{D42A27DB-BD31-4B8C-83A1-F6EECF244321}">
                <p14:modId xmlns:p14="http://schemas.microsoft.com/office/powerpoint/2010/main" val="3577525973"/>
              </p:ext>
            </p:extLst>
          </p:nvPr>
        </p:nvGraphicFramePr>
        <p:xfrm>
          <a:off x="1835696" y="3152775"/>
          <a:ext cx="4814888" cy="622300"/>
        </p:xfrm>
        <a:graphic>
          <a:graphicData uri="http://schemas.openxmlformats.org/presentationml/2006/ole">
            <mc:AlternateContent xmlns:mc="http://schemas.openxmlformats.org/markup-compatibility/2006">
              <mc:Choice xmlns:v="urn:schemas-microsoft-com:vml" Requires="v">
                <p:oleObj name="Equation" r:id="rId4" imgW="1765080" imgH="304560" progId="Equation.DSMT4">
                  <p:embed/>
                </p:oleObj>
              </mc:Choice>
              <mc:Fallback>
                <p:oleObj name="Equation" r:id="rId4" imgW="1765080" imgH="304560" progId="Equation.DSMT4">
                  <p:embed/>
                  <p:pic>
                    <p:nvPicPr>
                      <p:cNvPr id="19" name="Object 16">
                        <a:extLst>
                          <a:ext uri="{FF2B5EF4-FFF2-40B4-BE49-F238E27FC236}">
                            <a16:creationId xmlns:a16="http://schemas.microsoft.com/office/drawing/2014/main" id="{9F85F4B2-F926-4686-83D9-0877B049C0CA}"/>
                          </a:ext>
                        </a:extLst>
                      </p:cNvPr>
                      <p:cNvPicPr>
                        <a:picLocks noChangeAspect="1" noChangeArrowheads="1"/>
                      </p:cNvPicPr>
                      <p:nvPr/>
                    </p:nvPicPr>
                    <p:blipFill>
                      <a:blip r:embed="rId5"/>
                      <a:srcRect/>
                      <a:stretch>
                        <a:fillRect/>
                      </a:stretch>
                    </p:blipFill>
                    <p:spPr bwMode="auto">
                      <a:xfrm>
                        <a:off x="1835696" y="3152775"/>
                        <a:ext cx="4814888" cy="622300"/>
                      </a:xfrm>
                      <a:prstGeom prst="rect">
                        <a:avLst/>
                      </a:prstGeom>
                      <a:noFill/>
                    </p:spPr>
                  </p:pic>
                </p:oleObj>
              </mc:Fallback>
            </mc:AlternateContent>
          </a:graphicData>
        </a:graphic>
      </p:graphicFrame>
      <p:sp>
        <p:nvSpPr>
          <p:cNvPr id="20" name="Text Box 17">
            <a:extLst>
              <a:ext uri="{FF2B5EF4-FFF2-40B4-BE49-F238E27FC236}">
                <a16:creationId xmlns:a16="http://schemas.microsoft.com/office/drawing/2014/main" id="{C5CA4EAE-27BA-4F83-863F-1577FD3050AA}"/>
              </a:ext>
            </a:extLst>
          </p:cNvPr>
          <p:cNvSpPr txBox="1">
            <a:spLocks noChangeArrowheads="1"/>
          </p:cNvSpPr>
          <p:nvPr/>
        </p:nvSpPr>
        <p:spPr bwMode="auto">
          <a:xfrm>
            <a:off x="899592" y="4051611"/>
            <a:ext cx="13064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dirty="0">
                <a:latin typeface="微软雅黑" pitchFamily="34" charset="-122"/>
                <a:ea typeface="微软雅黑" pitchFamily="34" charset="-122"/>
                <a:cs typeface="Times New Roman" panose="02020603050405020304" pitchFamily="18" charset="0"/>
              </a:rPr>
              <a:t>拒绝域</a:t>
            </a:r>
          </a:p>
        </p:txBody>
      </p:sp>
      <p:graphicFrame>
        <p:nvGraphicFramePr>
          <p:cNvPr id="21" name="Object 18">
            <a:extLst>
              <a:ext uri="{FF2B5EF4-FFF2-40B4-BE49-F238E27FC236}">
                <a16:creationId xmlns:a16="http://schemas.microsoft.com/office/drawing/2014/main" id="{311194BB-17E0-4557-9CF1-6112C94EF632}"/>
              </a:ext>
            </a:extLst>
          </p:cNvPr>
          <p:cNvGraphicFramePr>
            <a:graphicFrameLocks noChangeAspect="1"/>
          </p:cNvGraphicFramePr>
          <p:nvPr>
            <p:extLst>
              <p:ext uri="{D42A27DB-BD31-4B8C-83A1-F6EECF244321}">
                <p14:modId xmlns:p14="http://schemas.microsoft.com/office/powerpoint/2010/main" val="1475386718"/>
              </p:ext>
            </p:extLst>
          </p:nvPr>
        </p:nvGraphicFramePr>
        <p:xfrm>
          <a:off x="2208213" y="4454525"/>
          <a:ext cx="3967162" cy="622300"/>
        </p:xfrm>
        <a:graphic>
          <a:graphicData uri="http://schemas.openxmlformats.org/presentationml/2006/ole">
            <mc:AlternateContent xmlns:mc="http://schemas.openxmlformats.org/markup-compatibility/2006">
              <mc:Choice xmlns:v="urn:schemas-microsoft-com:vml" Requires="v">
                <p:oleObj name="Equation" r:id="rId6" imgW="1320480" imgH="279360" progId="Equation.DSMT4">
                  <p:embed/>
                </p:oleObj>
              </mc:Choice>
              <mc:Fallback>
                <p:oleObj name="Equation" r:id="rId6" imgW="1320480" imgH="279360" progId="Equation.DSMT4">
                  <p:embed/>
                  <p:pic>
                    <p:nvPicPr>
                      <p:cNvPr id="21" name="Object 18">
                        <a:extLst>
                          <a:ext uri="{FF2B5EF4-FFF2-40B4-BE49-F238E27FC236}">
                            <a16:creationId xmlns:a16="http://schemas.microsoft.com/office/drawing/2014/main" id="{311194BB-17E0-4557-9CF1-6112C94EF632}"/>
                          </a:ext>
                        </a:extLst>
                      </p:cNvPr>
                      <p:cNvPicPr>
                        <a:picLocks noChangeAspect="1" noChangeArrowheads="1"/>
                      </p:cNvPicPr>
                      <p:nvPr/>
                    </p:nvPicPr>
                    <p:blipFill>
                      <a:blip r:embed="rId7"/>
                      <a:srcRect/>
                      <a:stretch>
                        <a:fillRect/>
                      </a:stretch>
                    </p:blipFill>
                    <p:spPr bwMode="auto">
                      <a:xfrm>
                        <a:off x="2208213" y="4454525"/>
                        <a:ext cx="3967162" cy="622300"/>
                      </a:xfrm>
                      <a:prstGeom prst="rect">
                        <a:avLst/>
                      </a:prstGeom>
                      <a:noFill/>
                    </p:spPr>
                  </p:pic>
                </p:oleObj>
              </mc:Fallback>
            </mc:AlternateContent>
          </a:graphicData>
        </a:graphic>
      </p:graphicFrame>
      <p:sp>
        <p:nvSpPr>
          <p:cNvPr id="4" name="日期占位符 3">
            <a:extLst>
              <a:ext uri="{FF2B5EF4-FFF2-40B4-BE49-F238E27FC236}">
                <a16:creationId xmlns:a16="http://schemas.microsoft.com/office/drawing/2014/main" id="{6152D5F6-2A13-43E9-B561-3B780B9CEF1A}"/>
              </a:ext>
            </a:extLst>
          </p:cNvPr>
          <p:cNvSpPr>
            <a:spLocks noGrp="1"/>
          </p:cNvSpPr>
          <p:nvPr>
            <p:ph type="dt" sz="half" idx="2"/>
          </p:nvPr>
        </p:nvSpPr>
        <p:spPr/>
        <p:txBody>
          <a:bodyPr/>
          <a:lstStyle/>
          <a:p>
            <a:pPr>
              <a:defRPr/>
            </a:pPr>
            <a:fld id="{5D69AE1B-7D90-464A-802A-C3422541BC2B}"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377434DD-0690-4E10-A27A-24D1F9FD371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620723156"/>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7"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8"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69"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0"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1"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2"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3"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11276" name="Text Box 12"/>
          <p:cNvSpPr txBox="1">
            <a:spLocks noChangeArrowheads="1"/>
          </p:cNvSpPr>
          <p:nvPr/>
        </p:nvSpPr>
        <p:spPr bwMode="auto">
          <a:xfrm>
            <a:off x="410091" y="476672"/>
            <a:ext cx="617813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a:solidFill>
                  <a:srgbClr val="FF0000"/>
                </a:solidFill>
                <a:latin typeface="微软雅黑" pitchFamily="34" charset="-122"/>
                <a:ea typeface="微软雅黑" pitchFamily="34" charset="-122"/>
              </a:rPr>
              <a:t>4.  Lilliefors</a:t>
            </a:r>
            <a:r>
              <a:rPr lang="zh-CN" altLang="en-US" sz="2400" dirty="0">
                <a:solidFill>
                  <a:srgbClr val="FF0000"/>
                </a:solidFill>
                <a:latin typeface="微软雅黑" pitchFamily="34" charset="-122"/>
                <a:ea typeface="微软雅黑" pitchFamily="34" charset="-122"/>
              </a:rPr>
              <a:t>检验</a:t>
            </a:r>
          </a:p>
        </p:txBody>
      </p:sp>
      <p:sp>
        <p:nvSpPr>
          <p:cNvPr id="11277" name="Rectangle 13"/>
          <p:cNvSpPr>
            <a:spLocks noChangeArrowheads="1"/>
          </p:cNvSpPr>
          <p:nvPr/>
        </p:nvSpPr>
        <p:spPr bwMode="auto">
          <a:xfrm>
            <a:off x="410091" y="2277303"/>
            <a:ext cx="44648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rgbClr val="0000FF"/>
                </a:solidFill>
                <a:latin typeface="微软雅黑" pitchFamily="34" charset="-122"/>
                <a:ea typeface="微软雅黑" pitchFamily="34" charset="-122"/>
              </a:rPr>
              <a:t>1</a:t>
            </a:r>
            <a:r>
              <a:rPr lang="zh-CN" altLang="en-US" sz="2400" dirty="0">
                <a:solidFill>
                  <a:srgbClr val="0000FF"/>
                </a:solidFill>
                <a:latin typeface="微软雅黑" pitchFamily="34" charset="-122"/>
                <a:ea typeface="微软雅黑" pitchFamily="34" charset="-122"/>
              </a:rPr>
              <a:t>）</a:t>
            </a:r>
            <a:r>
              <a:rPr lang="en-US" altLang="zh-CN" sz="2400" dirty="0">
                <a:solidFill>
                  <a:srgbClr val="0000FF"/>
                </a:solidFill>
                <a:latin typeface="微软雅黑" pitchFamily="34" charset="-122"/>
                <a:ea typeface="微软雅黑" pitchFamily="34" charset="-122"/>
              </a:rPr>
              <a:t>Lilliefors</a:t>
            </a:r>
            <a:r>
              <a:rPr lang="zh-CN" altLang="en-US" sz="2400" dirty="0">
                <a:solidFill>
                  <a:srgbClr val="0000FF"/>
                </a:solidFill>
                <a:latin typeface="微软雅黑" pitchFamily="34" charset="-122"/>
                <a:ea typeface="微软雅黑" pitchFamily="34" charset="-122"/>
              </a:rPr>
              <a:t>检验的数学原理</a:t>
            </a:r>
          </a:p>
        </p:txBody>
      </p:sp>
      <p:graphicFrame>
        <p:nvGraphicFramePr>
          <p:cNvPr id="17" name="Object 14">
            <a:extLst>
              <a:ext uri="{FF2B5EF4-FFF2-40B4-BE49-F238E27FC236}">
                <a16:creationId xmlns:a16="http://schemas.microsoft.com/office/drawing/2014/main" id="{DD907C95-51CC-4DD6-955A-3A417C5EA5F0}"/>
              </a:ext>
            </a:extLst>
          </p:cNvPr>
          <p:cNvGraphicFramePr>
            <a:graphicFrameLocks noChangeAspect="1"/>
          </p:cNvGraphicFramePr>
          <p:nvPr>
            <p:extLst>
              <p:ext uri="{D42A27DB-BD31-4B8C-83A1-F6EECF244321}">
                <p14:modId xmlns:p14="http://schemas.microsoft.com/office/powerpoint/2010/main" val="185828895"/>
              </p:ext>
            </p:extLst>
          </p:nvPr>
        </p:nvGraphicFramePr>
        <p:xfrm>
          <a:off x="1420514" y="2932113"/>
          <a:ext cx="6319838" cy="461962"/>
        </p:xfrm>
        <a:graphic>
          <a:graphicData uri="http://schemas.openxmlformats.org/presentationml/2006/ole">
            <mc:AlternateContent xmlns:mc="http://schemas.openxmlformats.org/markup-compatibility/2006">
              <mc:Choice xmlns:v="urn:schemas-microsoft-com:vml" Requires="v">
                <p:oleObj name="Equation" r:id="rId2" imgW="2793960" imgH="228600" progId="Equation.DSMT4">
                  <p:embed/>
                </p:oleObj>
              </mc:Choice>
              <mc:Fallback>
                <p:oleObj name="Equation" r:id="rId2" imgW="2793960" imgH="228600" progId="Equation.DSMT4">
                  <p:embed/>
                  <p:pic>
                    <p:nvPicPr>
                      <p:cNvPr id="17" name="Object 14">
                        <a:extLst>
                          <a:ext uri="{FF2B5EF4-FFF2-40B4-BE49-F238E27FC236}">
                            <a16:creationId xmlns:a16="http://schemas.microsoft.com/office/drawing/2014/main" id="{DD907C95-51CC-4DD6-955A-3A417C5EA5F0}"/>
                          </a:ext>
                        </a:extLst>
                      </p:cNvPr>
                      <p:cNvPicPr>
                        <a:picLocks noChangeAspect="1" noChangeArrowheads="1"/>
                      </p:cNvPicPr>
                      <p:nvPr/>
                    </p:nvPicPr>
                    <p:blipFill>
                      <a:blip r:embed="rId3"/>
                      <a:srcRect/>
                      <a:stretch>
                        <a:fillRect/>
                      </a:stretch>
                    </p:blipFill>
                    <p:spPr bwMode="auto">
                      <a:xfrm>
                        <a:off x="1420514" y="2932113"/>
                        <a:ext cx="6319838" cy="461962"/>
                      </a:xfrm>
                      <a:prstGeom prst="rect">
                        <a:avLst/>
                      </a:prstGeom>
                      <a:noFill/>
                      <a:ln>
                        <a:noFill/>
                      </a:ln>
                      <a:effectLst/>
                    </p:spPr>
                  </p:pic>
                </p:oleObj>
              </mc:Fallback>
            </mc:AlternateContent>
          </a:graphicData>
        </a:graphic>
      </p:graphicFrame>
      <p:sp>
        <p:nvSpPr>
          <p:cNvPr id="18" name="Text Box 15">
            <a:extLst>
              <a:ext uri="{FF2B5EF4-FFF2-40B4-BE49-F238E27FC236}">
                <a16:creationId xmlns:a16="http://schemas.microsoft.com/office/drawing/2014/main" id="{4EC171A5-BB5C-4B3E-B347-6611511F08B0}"/>
              </a:ext>
            </a:extLst>
          </p:cNvPr>
          <p:cNvSpPr txBox="1">
            <a:spLocks noChangeArrowheads="1"/>
          </p:cNvSpPr>
          <p:nvPr/>
        </p:nvSpPr>
        <p:spPr bwMode="auto">
          <a:xfrm>
            <a:off x="899592" y="3626765"/>
            <a:ext cx="19851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dirty="0">
                <a:latin typeface="微软雅黑" pitchFamily="34" charset="-122"/>
                <a:ea typeface="微软雅黑" pitchFamily="34" charset="-122"/>
                <a:cs typeface="Times New Roman" panose="02020603050405020304" pitchFamily="18" charset="0"/>
              </a:rPr>
              <a:t>检验统计量</a:t>
            </a:r>
          </a:p>
        </p:txBody>
      </p:sp>
      <p:graphicFrame>
        <p:nvGraphicFramePr>
          <p:cNvPr id="19" name="Object 16">
            <a:extLst>
              <a:ext uri="{FF2B5EF4-FFF2-40B4-BE49-F238E27FC236}">
                <a16:creationId xmlns:a16="http://schemas.microsoft.com/office/drawing/2014/main" id="{9F85F4B2-F926-4686-83D9-0877B049C0CA}"/>
              </a:ext>
            </a:extLst>
          </p:cNvPr>
          <p:cNvGraphicFramePr>
            <a:graphicFrameLocks noChangeAspect="1"/>
          </p:cNvGraphicFramePr>
          <p:nvPr>
            <p:extLst>
              <p:ext uri="{D42A27DB-BD31-4B8C-83A1-F6EECF244321}">
                <p14:modId xmlns:p14="http://schemas.microsoft.com/office/powerpoint/2010/main" val="4270680099"/>
              </p:ext>
            </p:extLst>
          </p:nvPr>
        </p:nvGraphicFramePr>
        <p:xfrm>
          <a:off x="1852613" y="4359275"/>
          <a:ext cx="4779962" cy="674688"/>
        </p:xfrm>
        <a:graphic>
          <a:graphicData uri="http://schemas.openxmlformats.org/presentationml/2006/ole">
            <mc:AlternateContent xmlns:mc="http://schemas.openxmlformats.org/markup-compatibility/2006">
              <mc:Choice xmlns:v="urn:schemas-microsoft-com:vml" Requires="v">
                <p:oleObj name="Equation" r:id="rId4" imgW="1752480" imgH="330120" progId="Equation.DSMT4">
                  <p:embed/>
                </p:oleObj>
              </mc:Choice>
              <mc:Fallback>
                <p:oleObj name="Equation" r:id="rId4" imgW="1752480" imgH="330120" progId="Equation.DSMT4">
                  <p:embed/>
                  <p:pic>
                    <p:nvPicPr>
                      <p:cNvPr id="19" name="Object 16">
                        <a:extLst>
                          <a:ext uri="{FF2B5EF4-FFF2-40B4-BE49-F238E27FC236}">
                            <a16:creationId xmlns:a16="http://schemas.microsoft.com/office/drawing/2014/main" id="{9F85F4B2-F926-4686-83D9-0877B049C0CA}"/>
                          </a:ext>
                        </a:extLst>
                      </p:cNvPr>
                      <p:cNvPicPr>
                        <a:picLocks noChangeAspect="1" noChangeArrowheads="1"/>
                      </p:cNvPicPr>
                      <p:nvPr/>
                    </p:nvPicPr>
                    <p:blipFill>
                      <a:blip r:embed="rId5"/>
                      <a:srcRect/>
                      <a:stretch>
                        <a:fillRect/>
                      </a:stretch>
                    </p:blipFill>
                    <p:spPr bwMode="auto">
                      <a:xfrm>
                        <a:off x="1852613" y="4359275"/>
                        <a:ext cx="4779962" cy="674688"/>
                      </a:xfrm>
                      <a:prstGeom prst="rect">
                        <a:avLst/>
                      </a:prstGeom>
                      <a:noFill/>
                    </p:spPr>
                  </p:pic>
                </p:oleObj>
              </mc:Fallback>
            </mc:AlternateContent>
          </a:graphicData>
        </a:graphic>
      </p:graphicFrame>
      <p:sp>
        <p:nvSpPr>
          <p:cNvPr id="20" name="Text Box 17">
            <a:extLst>
              <a:ext uri="{FF2B5EF4-FFF2-40B4-BE49-F238E27FC236}">
                <a16:creationId xmlns:a16="http://schemas.microsoft.com/office/drawing/2014/main" id="{C5CA4EAE-27BA-4F83-863F-1577FD3050AA}"/>
              </a:ext>
            </a:extLst>
          </p:cNvPr>
          <p:cNvSpPr txBox="1">
            <a:spLocks noChangeArrowheads="1"/>
          </p:cNvSpPr>
          <p:nvPr/>
        </p:nvSpPr>
        <p:spPr bwMode="auto">
          <a:xfrm>
            <a:off x="899592" y="5284106"/>
            <a:ext cx="13064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dirty="0">
                <a:latin typeface="微软雅黑" pitchFamily="34" charset="-122"/>
                <a:ea typeface="微软雅黑" pitchFamily="34" charset="-122"/>
                <a:cs typeface="Times New Roman" panose="02020603050405020304" pitchFamily="18" charset="0"/>
              </a:rPr>
              <a:t>拒绝域</a:t>
            </a:r>
          </a:p>
        </p:txBody>
      </p:sp>
      <p:graphicFrame>
        <p:nvGraphicFramePr>
          <p:cNvPr id="21" name="Object 18">
            <a:extLst>
              <a:ext uri="{FF2B5EF4-FFF2-40B4-BE49-F238E27FC236}">
                <a16:creationId xmlns:a16="http://schemas.microsoft.com/office/drawing/2014/main" id="{311194BB-17E0-4557-9CF1-6112C94EF632}"/>
              </a:ext>
            </a:extLst>
          </p:cNvPr>
          <p:cNvGraphicFramePr>
            <a:graphicFrameLocks noChangeAspect="1"/>
          </p:cNvGraphicFramePr>
          <p:nvPr>
            <p:extLst>
              <p:ext uri="{D42A27DB-BD31-4B8C-83A1-F6EECF244321}">
                <p14:modId xmlns:p14="http://schemas.microsoft.com/office/powerpoint/2010/main" val="1940756956"/>
              </p:ext>
            </p:extLst>
          </p:nvPr>
        </p:nvGraphicFramePr>
        <p:xfrm>
          <a:off x="2855913" y="5713413"/>
          <a:ext cx="2670175" cy="566737"/>
        </p:xfrm>
        <a:graphic>
          <a:graphicData uri="http://schemas.openxmlformats.org/presentationml/2006/ole">
            <mc:AlternateContent xmlns:mc="http://schemas.openxmlformats.org/markup-compatibility/2006">
              <mc:Choice xmlns:v="urn:schemas-microsoft-com:vml" Requires="v">
                <p:oleObj name="Equation" r:id="rId6" imgW="888840" imgH="253800" progId="Equation.DSMT4">
                  <p:embed/>
                </p:oleObj>
              </mc:Choice>
              <mc:Fallback>
                <p:oleObj name="Equation" r:id="rId6" imgW="888840" imgH="253800" progId="Equation.DSMT4">
                  <p:embed/>
                  <p:pic>
                    <p:nvPicPr>
                      <p:cNvPr id="21" name="Object 18">
                        <a:extLst>
                          <a:ext uri="{FF2B5EF4-FFF2-40B4-BE49-F238E27FC236}">
                            <a16:creationId xmlns:a16="http://schemas.microsoft.com/office/drawing/2014/main" id="{311194BB-17E0-4557-9CF1-6112C94EF632}"/>
                          </a:ext>
                        </a:extLst>
                      </p:cNvPr>
                      <p:cNvPicPr>
                        <a:picLocks noChangeAspect="1" noChangeArrowheads="1"/>
                      </p:cNvPicPr>
                      <p:nvPr/>
                    </p:nvPicPr>
                    <p:blipFill>
                      <a:blip r:embed="rId7"/>
                      <a:srcRect/>
                      <a:stretch>
                        <a:fillRect/>
                      </a:stretch>
                    </p:blipFill>
                    <p:spPr bwMode="auto">
                      <a:xfrm>
                        <a:off x="2855913" y="5713413"/>
                        <a:ext cx="2670175" cy="566737"/>
                      </a:xfrm>
                      <a:prstGeom prst="rect">
                        <a:avLst/>
                      </a:prstGeom>
                      <a:noFill/>
                    </p:spPr>
                  </p:pic>
                </p:oleObj>
              </mc:Fallback>
            </mc:AlternateContent>
          </a:graphicData>
        </a:graphic>
      </p:graphicFrame>
      <p:sp>
        <p:nvSpPr>
          <p:cNvPr id="4" name="日期占位符 3">
            <a:extLst>
              <a:ext uri="{FF2B5EF4-FFF2-40B4-BE49-F238E27FC236}">
                <a16:creationId xmlns:a16="http://schemas.microsoft.com/office/drawing/2014/main" id="{6152D5F6-2A13-43E9-B561-3B780B9CEF1A}"/>
              </a:ext>
            </a:extLst>
          </p:cNvPr>
          <p:cNvSpPr>
            <a:spLocks noGrp="1"/>
          </p:cNvSpPr>
          <p:nvPr>
            <p:ph type="dt" sz="half" idx="2"/>
          </p:nvPr>
        </p:nvSpPr>
        <p:spPr/>
        <p:txBody>
          <a:bodyPr/>
          <a:lstStyle/>
          <a:p>
            <a:pPr>
              <a:defRPr/>
            </a:pPr>
            <a:fld id="{4A2A7382-24E1-4854-8059-0153AF3DFB39}" type="datetime1">
              <a:rPr lang="zh-CN" altLang="en-US" smtClean="0"/>
              <a:t>2022/11/23</a:t>
            </a:fld>
            <a:endParaRPr lang="zh-CN" altLang="en-US"/>
          </a:p>
        </p:txBody>
      </p:sp>
      <p:sp>
        <p:nvSpPr>
          <p:cNvPr id="22" name="Text Box 12">
            <a:extLst>
              <a:ext uri="{FF2B5EF4-FFF2-40B4-BE49-F238E27FC236}">
                <a16:creationId xmlns:a16="http://schemas.microsoft.com/office/drawing/2014/main" id="{26334AF4-DFA9-4FA2-A464-1543B37A306E}"/>
              </a:ext>
            </a:extLst>
          </p:cNvPr>
          <p:cNvSpPr txBox="1">
            <a:spLocks noChangeArrowheads="1"/>
          </p:cNvSpPr>
          <p:nvPr/>
        </p:nvSpPr>
        <p:spPr bwMode="auto">
          <a:xfrm>
            <a:off x="869027" y="980728"/>
            <a:ext cx="7821245" cy="113505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50000"/>
              </a:spcBef>
              <a:buFontTx/>
              <a:buNone/>
            </a:pPr>
            <a:r>
              <a:rPr lang="zh-CN" altLang="en-US" sz="2400" dirty="0">
                <a:latin typeface="微软雅黑" pitchFamily="34" charset="-122"/>
                <a:ea typeface="微软雅黑" pitchFamily="34" charset="-122"/>
              </a:rPr>
              <a:t>相当于理论分布中含有未知参数的单样本</a:t>
            </a:r>
            <a:r>
              <a:rPr lang="en-US" altLang="zh-CN" sz="2400" dirty="0">
                <a:latin typeface="微软雅黑" pitchFamily="34" charset="-122"/>
                <a:ea typeface="微软雅黑" pitchFamily="34" charset="-122"/>
              </a:rPr>
              <a:t>Kolmogorov-Smirnov</a:t>
            </a:r>
            <a:r>
              <a:rPr lang="zh-CN" altLang="en-US" sz="2400" dirty="0">
                <a:latin typeface="微软雅黑" pitchFamily="34" charset="-122"/>
                <a:ea typeface="微软雅黑" pitchFamily="34" charset="-122"/>
              </a:rPr>
              <a:t>检验</a:t>
            </a:r>
          </a:p>
        </p:txBody>
      </p:sp>
      <p:sp>
        <p:nvSpPr>
          <p:cNvPr id="2" name="页脚占位符 1">
            <a:extLst>
              <a:ext uri="{FF2B5EF4-FFF2-40B4-BE49-F238E27FC236}">
                <a16:creationId xmlns:a16="http://schemas.microsoft.com/office/drawing/2014/main" id="{B55A77D6-A05D-4750-980C-2134EB20DA1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67469997"/>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15363"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15364"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15365"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15366"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15367"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15368"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15369"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15372" name="Rectangle 12"/>
          <p:cNvSpPr>
            <a:spLocks noChangeArrowheads="1"/>
          </p:cNvSpPr>
          <p:nvPr/>
        </p:nvSpPr>
        <p:spPr bwMode="auto">
          <a:xfrm>
            <a:off x="411585" y="2324028"/>
            <a:ext cx="57445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rgbClr val="0000FF"/>
              </a:buClr>
              <a:buFont typeface="Wingdings" panose="05000000000000000000" pitchFamily="2" charset="2"/>
              <a:buChar char="Ø"/>
            </a:pPr>
            <a:r>
              <a:rPr lang="en-US" altLang="zh-CN" sz="2400" dirty="0">
                <a:solidFill>
                  <a:srgbClr val="0000FF"/>
                </a:solidFill>
                <a:latin typeface="微软雅黑" panose="020B0503020204020204" pitchFamily="34" charset="-122"/>
                <a:ea typeface="微软雅黑" panose="020B0503020204020204" pitchFamily="34" charset="-122"/>
              </a:rPr>
              <a:t> </a:t>
            </a:r>
            <a:r>
              <a:rPr lang="en-US" altLang="zh-CN" sz="2400" dirty="0" err="1">
                <a:solidFill>
                  <a:srgbClr val="0000FF"/>
                </a:solidFill>
                <a:latin typeface="微软雅黑" panose="020B0503020204020204" pitchFamily="34" charset="-122"/>
                <a:ea typeface="微软雅黑" panose="020B0503020204020204" pitchFamily="34" charset="-122"/>
              </a:rPr>
              <a:t>kstest</a:t>
            </a:r>
            <a:r>
              <a:rPr lang="zh-CN" altLang="en-US" sz="2400" dirty="0">
                <a:solidFill>
                  <a:srgbClr val="0000FF"/>
                </a:solidFill>
                <a:latin typeface="微软雅黑" panose="020B0503020204020204" pitchFamily="34" charset="-122"/>
                <a:ea typeface="微软雅黑" panose="020B0503020204020204" pitchFamily="34" charset="-122"/>
              </a:rPr>
              <a:t>函数</a:t>
            </a:r>
          </a:p>
        </p:txBody>
      </p:sp>
      <p:sp>
        <p:nvSpPr>
          <p:cNvPr id="15374" name="Rectangle 56"/>
          <p:cNvSpPr>
            <a:spLocks noChangeArrowheads="1"/>
          </p:cNvSpPr>
          <p:nvPr/>
        </p:nvSpPr>
        <p:spPr bwMode="auto">
          <a:xfrm>
            <a:off x="824185" y="2825936"/>
            <a:ext cx="6988175"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40000"/>
              </a:lnSpc>
              <a:spcBef>
                <a:spcPct val="0"/>
              </a:spcBef>
              <a:buFontTx/>
              <a:buNone/>
            </a:pPr>
            <a:r>
              <a:rPr lang="es-ES" altLang="zh-CN" sz="2400" dirty="0">
                <a:solidFill>
                  <a:srgbClr val="000000"/>
                </a:solidFill>
                <a:latin typeface="微软雅黑" panose="020B0503020204020204" pitchFamily="34" charset="-122"/>
                <a:ea typeface="微软雅黑" panose="020B0503020204020204" pitchFamily="34" charset="-122"/>
                <a:sym typeface="Wingdings" pitchFamily="2" charset="2"/>
              </a:rPr>
              <a:t>&gt;&gt; [h,p,ksstat,cv] = kstest(x,CDF,alpha,type)</a:t>
            </a:r>
          </a:p>
        </p:txBody>
      </p:sp>
      <p:sp>
        <p:nvSpPr>
          <p:cNvPr id="17" name="Rectangle 12">
            <a:extLst>
              <a:ext uri="{FF2B5EF4-FFF2-40B4-BE49-F238E27FC236}">
                <a16:creationId xmlns:a16="http://schemas.microsoft.com/office/drawing/2014/main" id="{699F2571-D63A-47DB-8052-29102FD2E72D}"/>
              </a:ext>
            </a:extLst>
          </p:cNvPr>
          <p:cNvSpPr>
            <a:spLocks noChangeArrowheads="1"/>
          </p:cNvSpPr>
          <p:nvPr/>
        </p:nvSpPr>
        <p:spPr bwMode="auto">
          <a:xfrm>
            <a:off x="413865" y="3511461"/>
            <a:ext cx="60303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rgbClr val="0000FF"/>
              </a:buClr>
              <a:buFont typeface="Wingdings" panose="05000000000000000000" pitchFamily="2" charset="2"/>
              <a:buChar char="Ø"/>
            </a:pPr>
            <a:r>
              <a:rPr lang="en-US" altLang="zh-CN" sz="2400" dirty="0">
                <a:solidFill>
                  <a:srgbClr val="0000FF"/>
                </a:solidFill>
                <a:latin typeface="微软雅黑" panose="020B0503020204020204" pitchFamily="34" charset="-122"/>
                <a:ea typeface="微软雅黑" panose="020B0503020204020204" pitchFamily="34" charset="-122"/>
              </a:rPr>
              <a:t> kstest2</a:t>
            </a:r>
            <a:r>
              <a:rPr lang="zh-CN" altLang="en-US" sz="2400" dirty="0">
                <a:solidFill>
                  <a:srgbClr val="0000FF"/>
                </a:solidFill>
                <a:latin typeface="微软雅黑" panose="020B0503020204020204" pitchFamily="34" charset="-122"/>
                <a:ea typeface="微软雅黑" panose="020B0503020204020204" pitchFamily="34" charset="-122"/>
              </a:rPr>
              <a:t>函数</a:t>
            </a:r>
          </a:p>
        </p:txBody>
      </p:sp>
      <p:sp>
        <p:nvSpPr>
          <p:cNvPr id="18" name="Rectangle 56">
            <a:extLst>
              <a:ext uri="{FF2B5EF4-FFF2-40B4-BE49-F238E27FC236}">
                <a16:creationId xmlns:a16="http://schemas.microsoft.com/office/drawing/2014/main" id="{E7FF4CEE-3005-4683-A834-C72671FB1046}"/>
              </a:ext>
            </a:extLst>
          </p:cNvPr>
          <p:cNvSpPr>
            <a:spLocks noChangeArrowheads="1"/>
          </p:cNvSpPr>
          <p:nvPr/>
        </p:nvSpPr>
        <p:spPr bwMode="auto">
          <a:xfrm>
            <a:off x="824185" y="4057388"/>
            <a:ext cx="6988175"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40000"/>
              </a:lnSpc>
              <a:spcBef>
                <a:spcPct val="0"/>
              </a:spcBef>
              <a:buFontTx/>
              <a:buNone/>
            </a:pPr>
            <a:r>
              <a:rPr lang="es-ES" altLang="zh-CN" sz="2400" dirty="0">
                <a:solidFill>
                  <a:srgbClr val="000000"/>
                </a:solidFill>
                <a:latin typeface="微软雅黑" panose="020B0503020204020204" pitchFamily="34" charset="-122"/>
                <a:ea typeface="微软雅黑" panose="020B0503020204020204" pitchFamily="34" charset="-122"/>
                <a:sym typeface="Wingdings" pitchFamily="2" charset="2"/>
              </a:rPr>
              <a:t>&gt;&gt; [h,p,ks2stat] = kstest2(x1,x2,alpha,type)</a:t>
            </a:r>
          </a:p>
        </p:txBody>
      </p:sp>
      <p:sp>
        <p:nvSpPr>
          <p:cNvPr id="19" name="Rectangle 12">
            <a:extLst>
              <a:ext uri="{FF2B5EF4-FFF2-40B4-BE49-F238E27FC236}">
                <a16:creationId xmlns:a16="http://schemas.microsoft.com/office/drawing/2014/main" id="{5F7BADB4-C6FC-4685-9ED2-D117F4FB2065}"/>
              </a:ext>
            </a:extLst>
          </p:cNvPr>
          <p:cNvSpPr>
            <a:spLocks noChangeArrowheads="1"/>
          </p:cNvSpPr>
          <p:nvPr/>
        </p:nvSpPr>
        <p:spPr bwMode="auto">
          <a:xfrm>
            <a:off x="411015" y="4754761"/>
            <a:ext cx="56731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rgbClr val="0000FF"/>
              </a:buClr>
              <a:buFont typeface="Wingdings" panose="05000000000000000000" pitchFamily="2" charset="2"/>
              <a:buChar char="Ø"/>
            </a:pPr>
            <a:r>
              <a:rPr lang="en-US" altLang="zh-CN" sz="2400" dirty="0">
                <a:solidFill>
                  <a:srgbClr val="0000FF"/>
                </a:solidFill>
                <a:latin typeface="微软雅黑" panose="020B0503020204020204" pitchFamily="34" charset="-122"/>
                <a:ea typeface="微软雅黑" panose="020B0503020204020204" pitchFamily="34" charset="-122"/>
              </a:rPr>
              <a:t> </a:t>
            </a:r>
            <a:r>
              <a:rPr lang="en-US" altLang="zh-CN" sz="2400" dirty="0" err="1">
                <a:solidFill>
                  <a:srgbClr val="0000FF"/>
                </a:solidFill>
                <a:latin typeface="微软雅黑" panose="020B0503020204020204" pitchFamily="34" charset="-122"/>
                <a:ea typeface="微软雅黑" panose="020B0503020204020204" pitchFamily="34" charset="-122"/>
              </a:rPr>
              <a:t>lillietest</a:t>
            </a:r>
            <a:r>
              <a:rPr lang="zh-CN" altLang="en-US" sz="2400" dirty="0">
                <a:solidFill>
                  <a:srgbClr val="0000FF"/>
                </a:solidFill>
                <a:latin typeface="微软雅黑" panose="020B0503020204020204" pitchFamily="34" charset="-122"/>
                <a:ea typeface="微软雅黑" panose="020B0503020204020204" pitchFamily="34" charset="-122"/>
              </a:rPr>
              <a:t>函数</a:t>
            </a:r>
          </a:p>
        </p:txBody>
      </p:sp>
      <p:sp>
        <p:nvSpPr>
          <p:cNvPr id="20" name="Rectangle 56">
            <a:extLst>
              <a:ext uri="{FF2B5EF4-FFF2-40B4-BE49-F238E27FC236}">
                <a16:creationId xmlns:a16="http://schemas.microsoft.com/office/drawing/2014/main" id="{0A4E6C55-E17D-4819-B438-538796D99C19}"/>
              </a:ext>
            </a:extLst>
          </p:cNvPr>
          <p:cNvSpPr>
            <a:spLocks noChangeArrowheads="1"/>
          </p:cNvSpPr>
          <p:nvPr/>
        </p:nvSpPr>
        <p:spPr bwMode="auto">
          <a:xfrm>
            <a:off x="827584" y="5281524"/>
            <a:ext cx="7848872"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40000"/>
              </a:lnSpc>
              <a:spcBef>
                <a:spcPct val="0"/>
              </a:spcBef>
              <a:buFontTx/>
              <a:buNone/>
            </a:pPr>
            <a:r>
              <a:rPr lang="es-ES" altLang="zh-CN" sz="2400" dirty="0">
                <a:solidFill>
                  <a:srgbClr val="000000"/>
                </a:solidFill>
                <a:latin typeface="微软雅黑" panose="020B0503020204020204" pitchFamily="34" charset="-122"/>
                <a:ea typeface="微软雅黑" panose="020B0503020204020204" pitchFamily="34" charset="-122"/>
                <a:sym typeface="Wingdings" pitchFamily="2" charset="2"/>
              </a:rPr>
              <a:t>&gt;&gt; [h,p,kstat,critval] = lillietest(x,alpha,distr,mctol)</a:t>
            </a:r>
          </a:p>
        </p:txBody>
      </p:sp>
      <p:sp>
        <p:nvSpPr>
          <p:cNvPr id="4" name="日期占位符 3">
            <a:extLst>
              <a:ext uri="{FF2B5EF4-FFF2-40B4-BE49-F238E27FC236}">
                <a16:creationId xmlns:a16="http://schemas.microsoft.com/office/drawing/2014/main" id="{DF74DF27-B53B-458F-94D6-895670CF6B99}"/>
              </a:ext>
            </a:extLst>
          </p:cNvPr>
          <p:cNvSpPr>
            <a:spLocks noGrp="1"/>
          </p:cNvSpPr>
          <p:nvPr>
            <p:ph type="dt" sz="half" idx="2"/>
          </p:nvPr>
        </p:nvSpPr>
        <p:spPr/>
        <p:txBody>
          <a:bodyPr/>
          <a:lstStyle/>
          <a:p>
            <a:pPr>
              <a:defRPr/>
            </a:pPr>
            <a:fld id="{789F1047-F29D-4597-A5C2-8D3B7882104C}" type="datetime1">
              <a:rPr lang="zh-CN" altLang="en-US" smtClean="0"/>
              <a:t>2022/11/23</a:t>
            </a:fld>
            <a:endParaRPr lang="zh-CN" altLang="en-US"/>
          </a:p>
        </p:txBody>
      </p:sp>
      <p:sp>
        <p:nvSpPr>
          <p:cNvPr id="21" name="Text Box 12">
            <a:extLst>
              <a:ext uri="{FF2B5EF4-FFF2-40B4-BE49-F238E27FC236}">
                <a16:creationId xmlns:a16="http://schemas.microsoft.com/office/drawing/2014/main" id="{11E959EC-0B09-4FBE-A143-2CFE71473F3D}"/>
              </a:ext>
            </a:extLst>
          </p:cNvPr>
          <p:cNvSpPr txBox="1">
            <a:spLocks noChangeArrowheads="1"/>
          </p:cNvSpPr>
          <p:nvPr/>
        </p:nvSpPr>
        <p:spPr bwMode="auto">
          <a:xfrm>
            <a:off x="410091" y="476672"/>
            <a:ext cx="6178133"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a:solidFill>
                  <a:srgbClr val="FF0000"/>
                </a:solidFill>
                <a:latin typeface="微软雅黑" pitchFamily="34" charset="-122"/>
                <a:ea typeface="微软雅黑" pitchFamily="34" charset="-122"/>
              </a:rPr>
              <a:t>5.  </a:t>
            </a:r>
            <a:r>
              <a:rPr lang="zh-CN" altLang="en-US" sz="2400" dirty="0">
                <a:solidFill>
                  <a:srgbClr val="FF0000"/>
                </a:solidFill>
                <a:latin typeface="微软雅黑" pitchFamily="34" charset="-122"/>
                <a:ea typeface="微软雅黑" pitchFamily="34" charset="-122"/>
              </a:rPr>
              <a:t>分布拟合检验的</a:t>
            </a:r>
            <a:r>
              <a:rPr lang="en-US" altLang="zh-CN" sz="2400" dirty="0">
                <a:solidFill>
                  <a:srgbClr val="FF0000"/>
                </a:solidFill>
                <a:latin typeface="微软雅黑" pitchFamily="34" charset="-122"/>
                <a:ea typeface="微软雅黑" pitchFamily="34" charset="-122"/>
              </a:rPr>
              <a:t>MATLAB</a:t>
            </a:r>
            <a:r>
              <a:rPr lang="zh-CN" altLang="en-US" sz="2400" dirty="0">
                <a:solidFill>
                  <a:srgbClr val="FF0000"/>
                </a:solidFill>
                <a:latin typeface="微软雅黑" pitchFamily="34" charset="-122"/>
                <a:ea typeface="微软雅黑" pitchFamily="34" charset="-122"/>
              </a:rPr>
              <a:t>函数</a:t>
            </a:r>
          </a:p>
        </p:txBody>
      </p:sp>
      <p:sp>
        <p:nvSpPr>
          <p:cNvPr id="22" name="Rectangle 12">
            <a:extLst>
              <a:ext uri="{FF2B5EF4-FFF2-40B4-BE49-F238E27FC236}">
                <a16:creationId xmlns:a16="http://schemas.microsoft.com/office/drawing/2014/main" id="{0C5485EF-5641-41E1-AA8C-230928283366}"/>
              </a:ext>
            </a:extLst>
          </p:cNvPr>
          <p:cNvSpPr>
            <a:spLocks noChangeArrowheads="1"/>
          </p:cNvSpPr>
          <p:nvPr/>
        </p:nvSpPr>
        <p:spPr bwMode="auto">
          <a:xfrm>
            <a:off x="395536" y="1124744"/>
            <a:ext cx="72866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rgbClr val="0000FF"/>
              </a:buClr>
              <a:buFont typeface="Wingdings" panose="05000000000000000000" pitchFamily="2" charset="2"/>
              <a:buChar char="Ø"/>
            </a:pPr>
            <a:r>
              <a:rPr lang="en-US" altLang="zh-CN" sz="2400" dirty="0">
                <a:solidFill>
                  <a:srgbClr val="0000FF"/>
                </a:solidFill>
                <a:latin typeface="微软雅黑" panose="020B0503020204020204" pitchFamily="34" charset="-122"/>
                <a:ea typeface="微软雅黑" panose="020B0503020204020204" pitchFamily="34" charset="-122"/>
              </a:rPr>
              <a:t> chi2gof</a:t>
            </a:r>
            <a:r>
              <a:rPr lang="zh-CN" altLang="en-US" sz="2400" dirty="0">
                <a:solidFill>
                  <a:srgbClr val="0000FF"/>
                </a:solidFill>
                <a:latin typeface="微软雅黑" panose="020B0503020204020204" pitchFamily="34" charset="-122"/>
                <a:ea typeface="微软雅黑" panose="020B0503020204020204" pitchFamily="34" charset="-122"/>
              </a:rPr>
              <a:t>函数</a:t>
            </a:r>
          </a:p>
        </p:txBody>
      </p:sp>
      <p:sp>
        <p:nvSpPr>
          <p:cNvPr id="23" name="Rectangle 56">
            <a:extLst>
              <a:ext uri="{FF2B5EF4-FFF2-40B4-BE49-F238E27FC236}">
                <a16:creationId xmlns:a16="http://schemas.microsoft.com/office/drawing/2014/main" id="{0FB7C4B2-BF5F-4915-B0AC-F891A1A531EA}"/>
              </a:ext>
            </a:extLst>
          </p:cNvPr>
          <p:cNvSpPr>
            <a:spLocks noChangeArrowheads="1"/>
          </p:cNvSpPr>
          <p:nvPr/>
        </p:nvSpPr>
        <p:spPr bwMode="auto">
          <a:xfrm>
            <a:off x="824185" y="1609116"/>
            <a:ext cx="6988175"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40000"/>
              </a:lnSpc>
              <a:spcBef>
                <a:spcPct val="0"/>
              </a:spcBef>
              <a:buFontTx/>
              <a:buNone/>
            </a:pPr>
            <a:r>
              <a:rPr lang="es-ES" altLang="zh-CN" sz="2400" dirty="0">
                <a:solidFill>
                  <a:srgbClr val="000000"/>
                </a:solidFill>
                <a:latin typeface="微软雅黑" panose="020B0503020204020204" pitchFamily="34" charset="-122"/>
                <a:ea typeface="微软雅黑" panose="020B0503020204020204" pitchFamily="34" charset="-122"/>
                <a:sym typeface="Wingdings" pitchFamily="2" charset="2"/>
              </a:rPr>
              <a:t>&gt;&gt; [h,p,stats] = chi2gof(x,Name,Value)</a:t>
            </a:r>
          </a:p>
        </p:txBody>
      </p:sp>
      <p:sp>
        <p:nvSpPr>
          <p:cNvPr id="2" name="页脚占位符 1">
            <a:extLst>
              <a:ext uri="{FF2B5EF4-FFF2-40B4-BE49-F238E27FC236}">
                <a16:creationId xmlns:a16="http://schemas.microsoft.com/office/drawing/2014/main" id="{8BCBFBFF-A3C5-4C1E-B874-7CF2D8DFC89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913267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6147"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6148"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6149"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6150"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6151"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6152"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6153"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6154"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solidFill>
                <a:srgbClr val="000000"/>
              </a:solidFill>
              <a:ea typeface="楷体_GB2312" pitchFamily="49" charset="-122"/>
            </a:endParaRPr>
          </a:p>
        </p:txBody>
      </p:sp>
      <p:sp>
        <p:nvSpPr>
          <p:cNvPr id="15" name="Rectangle 2"/>
          <p:cNvSpPr>
            <a:spLocks noChangeArrowheads="1"/>
          </p:cNvSpPr>
          <p:nvPr/>
        </p:nvSpPr>
        <p:spPr bwMode="auto">
          <a:xfrm>
            <a:off x="716629" y="1124744"/>
            <a:ext cx="7743803" cy="521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lang="en-US" altLang="en-US" sz="1600" dirty="0">
                <a:latin typeface="微软雅黑" pitchFamily="34" charset="-122"/>
                <a:ea typeface="微软雅黑" pitchFamily="34" charset="-122"/>
              </a:rPr>
              <a:t>&gt;&gt; data = </a:t>
            </a:r>
            <a:r>
              <a:rPr lang="en-US" altLang="en-US" sz="1600" dirty="0" err="1">
                <a:latin typeface="微软雅黑" pitchFamily="34" charset="-122"/>
                <a:ea typeface="微软雅黑" pitchFamily="34" charset="-122"/>
              </a:rPr>
              <a:t>xlsread</a:t>
            </a:r>
            <a:r>
              <a:rPr lang="en-US" altLang="en-US"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体测成绩</a:t>
            </a:r>
            <a:r>
              <a:rPr lang="en-US" altLang="zh-CN" sz="1600" dirty="0">
                <a:latin typeface="微软雅黑" pitchFamily="34" charset="-122"/>
                <a:ea typeface="微软雅黑" pitchFamily="34" charset="-122"/>
              </a:rPr>
              <a:t>.</a:t>
            </a:r>
            <a:r>
              <a:rPr lang="en-US" altLang="en-US" sz="1600" dirty="0" err="1">
                <a:latin typeface="微软雅黑" pitchFamily="34" charset="-122"/>
                <a:ea typeface="微软雅黑" pitchFamily="34" charset="-122"/>
              </a:rPr>
              <a:t>xls</a:t>
            </a:r>
            <a:r>
              <a:rPr lang="en-US" altLang="en-US" sz="1600" dirty="0">
                <a:latin typeface="微软雅黑" pitchFamily="34" charset="-122"/>
                <a:ea typeface="微软雅黑" pitchFamily="34" charset="-122"/>
              </a:rPr>
              <a:t>');</a:t>
            </a:r>
          </a:p>
          <a:p>
            <a:pPr eaLnBrk="1" hangingPunct="1">
              <a:lnSpc>
                <a:spcPct val="150000"/>
              </a:lnSpc>
              <a:spcBef>
                <a:spcPct val="0"/>
              </a:spcBef>
              <a:buFontTx/>
              <a:buNone/>
            </a:pPr>
            <a:r>
              <a:rPr lang="en-US" altLang="en-US" sz="1600" dirty="0">
                <a:latin typeface="微软雅黑" pitchFamily="34" charset="-122"/>
                <a:ea typeface="微软雅黑" pitchFamily="34" charset="-122"/>
              </a:rPr>
              <a:t>&gt;&gt; VC = data(:,4);</a:t>
            </a:r>
          </a:p>
          <a:p>
            <a:pPr eaLnBrk="1" hangingPunct="1">
              <a:lnSpc>
                <a:spcPct val="150000"/>
              </a:lnSpc>
              <a:spcBef>
                <a:spcPct val="0"/>
              </a:spcBef>
              <a:buFontTx/>
              <a:buNone/>
            </a:pPr>
            <a:r>
              <a:rPr lang="en-US" altLang="en-US" sz="1600" b="1" dirty="0">
                <a:solidFill>
                  <a:srgbClr val="FF0000"/>
                </a:solidFill>
                <a:latin typeface="微软雅黑" pitchFamily="34" charset="-122"/>
                <a:ea typeface="微软雅黑" pitchFamily="34" charset="-122"/>
              </a:rPr>
              <a:t>% </a:t>
            </a:r>
            <a:r>
              <a:rPr lang="zh-CN" altLang="en-US" sz="1600" b="1" dirty="0">
                <a:solidFill>
                  <a:srgbClr val="FF0000"/>
                </a:solidFill>
                <a:latin typeface="微软雅黑" pitchFamily="34" charset="-122"/>
                <a:ea typeface="微软雅黑" pitchFamily="34" charset="-122"/>
              </a:rPr>
              <a:t>卡方拟合优度检验</a:t>
            </a:r>
          </a:p>
          <a:p>
            <a:pPr eaLnBrk="1" hangingPunct="1">
              <a:lnSpc>
                <a:spcPct val="150000"/>
              </a:lnSpc>
              <a:spcBef>
                <a:spcPct val="0"/>
              </a:spcBef>
              <a:buFontTx/>
              <a:buNone/>
            </a:pPr>
            <a:r>
              <a:rPr lang="en-US" altLang="zh-CN" sz="1600" dirty="0">
                <a:latin typeface="微软雅黑" pitchFamily="34" charset="-122"/>
                <a:ea typeface="微软雅黑" pitchFamily="34" charset="-122"/>
              </a:rPr>
              <a:t>&gt;&gt; [</a:t>
            </a:r>
            <a:r>
              <a:rPr lang="en-US" altLang="en-US" sz="1600" dirty="0">
                <a:latin typeface="微软雅黑" pitchFamily="34" charset="-122"/>
                <a:ea typeface="微软雅黑" pitchFamily="34" charset="-122"/>
              </a:rPr>
              <a:t>mu1, sigma1] = </a:t>
            </a:r>
            <a:r>
              <a:rPr lang="en-US" altLang="en-US" sz="1600" dirty="0" err="1">
                <a:latin typeface="微软雅黑" pitchFamily="34" charset="-122"/>
                <a:ea typeface="微软雅黑" pitchFamily="34" charset="-122"/>
              </a:rPr>
              <a:t>normfit</a:t>
            </a:r>
            <a:r>
              <a:rPr lang="en-US" altLang="en-US" sz="1600" dirty="0">
                <a:latin typeface="微软雅黑" pitchFamily="34" charset="-122"/>
                <a:ea typeface="微软雅黑" pitchFamily="34" charset="-122"/>
              </a:rPr>
              <a:t>(VC)</a:t>
            </a:r>
          </a:p>
          <a:p>
            <a:pPr eaLnBrk="1" hangingPunct="1">
              <a:lnSpc>
                <a:spcPct val="150000"/>
              </a:lnSpc>
              <a:spcBef>
                <a:spcPct val="0"/>
              </a:spcBef>
              <a:buFontTx/>
              <a:buNone/>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h,p,stats</a:t>
            </a:r>
            <a:r>
              <a:rPr lang="en-US" altLang="en-US" sz="1600" dirty="0">
                <a:latin typeface="微软雅黑" pitchFamily="34" charset="-122"/>
                <a:ea typeface="微软雅黑" pitchFamily="34" charset="-122"/>
              </a:rPr>
              <a:t>] = chi2gof(VC,'</a:t>
            </a:r>
            <a:r>
              <a:rPr lang="en-US" altLang="en-US" sz="1600" dirty="0" err="1">
                <a:latin typeface="微软雅黑" pitchFamily="34" charset="-122"/>
                <a:ea typeface="微软雅黑" pitchFamily="34" charset="-122"/>
              </a:rPr>
              <a:t>cdf</a:t>
            </a:r>
            <a:r>
              <a:rPr lang="en-US" altLang="en-US" sz="1600" dirty="0">
                <a:latin typeface="微软雅黑" pitchFamily="34" charset="-122"/>
                <a:ea typeface="微软雅黑" pitchFamily="34" charset="-122"/>
              </a:rPr>
              <a:t>',{'</a:t>
            </a:r>
            <a:r>
              <a:rPr lang="en-US" altLang="en-US" sz="1600" dirty="0" err="1">
                <a:latin typeface="微软雅黑" pitchFamily="34" charset="-122"/>
                <a:ea typeface="微软雅黑" pitchFamily="34" charset="-122"/>
              </a:rPr>
              <a:t>normcdf</a:t>
            </a:r>
            <a:r>
              <a:rPr lang="en-US" altLang="en-US" sz="1600" dirty="0">
                <a:latin typeface="微软雅黑" pitchFamily="34" charset="-122"/>
                <a:ea typeface="微软雅黑" pitchFamily="34" charset="-122"/>
              </a:rPr>
              <a:t>', mu1, sigma1})</a:t>
            </a:r>
          </a:p>
          <a:p>
            <a:pPr eaLnBrk="1" hangingPunct="1">
              <a:lnSpc>
                <a:spcPct val="150000"/>
              </a:lnSpc>
              <a:spcBef>
                <a:spcPct val="0"/>
              </a:spcBef>
              <a:buNone/>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h,p,kstat,critval</a:t>
            </a:r>
            <a:r>
              <a:rPr lang="en-US" altLang="zh-CN" sz="1600" dirty="0">
                <a:latin typeface="微软雅黑" pitchFamily="34" charset="-122"/>
                <a:ea typeface="微软雅黑" pitchFamily="34" charset="-122"/>
              </a:rPr>
              <a:t>] = </a:t>
            </a:r>
            <a:r>
              <a:rPr lang="en-US" altLang="zh-CN" sz="1600" dirty="0" err="1">
                <a:latin typeface="微软雅黑" pitchFamily="34" charset="-122"/>
                <a:ea typeface="微软雅黑" pitchFamily="34" charset="-122"/>
              </a:rPr>
              <a:t>lillietest</a:t>
            </a:r>
            <a:r>
              <a:rPr lang="en-US" altLang="zh-CN" sz="1600" dirty="0">
                <a:latin typeface="微软雅黑" pitchFamily="34" charset="-122"/>
                <a:ea typeface="微软雅黑" pitchFamily="34" charset="-122"/>
              </a:rPr>
              <a:t>(VC)</a:t>
            </a:r>
            <a:r>
              <a:rPr lang="en-US" altLang="en-US" sz="1600" b="1" dirty="0">
                <a:solidFill>
                  <a:srgbClr val="FF0000"/>
                </a:solidFill>
                <a:latin typeface="微软雅黑" pitchFamily="34" charset="-122"/>
                <a:ea typeface="微软雅黑" pitchFamily="34" charset="-122"/>
              </a:rPr>
              <a:t>  % Lilliefors</a:t>
            </a:r>
            <a:r>
              <a:rPr lang="zh-CN" altLang="en-US" sz="1600" b="1" dirty="0">
                <a:solidFill>
                  <a:srgbClr val="FF0000"/>
                </a:solidFill>
                <a:latin typeface="微软雅黑" pitchFamily="34" charset="-122"/>
                <a:ea typeface="微软雅黑" pitchFamily="34" charset="-122"/>
              </a:rPr>
              <a:t>检验</a:t>
            </a:r>
          </a:p>
          <a:p>
            <a:pPr eaLnBrk="1" hangingPunct="1">
              <a:lnSpc>
                <a:spcPct val="150000"/>
              </a:lnSpc>
              <a:spcBef>
                <a:spcPct val="0"/>
              </a:spcBef>
              <a:buFontTx/>
              <a:buNone/>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parmhat</a:t>
            </a:r>
            <a:r>
              <a:rPr lang="en-US" altLang="zh-CN" sz="1600" dirty="0">
                <a:latin typeface="微软雅黑" pitchFamily="34" charset="-122"/>
                <a:ea typeface="微软雅黑" pitchFamily="34" charset="-122"/>
              </a:rPr>
              <a:t> = </a:t>
            </a:r>
            <a:r>
              <a:rPr lang="en-US" altLang="zh-CN" sz="1600" dirty="0" err="1">
                <a:latin typeface="微软雅黑" pitchFamily="34" charset="-122"/>
                <a:ea typeface="微软雅黑" pitchFamily="34" charset="-122"/>
              </a:rPr>
              <a:t>lognfit</a:t>
            </a:r>
            <a:r>
              <a:rPr lang="en-US" altLang="zh-CN" sz="1600" dirty="0">
                <a:latin typeface="微软雅黑" pitchFamily="34" charset="-122"/>
                <a:ea typeface="微软雅黑" pitchFamily="34" charset="-122"/>
              </a:rPr>
              <a:t>(VC);</a:t>
            </a:r>
          </a:p>
          <a:p>
            <a:pPr eaLnBrk="1" hangingPunct="1">
              <a:lnSpc>
                <a:spcPct val="150000"/>
              </a:lnSpc>
              <a:spcBef>
                <a:spcPct val="0"/>
              </a:spcBef>
              <a:buFontTx/>
              <a:buNone/>
            </a:pPr>
            <a:r>
              <a:rPr lang="en-US" altLang="zh-CN" sz="1600" dirty="0">
                <a:latin typeface="微软雅黑" pitchFamily="34" charset="-122"/>
                <a:ea typeface="微软雅黑" pitchFamily="34" charset="-122"/>
              </a:rPr>
              <a:t>&gt;&gt; mu2 = </a:t>
            </a:r>
            <a:r>
              <a:rPr lang="en-US" altLang="zh-CN" sz="1600" dirty="0" err="1">
                <a:latin typeface="微软雅黑" pitchFamily="34" charset="-122"/>
                <a:ea typeface="微软雅黑" pitchFamily="34" charset="-122"/>
              </a:rPr>
              <a:t>parmhat</a:t>
            </a:r>
            <a:r>
              <a:rPr lang="en-US" altLang="zh-CN" sz="1600" dirty="0">
                <a:latin typeface="微软雅黑" pitchFamily="34" charset="-122"/>
                <a:ea typeface="微软雅黑" pitchFamily="34" charset="-122"/>
              </a:rPr>
              <a:t>(1)</a:t>
            </a:r>
          </a:p>
          <a:p>
            <a:pPr eaLnBrk="1" hangingPunct="1">
              <a:lnSpc>
                <a:spcPct val="150000"/>
              </a:lnSpc>
              <a:spcBef>
                <a:spcPct val="0"/>
              </a:spcBef>
              <a:buFontTx/>
              <a:buNone/>
            </a:pPr>
            <a:r>
              <a:rPr lang="en-US" altLang="zh-CN" sz="1600" dirty="0">
                <a:latin typeface="微软雅黑" pitchFamily="34" charset="-122"/>
                <a:ea typeface="微软雅黑" pitchFamily="34" charset="-122"/>
              </a:rPr>
              <a:t>&gt;&gt; sigma2 = </a:t>
            </a:r>
            <a:r>
              <a:rPr lang="en-US" altLang="zh-CN" sz="1600" dirty="0" err="1">
                <a:latin typeface="微软雅黑" pitchFamily="34" charset="-122"/>
                <a:ea typeface="微软雅黑" pitchFamily="34" charset="-122"/>
              </a:rPr>
              <a:t>parmhat</a:t>
            </a:r>
            <a:r>
              <a:rPr lang="en-US" altLang="zh-CN" sz="1600" dirty="0">
                <a:latin typeface="微软雅黑" pitchFamily="34" charset="-122"/>
                <a:ea typeface="微软雅黑" pitchFamily="34" charset="-122"/>
              </a:rPr>
              <a:t>(2)</a:t>
            </a:r>
          </a:p>
          <a:p>
            <a:pPr eaLnBrk="1" hangingPunct="1">
              <a:lnSpc>
                <a:spcPct val="150000"/>
              </a:lnSpc>
              <a:spcBef>
                <a:spcPct val="0"/>
              </a:spcBef>
              <a:buNone/>
            </a:pPr>
            <a:r>
              <a:rPr lang="en-US" altLang="en-US" sz="1600" b="1" dirty="0">
                <a:solidFill>
                  <a:srgbClr val="FF0000"/>
                </a:solidFill>
                <a:latin typeface="微软雅黑" pitchFamily="34" charset="-122"/>
                <a:ea typeface="微软雅黑" pitchFamily="34" charset="-122"/>
              </a:rPr>
              <a:t>% </a:t>
            </a:r>
            <a:r>
              <a:rPr lang="zh-CN" altLang="en-US" sz="1600" b="1" dirty="0">
                <a:solidFill>
                  <a:srgbClr val="FF0000"/>
                </a:solidFill>
                <a:latin typeface="微软雅黑" pitchFamily="34" charset="-122"/>
                <a:ea typeface="微软雅黑" pitchFamily="34" charset="-122"/>
              </a:rPr>
              <a:t>卡方拟合优度检验</a:t>
            </a:r>
          </a:p>
          <a:p>
            <a:pPr eaLnBrk="1" hangingPunct="1">
              <a:lnSpc>
                <a:spcPct val="150000"/>
              </a:lnSpc>
              <a:spcBef>
                <a:spcPct val="0"/>
              </a:spcBef>
              <a:buFontTx/>
              <a:buNone/>
            </a:pPr>
            <a:r>
              <a:rPr lang="en-US" altLang="zh-CN" sz="1600" dirty="0">
                <a:latin typeface="微软雅黑" pitchFamily="34" charset="-122"/>
                <a:ea typeface="微软雅黑" pitchFamily="34" charset="-122"/>
              </a:rPr>
              <a:t>&gt;&gt; [</a:t>
            </a:r>
            <a:r>
              <a:rPr lang="en-US" altLang="zh-CN" sz="1600" dirty="0" err="1">
                <a:latin typeface="微软雅黑" pitchFamily="34" charset="-122"/>
                <a:ea typeface="微软雅黑" pitchFamily="34" charset="-122"/>
              </a:rPr>
              <a:t>h,p,stats</a:t>
            </a:r>
            <a:r>
              <a:rPr lang="en-US" altLang="zh-CN" sz="1600" dirty="0">
                <a:latin typeface="微软雅黑" pitchFamily="34" charset="-122"/>
                <a:ea typeface="微软雅黑" pitchFamily="34" charset="-122"/>
              </a:rPr>
              <a:t>] = chi2gof(VC,'</a:t>
            </a:r>
            <a:r>
              <a:rPr lang="en-US" altLang="zh-CN" sz="1600" dirty="0" err="1">
                <a:latin typeface="微软雅黑" pitchFamily="34" charset="-122"/>
                <a:ea typeface="微软雅黑" pitchFamily="34" charset="-122"/>
              </a:rPr>
              <a:t>cdf</a:t>
            </a:r>
            <a:r>
              <a:rPr lang="en-US" altLang="zh-CN" sz="1600" dirty="0">
                <a:latin typeface="微软雅黑" pitchFamily="34" charset="-122"/>
                <a:ea typeface="微软雅黑" pitchFamily="34" charset="-122"/>
              </a:rPr>
              <a:t>',{'</a:t>
            </a:r>
            <a:r>
              <a:rPr lang="en-US" altLang="zh-CN" sz="1600" dirty="0" err="1">
                <a:latin typeface="微软雅黑" pitchFamily="34" charset="-122"/>
                <a:ea typeface="微软雅黑" pitchFamily="34" charset="-122"/>
              </a:rPr>
              <a:t>logncdf</a:t>
            </a:r>
            <a:r>
              <a:rPr lang="en-US" altLang="zh-CN" sz="1600" dirty="0">
                <a:latin typeface="微软雅黑" pitchFamily="34" charset="-122"/>
                <a:ea typeface="微软雅黑" pitchFamily="34" charset="-122"/>
              </a:rPr>
              <a:t>', mu2, sigma2})</a:t>
            </a:r>
          </a:p>
          <a:p>
            <a:pPr eaLnBrk="1" hangingPunct="1">
              <a:lnSpc>
                <a:spcPct val="150000"/>
              </a:lnSpc>
              <a:spcBef>
                <a:spcPct val="0"/>
              </a:spcBef>
              <a:buFontTx/>
              <a:buNone/>
            </a:pPr>
            <a:r>
              <a:rPr lang="en-US" altLang="en-US" sz="1600" b="1" dirty="0">
                <a:solidFill>
                  <a:srgbClr val="FF0000"/>
                </a:solidFill>
                <a:latin typeface="微软雅黑" pitchFamily="34" charset="-122"/>
                <a:ea typeface="微软雅黑" pitchFamily="34" charset="-122"/>
              </a:rPr>
              <a:t>% Kolmogorov-Smirnov</a:t>
            </a:r>
            <a:r>
              <a:rPr lang="zh-CN" altLang="en-US" sz="1600" b="1" dirty="0">
                <a:solidFill>
                  <a:srgbClr val="FF0000"/>
                </a:solidFill>
                <a:latin typeface="微软雅黑" pitchFamily="34" charset="-122"/>
                <a:ea typeface="微软雅黑" pitchFamily="34" charset="-122"/>
              </a:rPr>
              <a:t>检验</a:t>
            </a:r>
          </a:p>
          <a:p>
            <a:pPr eaLnBrk="1" hangingPunct="1">
              <a:lnSpc>
                <a:spcPct val="150000"/>
              </a:lnSpc>
              <a:spcBef>
                <a:spcPct val="0"/>
              </a:spcBef>
              <a:buFontTx/>
              <a:buNone/>
            </a:pPr>
            <a:r>
              <a:rPr lang="en-US" altLang="en-US" sz="1600" dirty="0">
                <a:latin typeface="微软雅黑" pitchFamily="34" charset="-122"/>
                <a:ea typeface="微软雅黑" pitchFamily="34" charset="-122"/>
              </a:rPr>
              <a:t>&gt;&gt; CDF = [VC, </a:t>
            </a:r>
            <a:r>
              <a:rPr lang="en-US" altLang="en-US" sz="1600" dirty="0" err="1">
                <a:latin typeface="微软雅黑" pitchFamily="34" charset="-122"/>
                <a:ea typeface="微软雅黑" pitchFamily="34" charset="-122"/>
              </a:rPr>
              <a:t>logncdf</a:t>
            </a:r>
            <a:r>
              <a:rPr lang="en-US" altLang="en-US" sz="1600" dirty="0">
                <a:latin typeface="微软雅黑" pitchFamily="34" charset="-122"/>
                <a:ea typeface="微软雅黑" pitchFamily="34" charset="-122"/>
              </a:rPr>
              <a:t>(VC, mu2, sigma2)];</a:t>
            </a:r>
          </a:p>
          <a:p>
            <a:pPr eaLnBrk="1" hangingPunct="1">
              <a:lnSpc>
                <a:spcPct val="150000"/>
              </a:lnSpc>
              <a:spcBef>
                <a:spcPct val="0"/>
              </a:spcBef>
              <a:buFontTx/>
              <a:buNone/>
            </a:pPr>
            <a:r>
              <a:rPr lang="en-US" altLang="en-US" sz="1600" dirty="0">
                <a:latin typeface="微软雅黑" pitchFamily="34" charset="-122"/>
                <a:ea typeface="微软雅黑" pitchFamily="34" charset="-122"/>
              </a:rPr>
              <a:t>&gt;&gt; [</a:t>
            </a:r>
            <a:r>
              <a:rPr lang="en-US" altLang="en-US" sz="1600" dirty="0" err="1">
                <a:latin typeface="微软雅黑" pitchFamily="34" charset="-122"/>
                <a:ea typeface="微软雅黑" pitchFamily="34" charset="-122"/>
              </a:rPr>
              <a:t>h,p,ksstat,cv</a:t>
            </a:r>
            <a:r>
              <a:rPr lang="en-US" altLang="en-US" sz="1600" dirty="0">
                <a:latin typeface="微软雅黑" pitchFamily="34" charset="-122"/>
                <a:ea typeface="微软雅黑" pitchFamily="34" charset="-122"/>
              </a:rPr>
              <a:t>] = </a:t>
            </a:r>
            <a:r>
              <a:rPr lang="en-US" altLang="en-US" sz="1600" dirty="0" err="1">
                <a:latin typeface="微软雅黑" pitchFamily="34" charset="-122"/>
                <a:ea typeface="微软雅黑" pitchFamily="34" charset="-122"/>
              </a:rPr>
              <a:t>kstest</a:t>
            </a:r>
            <a:r>
              <a:rPr lang="en-US" altLang="en-US" sz="1600" dirty="0">
                <a:latin typeface="微软雅黑" pitchFamily="34" charset="-122"/>
                <a:ea typeface="微软雅黑" pitchFamily="34" charset="-122"/>
              </a:rPr>
              <a:t>(VC,CDF)</a:t>
            </a:r>
          </a:p>
        </p:txBody>
      </p:sp>
      <p:sp>
        <p:nvSpPr>
          <p:cNvPr id="4" name="日期占位符 3">
            <a:extLst>
              <a:ext uri="{FF2B5EF4-FFF2-40B4-BE49-F238E27FC236}">
                <a16:creationId xmlns:a16="http://schemas.microsoft.com/office/drawing/2014/main" id="{831094EF-42A2-46D8-B2BB-63DC8E1B5AFC}"/>
              </a:ext>
            </a:extLst>
          </p:cNvPr>
          <p:cNvSpPr>
            <a:spLocks noGrp="1"/>
          </p:cNvSpPr>
          <p:nvPr>
            <p:ph type="dt" sz="half" idx="2"/>
          </p:nvPr>
        </p:nvSpPr>
        <p:spPr/>
        <p:txBody>
          <a:bodyPr/>
          <a:lstStyle/>
          <a:p>
            <a:pPr>
              <a:defRPr/>
            </a:pPr>
            <a:fld id="{24E7BA92-BFE5-421A-AC2A-900F71650FE2}" type="datetime1">
              <a:rPr lang="zh-CN" altLang="en-US" smtClean="0"/>
              <a:t>2022/11/23</a:t>
            </a:fld>
            <a:endParaRPr lang="zh-CN" altLang="en-US"/>
          </a:p>
        </p:txBody>
      </p:sp>
      <p:sp>
        <p:nvSpPr>
          <p:cNvPr id="16" name="Text Box 9">
            <a:extLst>
              <a:ext uri="{FF2B5EF4-FFF2-40B4-BE49-F238E27FC236}">
                <a16:creationId xmlns:a16="http://schemas.microsoft.com/office/drawing/2014/main" id="{3AA8CD91-7F6A-4AF7-A974-C3DA91F09814}"/>
              </a:ext>
            </a:extLst>
          </p:cNvPr>
          <p:cNvSpPr txBox="1">
            <a:spLocks noChangeArrowheads="1"/>
          </p:cNvSpPr>
          <p:nvPr/>
        </p:nvSpPr>
        <p:spPr bwMode="auto">
          <a:xfrm>
            <a:off x="497426" y="548680"/>
            <a:ext cx="7963006"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defRPr/>
            </a:pPr>
            <a:r>
              <a:rPr lang="en-US" altLang="zh-CN" dirty="0">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4-8</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根据例</a:t>
            </a:r>
            <a:r>
              <a:rPr lang="en-US" altLang="zh-CN" dirty="0">
                <a:latin typeface="微软雅黑" pitchFamily="34" charset="-122"/>
                <a:ea typeface="微软雅黑" pitchFamily="34" charset="-122"/>
              </a:rPr>
              <a:t>1-1</a:t>
            </a:r>
            <a:r>
              <a:rPr lang="zh-CN" altLang="en-US" dirty="0">
                <a:latin typeface="微软雅黑" pitchFamily="34" charset="-122"/>
                <a:ea typeface="微软雅黑" pitchFamily="34" charset="-122"/>
              </a:rPr>
              <a:t>中肺活量数据，推断其服从的分布。</a:t>
            </a:r>
          </a:p>
        </p:txBody>
      </p:sp>
      <p:sp>
        <p:nvSpPr>
          <p:cNvPr id="2" name="页脚占位符 1">
            <a:extLst>
              <a:ext uri="{FF2B5EF4-FFF2-40B4-BE49-F238E27FC236}">
                <a16:creationId xmlns:a16="http://schemas.microsoft.com/office/drawing/2014/main" id="{EB6DDE9C-C036-4E01-B1BC-0C24C77A081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660300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80" name="Text Box 12"/>
          <p:cNvSpPr txBox="1">
            <a:spLocks noChangeArrowheads="1"/>
          </p:cNvSpPr>
          <p:nvPr/>
        </p:nvSpPr>
        <p:spPr bwMode="auto">
          <a:xfrm>
            <a:off x="428596" y="1772816"/>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两因子的列联表</a:t>
            </a:r>
          </a:p>
        </p:txBody>
      </p:sp>
      <p:sp>
        <p:nvSpPr>
          <p:cNvPr id="15" name="Text Box 12"/>
          <p:cNvSpPr txBox="1">
            <a:spLocks noChangeArrowheads="1"/>
          </p:cNvSpPr>
          <p:nvPr/>
        </p:nvSpPr>
        <p:spPr bwMode="auto">
          <a:xfrm>
            <a:off x="428597" y="548680"/>
            <a:ext cx="810384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六、列联表检验</a:t>
            </a: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2FBB44C9-2778-48F7-AB22-51FCEEDE96F7}" type="datetime1">
              <a:rPr lang="zh-CN" altLang="en-US" smtClean="0"/>
              <a:t>2022/11/23</a:t>
            </a:fld>
            <a:endParaRPr lang="zh-CN" altLang="en-US"/>
          </a:p>
        </p:txBody>
      </p:sp>
      <p:sp>
        <p:nvSpPr>
          <p:cNvPr id="19" name="Text Box 12">
            <a:extLst>
              <a:ext uri="{FF2B5EF4-FFF2-40B4-BE49-F238E27FC236}">
                <a16:creationId xmlns:a16="http://schemas.microsoft.com/office/drawing/2014/main" id="{82FF66B5-29BE-4603-A3D4-1F9532B5053E}"/>
              </a:ext>
            </a:extLst>
          </p:cNvPr>
          <p:cNvSpPr txBox="1">
            <a:spLocks noChangeArrowheads="1"/>
          </p:cNvSpPr>
          <p:nvPr/>
        </p:nvSpPr>
        <p:spPr bwMode="auto">
          <a:xfrm>
            <a:off x="869027" y="1047743"/>
            <a:ext cx="7821245" cy="58105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50000"/>
              </a:spcBef>
              <a:buFontTx/>
              <a:buNone/>
            </a:pPr>
            <a:r>
              <a:rPr lang="zh-CN" altLang="en-US" sz="2400" dirty="0">
                <a:solidFill>
                  <a:srgbClr val="0000FF"/>
                </a:solidFill>
                <a:latin typeface="微软雅黑" pitchFamily="34" charset="-122"/>
                <a:ea typeface="微软雅黑" pitchFamily="34" charset="-122"/>
              </a:rPr>
              <a:t>作用：</a:t>
            </a:r>
            <a:r>
              <a:rPr lang="zh-CN" altLang="en-US" sz="2400" dirty="0">
                <a:latin typeface="微软雅黑" pitchFamily="34" charset="-122"/>
                <a:ea typeface="微软雅黑" pitchFamily="34" charset="-122"/>
              </a:rPr>
              <a:t>列联表检验用来推断多个离散型因子间的独立性</a:t>
            </a:r>
          </a:p>
        </p:txBody>
      </p:sp>
      <p:graphicFrame>
        <p:nvGraphicFramePr>
          <p:cNvPr id="24" name="对象 23">
            <a:extLst>
              <a:ext uri="{FF2B5EF4-FFF2-40B4-BE49-F238E27FC236}">
                <a16:creationId xmlns:a16="http://schemas.microsoft.com/office/drawing/2014/main" id="{49A01C57-AB4F-4661-BBAB-7B2F1050C4AA}"/>
              </a:ext>
            </a:extLst>
          </p:cNvPr>
          <p:cNvGraphicFramePr>
            <a:graphicFrameLocks noChangeAspect="1"/>
          </p:cNvGraphicFramePr>
          <p:nvPr>
            <p:extLst>
              <p:ext uri="{D42A27DB-BD31-4B8C-83A1-F6EECF244321}">
                <p14:modId xmlns:p14="http://schemas.microsoft.com/office/powerpoint/2010/main" val="955337773"/>
              </p:ext>
            </p:extLst>
          </p:nvPr>
        </p:nvGraphicFramePr>
        <p:xfrm>
          <a:off x="534988" y="2355528"/>
          <a:ext cx="7766050" cy="3408362"/>
        </p:xfrm>
        <a:graphic>
          <a:graphicData uri="http://schemas.openxmlformats.org/presentationml/2006/ole">
            <mc:AlternateContent xmlns:mc="http://schemas.openxmlformats.org/markup-compatibility/2006">
              <mc:Choice xmlns:v="urn:schemas-microsoft-com:vml" Requires="v">
                <p:oleObj name="文档" r:id="rId2" imgW="7771507" imgH="3416986" progId="Word.Document.12">
                  <p:embed/>
                </p:oleObj>
              </mc:Choice>
              <mc:Fallback>
                <p:oleObj name="文档" r:id="rId2" imgW="7771507" imgH="3416986" progId="Word.Document.12">
                  <p:embed/>
                  <p:pic>
                    <p:nvPicPr>
                      <p:cNvPr id="5" name="对象 4"/>
                      <p:cNvPicPr/>
                      <p:nvPr/>
                    </p:nvPicPr>
                    <p:blipFill>
                      <a:blip r:embed="rId3"/>
                      <a:stretch>
                        <a:fillRect/>
                      </a:stretch>
                    </p:blipFill>
                    <p:spPr>
                      <a:xfrm>
                        <a:off x="534988" y="2355528"/>
                        <a:ext cx="7766050" cy="3408362"/>
                      </a:xfrm>
                      <a:prstGeom prst="rect">
                        <a:avLst/>
                      </a:prstGeom>
                    </p:spPr>
                  </p:pic>
                </p:oleObj>
              </mc:Fallback>
            </mc:AlternateContent>
          </a:graphicData>
        </a:graphic>
      </p:graphicFrame>
      <p:grpSp>
        <p:nvGrpSpPr>
          <p:cNvPr id="25" name="组合 24">
            <a:extLst>
              <a:ext uri="{FF2B5EF4-FFF2-40B4-BE49-F238E27FC236}">
                <a16:creationId xmlns:a16="http://schemas.microsoft.com/office/drawing/2014/main" id="{1A66D8F7-66F3-40A8-BEA5-85FF69CCA4D8}"/>
              </a:ext>
            </a:extLst>
          </p:cNvPr>
          <p:cNvGrpSpPr/>
          <p:nvPr/>
        </p:nvGrpSpPr>
        <p:grpSpPr>
          <a:xfrm>
            <a:off x="755576" y="5771930"/>
            <a:ext cx="7321178" cy="585648"/>
            <a:chOff x="707206" y="5411890"/>
            <a:chExt cx="7321178" cy="585648"/>
          </a:xfrm>
        </p:grpSpPr>
        <p:sp>
          <p:nvSpPr>
            <p:cNvPr id="26" name="Rectangle 17">
              <a:extLst>
                <a:ext uri="{FF2B5EF4-FFF2-40B4-BE49-F238E27FC236}">
                  <a16:creationId xmlns:a16="http://schemas.microsoft.com/office/drawing/2014/main" id="{71847EC6-7E76-4550-B35F-B408032BC066}"/>
                </a:ext>
              </a:extLst>
            </p:cNvPr>
            <p:cNvSpPr>
              <a:spLocks noChangeArrowheads="1"/>
            </p:cNvSpPr>
            <p:nvPr/>
          </p:nvSpPr>
          <p:spPr bwMode="auto">
            <a:xfrm>
              <a:off x="707206" y="5411890"/>
              <a:ext cx="7321178" cy="55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40000"/>
                </a:lnSpc>
                <a:spcBef>
                  <a:spcPts val="0"/>
                </a:spcBef>
                <a:spcAft>
                  <a:spcPts val="0"/>
                </a:spcAft>
                <a:buClr>
                  <a:srgbClr val="FF0000"/>
                </a:buClr>
                <a:buSzTx/>
                <a:buFont typeface="Wingdings" pitchFamily="2" charset="2"/>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其中                                 为实际观测频数。</a:t>
              </a:r>
            </a:p>
          </p:txBody>
        </p:sp>
        <p:graphicFrame>
          <p:nvGraphicFramePr>
            <p:cNvPr id="27" name="对象 26">
              <a:extLst>
                <a:ext uri="{FF2B5EF4-FFF2-40B4-BE49-F238E27FC236}">
                  <a16:creationId xmlns:a16="http://schemas.microsoft.com/office/drawing/2014/main" id="{8732E7C2-3A78-4B49-9377-C8A5AD96BE13}"/>
                </a:ext>
              </a:extLst>
            </p:cNvPr>
            <p:cNvGraphicFramePr>
              <a:graphicFrameLocks noChangeAspect="1"/>
            </p:cNvGraphicFramePr>
            <p:nvPr>
              <p:extLst>
                <p:ext uri="{D42A27DB-BD31-4B8C-83A1-F6EECF244321}">
                  <p14:modId xmlns:p14="http://schemas.microsoft.com/office/powerpoint/2010/main" val="2250943226"/>
                </p:ext>
              </p:extLst>
            </p:nvPr>
          </p:nvGraphicFramePr>
          <p:xfrm>
            <a:off x="1439273" y="5519701"/>
            <a:ext cx="2843213" cy="477837"/>
          </p:xfrm>
          <a:graphic>
            <a:graphicData uri="http://schemas.openxmlformats.org/presentationml/2006/ole">
              <mc:AlternateContent xmlns:mc="http://schemas.openxmlformats.org/markup-compatibility/2006">
                <mc:Choice xmlns:v="urn:schemas-microsoft-com:vml" Requires="v">
                  <p:oleObj name="Equation" r:id="rId4" imgW="1434960" imgH="241200" progId="Equation.DSMT4">
                    <p:embed/>
                  </p:oleObj>
                </mc:Choice>
                <mc:Fallback>
                  <p:oleObj name="Equation" r:id="rId4" imgW="1434960" imgH="241200" progId="Equation.DSMT4">
                    <p:embed/>
                    <p:pic>
                      <p:nvPicPr>
                        <p:cNvPr id="35" name="对象 34"/>
                        <p:cNvPicPr>
                          <a:picLocks noChangeAspect="1" noChangeArrowheads="1"/>
                        </p:cNvPicPr>
                        <p:nvPr/>
                      </p:nvPicPr>
                      <p:blipFill>
                        <a:blip r:embed="rId5"/>
                        <a:srcRect/>
                        <a:stretch>
                          <a:fillRect/>
                        </a:stretch>
                      </p:blipFill>
                      <p:spPr bwMode="auto">
                        <a:xfrm>
                          <a:off x="1439273" y="5519701"/>
                          <a:ext cx="2843213"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页脚占位符 1">
            <a:extLst>
              <a:ext uri="{FF2B5EF4-FFF2-40B4-BE49-F238E27FC236}">
                <a16:creationId xmlns:a16="http://schemas.microsoft.com/office/drawing/2014/main" id="{1A7F81E2-27C3-4309-B990-5593606491E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1091049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83DFB9-613F-48F8-B0B7-0E92C48881C6}"/>
              </a:ext>
            </a:extLst>
          </p:cNvPr>
          <p:cNvSpPr>
            <a:spLocks noGrp="1"/>
          </p:cNvSpPr>
          <p:nvPr>
            <p:ph type="dt" sz="half" idx="2"/>
          </p:nvPr>
        </p:nvSpPr>
        <p:spPr/>
        <p:txBody>
          <a:bodyPr/>
          <a:lstStyle/>
          <a:p>
            <a:pPr>
              <a:defRPr/>
            </a:pPr>
            <a:fld id="{7BBD987F-C02D-4CD3-8FE6-E99C8D991F25}" type="datetime1">
              <a:rPr lang="zh-CN" altLang="en-US" smtClean="0"/>
              <a:t>2022/11/23</a:t>
            </a:fld>
            <a:endParaRPr lang="zh-CN" altLang="en-US"/>
          </a:p>
        </p:txBody>
      </p:sp>
      <p:sp>
        <p:nvSpPr>
          <p:cNvPr id="4" name="Rectangle 2">
            <a:extLst>
              <a:ext uri="{FF2B5EF4-FFF2-40B4-BE49-F238E27FC236}">
                <a16:creationId xmlns:a16="http://schemas.microsoft.com/office/drawing/2014/main" id="{EE93321F-7FE7-47A5-BC81-506AF5820410}"/>
              </a:ext>
            </a:extLst>
          </p:cNvPr>
          <p:cNvSpPr txBox="1">
            <a:spLocks noChangeArrowheads="1"/>
          </p:cNvSpPr>
          <p:nvPr/>
        </p:nvSpPr>
        <p:spPr bwMode="auto">
          <a:xfrm>
            <a:off x="539750" y="476250"/>
            <a:ext cx="72009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ts val="0"/>
              </a:spcBef>
              <a:spcAft>
                <a:spcPct val="0"/>
              </a:spcAft>
              <a:buClrTx/>
              <a:buSzTx/>
              <a:buFontTx/>
              <a:buNone/>
              <a:tabLst/>
              <a:defRPr/>
            </a:pPr>
            <a:r>
              <a:rPr kumimoji="1" lang="en-US" altLang="zh-CN" sz="24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2.  </a:t>
            </a:r>
            <a:r>
              <a:rPr kumimoji="1" lang="zh-CN" altLang="en-US" sz="24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列联表检验原理</a:t>
            </a:r>
          </a:p>
        </p:txBody>
      </p:sp>
      <p:sp>
        <p:nvSpPr>
          <p:cNvPr id="5" name="Rectangle 13">
            <a:extLst>
              <a:ext uri="{FF2B5EF4-FFF2-40B4-BE49-F238E27FC236}">
                <a16:creationId xmlns:a16="http://schemas.microsoft.com/office/drawing/2014/main" id="{E40823DC-FF7A-48BA-BF5C-03EDDF85B0FF}"/>
              </a:ext>
            </a:extLst>
          </p:cNvPr>
          <p:cNvSpPr>
            <a:spLocks noChangeArrowheads="1"/>
          </p:cNvSpPr>
          <p:nvPr/>
        </p:nvSpPr>
        <p:spPr bwMode="auto">
          <a:xfrm>
            <a:off x="673497" y="3021211"/>
            <a:ext cx="419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Font typeface="Wingdings"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 期望频数：</a:t>
            </a:r>
          </a:p>
        </p:txBody>
      </p:sp>
      <p:graphicFrame>
        <p:nvGraphicFramePr>
          <p:cNvPr id="6" name="对象 5">
            <a:extLst>
              <a:ext uri="{FF2B5EF4-FFF2-40B4-BE49-F238E27FC236}">
                <a16:creationId xmlns:a16="http://schemas.microsoft.com/office/drawing/2014/main" id="{353B00E4-A538-4137-8AEA-863CB445836C}"/>
              </a:ext>
            </a:extLst>
          </p:cNvPr>
          <p:cNvGraphicFramePr>
            <a:graphicFrameLocks noChangeAspect="1"/>
          </p:cNvGraphicFramePr>
          <p:nvPr>
            <p:extLst>
              <p:ext uri="{D42A27DB-BD31-4B8C-83A1-F6EECF244321}">
                <p14:modId xmlns:p14="http://schemas.microsoft.com/office/powerpoint/2010/main" val="3851821701"/>
              </p:ext>
            </p:extLst>
          </p:nvPr>
        </p:nvGraphicFramePr>
        <p:xfrm>
          <a:off x="1331640" y="3605262"/>
          <a:ext cx="3067050" cy="781050"/>
        </p:xfrm>
        <a:graphic>
          <a:graphicData uri="http://schemas.openxmlformats.org/presentationml/2006/ole">
            <mc:AlternateContent xmlns:mc="http://schemas.openxmlformats.org/markup-compatibility/2006">
              <mc:Choice xmlns:v="urn:schemas-microsoft-com:vml" Requires="v">
                <p:oleObj name="Equation" r:id="rId2" imgW="1549080" imgH="393480" progId="Equation.DSMT4">
                  <p:embed/>
                </p:oleObj>
              </mc:Choice>
              <mc:Fallback>
                <p:oleObj name="Equation" r:id="rId2" imgW="1549080" imgH="393480" progId="Equation.DSMT4">
                  <p:embed/>
                  <p:pic>
                    <p:nvPicPr>
                      <p:cNvPr id="5" name="对象 4"/>
                      <p:cNvPicPr>
                        <a:picLocks noChangeAspect="1" noChangeArrowheads="1"/>
                      </p:cNvPicPr>
                      <p:nvPr/>
                    </p:nvPicPr>
                    <p:blipFill>
                      <a:blip r:embed="rId3"/>
                      <a:srcRect/>
                      <a:stretch>
                        <a:fillRect/>
                      </a:stretch>
                    </p:blipFill>
                    <p:spPr bwMode="auto">
                      <a:xfrm>
                        <a:off x="1331640" y="3605262"/>
                        <a:ext cx="3067050"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13">
            <a:extLst>
              <a:ext uri="{FF2B5EF4-FFF2-40B4-BE49-F238E27FC236}">
                <a16:creationId xmlns:a16="http://schemas.microsoft.com/office/drawing/2014/main" id="{29657302-BB91-40F9-9C2A-3B4D67CADBC7}"/>
              </a:ext>
            </a:extLst>
          </p:cNvPr>
          <p:cNvSpPr>
            <a:spLocks noChangeArrowheads="1"/>
          </p:cNvSpPr>
          <p:nvPr/>
        </p:nvSpPr>
        <p:spPr bwMode="auto">
          <a:xfrm>
            <a:off x="683568" y="1095127"/>
            <a:ext cx="419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Font typeface="Wingdings"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 原假设和备择假设：</a:t>
            </a:r>
          </a:p>
        </p:txBody>
      </p:sp>
      <p:graphicFrame>
        <p:nvGraphicFramePr>
          <p:cNvPr id="8" name="对象 7">
            <a:extLst>
              <a:ext uri="{FF2B5EF4-FFF2-40B4-BE49-F238E27FC236}">
                <a16:creationId xmlns:a16="http://schemas.microsoft.com/office/drawing/2014/main" id="{E11AA9C9-71AC-4DA0-BEB5-6E9FA5002FDC}"/>
              </a:ext>
            </a:extLst>
          </p:cNvPr>
          <p:cNvGraphicFramePr>
            <a:graphicFrameLocks noChangeAspect="1"/>
          </p:cNvGraphicFramePr>
          <p:nvPr>
            <p:extLst>
              <p:ext uri="{D42A27DB-BD31-4B8C-83A1-F6EECF244321}">
                <p14:modId xmlns:p14="http://schemas.microsoft.com/office/powerpoint/2010/main" val="2404430359"/>
              </p:ext>
            </p:extLst>
          </p:nvPr>
        </p:nvGraphicFramePr>
        <p:xfrm>
          <a:off x="1242193" y="1737941"/>
          <a:ext cx="7434263" cy="1042987"/>
        </p:xfrm>
        <a:graphic>
          <a:graphicData uri="http://schemas.openxmlformats.org/presentationml/2006/ole">
            <mc:AlternateContent xmlns:mc="http://schemas.openxmlformats.org/markup-compatibility/2006">
              <mc:Choice xmlns:v="urn:schemas-microsoft-com:vml" Requires="v">
                <p:oleObj name="Equation" r:id="rId4" imgW="3619440" imgH="507960" progId="Equation.DSMT4">
                  <p:embed/>
                </p:oleObj>
              </mc:Choice>
              <mc:Fallback>
                <p:oleObj name="Equation" r:id="rId4" imgW="3619440" imgH="507960" progId="Equation.DSMT4">
                  <p:embed/>
                  <p:pic>
                    <p:nvPicPr>
                      <p:cNvPr id="2" name="对象 1"/>
                      <p:cNvPicPr>
                        <a:picLocks noChangeAspect="1" noChangeArrowheads="1"/>
                      </p:cNvPicPr>
                      <p:nvPr/>
                    </p:nvPicPr>
                    <p:blipFill>
                      <a:blip r:embed="rId5"/>
                      <a:srcRect/>
                      <a:stretch>
                        <a:fillRect/>
                      </a:stretch>
                    </p:blipFill>
                    <p:spPr bwMode="auto">
                      <a:xfrm>
                        <a:off x="1242193" y="1737941"/>
                        <a:ext cx="7434263"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a:extLst>
              <a:ext uri="{FF2B5EF4-FFF2-40B4-BE49-F238E27FC236}">
                <a16:creationId xmlns:a16="http://schemas.microsoft.com/office/drawing/2014/main" id="{7616A9FA-ACE6-4B66-9B64-9A4C7F32A547}"/>
              </a:ext>
            </a:extLst>
          </p:cNvPr>
          <p:cNvGraphicFramePr>
            <a:graphicFrameLocks noChangeAspect="1"/>
          </p:cNvGraphicFramePr>
          <p:nvPr>
            <p:extLst>
              <p:ext uri="{D42A27DB-BD31-4B8C-83A1-F6EECF244321}">
                <p14:modId xmlns:p14="http://schemas.microsoft.com/office/powerpoint/2010/main" val="4158537998"/>
              </p:ext>
            </p:extLst>
          </p:nvPr>
        </p:nvGraphicFramePr>
        <p:xfrm>
          <a:off x="5029150" y="3555542"/>
          <a:ext cx="3143250" cy="831850"/>
        </p:xfrm>
        <a:graphic>
          <a:graphicData uri="http://schemas.openxmlformats.org/presentationml/2006/ole">
            <mc:AlternateContent xmlns:mc="http://schemas.openxmlformats.org/markup-compatibility/2006">
              <mc:Choice xmlns:v="urn:schemas-microsoft-com:vml" Requires="v">
                <p:oleObj name="Equation" r:id="rId6" imgW="1587240" imgH="419040" progId="Equation.DSMT4">
                  <p:embed/>
                </p:oleObj>
              </mc:Choice>
              <mc:Fallback>
                <p:oleObj name="Equation" r:id="rId6" imgW="1587240" imgH="419040" progId="Equation.DSMT4">
                  <p:embed/>
                  <p:pic>
                    <p:nvPicPr>
                      <p:cNvPr id="3" name="对象 2"/>
                      <p:cNvPicPr>
                        <a:picLocks noChangeAspect="1" noChangeArrowheads="1"/>
                      </p:cNvPicPr>
                      <p:nvPr/>
                    </p:nvPicPr>
                    <p:blipFill>
                      <a:blip r:embed="rId7"/>
                      <a:srcRect/>
                      <a:stretch>
                        <a:fillRect/>
                      </a:stretch>
                    </p:blipFill>
                    <p:spPr bwMode="auto">
                      <a:xfrm>
                        <a:off x="5029150" y="3555542"/>
                        <a:ext cx="314325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对象 9">
            <a:extLst>
              <a:ext uri="{FF2B5EF4-FFF2-40B4-BE49-F238E27FC236}">
                <a16:creationId xmlns:a16="http://schemas.microsoft.com/office/drawing/2014/main" id="{29C31F8A-3999-42D9-B18D-ABC08770DDA9}"/>
              </a:ext>
            </a:extLst>
          </p:cNvPr>
          <p:cNvGraphicFramePr>
            <a:graphicFrameLocks noChangeAspect="1"/>
          </p:cNvGraphicFramePr>
          <p:nvPr>
            <p:extLst>
              <p:ext uri="{D42A27DB-BD31-4B8C-83A1-F6EECF244321}">
                <p14:modId xmlns:p14="http://schemas.microsoft.com/office/powerpoint/2010/main" val="3206664490"/>
              </p:ext>
            </p:extLst>
          </p:nvPr>
        </p:nvGraphicFramePr>
        <p:xfrm>
          <a:off x="1318269" y="4382567"/>
          <a:ext cx="7142163" cy="831850"/>
        </p:xfrm>
        <a:graphic>
          <a:graphicData uri="http://schemas.openxmlformats.org/presentationml/2006/ole">
            <mc:AlternateContent xmlns:mc="http://schemas.openxmlformats.org/markup-compatibility/2006">
              <mc:Choice xmlns:v="urn:schemas-microsoft-com:vml" Requires="v">
                <p:oleObj name="Equation" r:id="rId8" imgW="3606480" imgH="419040" progId="Equation.DSMT4">
                  <p:embed/>
                </p:oleObj>
              </mc:Choice>
              <mc:Fallback>
                <p:oleObj name="Equation" r:id="rId8" imgW="3606480" imgH="419040" progId="Equation.DSMT4">
                  <p:embed/>
                  <p:pic>
                    <p:nvPicPr>
                      <p:cNvPr id="9" name="对象 8"/>
                      <p:cNvPicPr>
                        <a:picLocks noChangeAspect="1" noChangeArrowheads="1"/>
                      </p:cNvPicPr>
                      <p:nvPr/>
                    </p:nvPicPr>
                    <p:blipFill>
                      <a:blip r:embed="rId9"/>
                      <a:srcRect/>
                      <a:stretch>
                        <a:fillRect/>
                      </a:stretch>
                    </p:blipFill>
                    <p:spPr bwMode="auto">
                      <a:xfrm>
                        <a:off x="1318269" y="4382567"/>
                        <a:ext cx="7142163"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对象 10">
            <a:extLst>
              <a:ext uri="{FF2B5EF4-FFF2-40B4-BE49-F238E27FC236}">
                <a16:creationId xmlns:a16="http://schemas.microsoft.com/office/drawing/2014/main" id="{11332ECE-6D4C-4D98-9E20-7093932F340D}"/>
              </a:ext>
            </a:extLst>
          </p:cNvPr>
          <p:cNvGraphicFramePr>
            <a:graphicFrameLocks noChangeAspect="1"/>
          </p:cNvGraphicFramePr>
          <p:nvPr>
            <p:extLst>
              <p:ext uri="{D42A27DB-BD31-4B8C-83A1-F6EECF244321}">
                <p14:modId xmlns:p14="http://schemas.microsoft.com/office/powerpoint/2010/main" val="2563647664"/>
              </p:ext>
            </p:extLst>
          </p:nvPr>
        </p:nvGraphicFramePr>
        <p:xfrm>
          <a:off x="1331640" y="5333454"/>
          <a:ext cx="5734050" cy="831850"/>
        </p:xfrm>
        <a:graphic>
          <a:graphicData uri="http://schemas.openxmlformats.org/presentationml/2006/ole">
            <mc:AlternateContent xmlns:mc="http://schemas.openxmlformats.org/markup-compatibility/2006">
              <mc:Choice xmlns:v="urn:schemas-microsoft-com:vml" Requires="v">
                <p:oleObj name="Equation" r:id="rId10" imgW="2895480" imgH="419040" progId="Equation.DSMT4">
                  <p:embed/>
                </p:oleObj>
              </mc:Choice>
              <mc:Fallback>
                <p:oleObj name="Equation" r:id="rId10" imgW="2895480" imgH="419040" progId="Equation.DSMT4">
                  <p:embed/>
                  <p:pic>
                    <p:nvPicPr>
                      <p:cNvPr id="10" name="对象 9"/>
                      <p:cNvPicPr>
                        <a:picLocks noChangeAspect="1" noChangeArrowheads="1"/>
                      </p:cNvPicPr>
                      <p:nvPr/>
                    </p:nvPicPr>
                    <p:blipFill>
                      <a:blip r:embed="rId11"/>
                      <a:srcRect/>
                      <a:stretch>
                        <a:fillRect/>
                      </a:stretch>
                    </p:blipFill>
                    <p:spPr bwMode="auto">
                      <a:xfrm>
                        <a:off x="1331640" y="5333454"/>
                        <a:ext cx="573405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页脚占位符 11">
            <a:extLst>
              <a:ext uri="{FF2B5EF4-FFF2-40B4-BE49-F238E27FC236}">
                <a16:creationId xmlns:a16="http://schemas.microsoft.com/office/drawing/2014/main" id="{E38FCC4F-1E9F-4EEB-8625-C1E640F0890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01476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DBA4E6-C4DC-4806-8425-B064360D596E}"/>
              </a:ext>
            </a:extLst>
          </p:cNvPr>
          <p:cNvSpPr>
            <a:spLocks noGrp="1"/>
          </p:cNvSpPr>
          <p:nvPr>
            <p:ph type="dt" sz="half" idx="2"/>
          </p:nvPr>
        </p:nvSpPr>
        <p:spPr/>
        <p:txBody>
          <a:bodyPr/>
          <a:lstStyle/>
          <a:p>
            <a:pPr>
              <a:defRPr/>
            </a:pPr>
            <a:fld id="{8B23BCB7-F54A-406D-BE49-1E0FEA063C86}" type="datetime1">
              <a:rPr lang="zh-CN" altLang="en-US" smtClean="0"/>
              <a:t>2022/11/23</a:t>
            </a:fld>
            <a:endParaRPr lang="zh-CN" altLang="en-US"/>
          </a:p>
        </p:txBody>
      </p:sp>
      <p:sp>
        <p:nvSpPr>
          <p:cNvPr id="4" name="Rectangle 13">
            <a:extLst>
              <a:ext uri="{FF2B5EF4-FFF2-40B4-BE49-F238E27FC236}">
                <a16:creationId xmlns:a16="http://schemas.microsoft.com/office/drawing/2014/main" id="{3A9A9739-3D6D-42E3-A844-5762E1EE8A2C}"/>
              </a:ext>
            </a:extLst>
          </p:cNvPr>
          <p:cNvSpPr>
            <a:spLocks noChangeArrowheads="1"/>
          </p:cNvSpPr>
          <p:nvPr/>
        </p:nvSpPr>
        <p:spPr bwMode="auto">
          <a:xfrm>
            <a:off x="539552" y="1335385"/>
            <a:ext cx="419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Font typeface="Wingdings"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 检验统计量：</a:t>
            </a:r>
          </a:p>
        </p:txBody>
      </p:sp>
      <p:sp>
        <p:nvSpPr>
          <p:cNvPr id="5" name="Rectangle 13">
            <a:extLst>
              <a:ext uri="{FF2B5EF4-FFF2-40B4-BE49-F238E27FC236}">
                <a16:creationId xmlns:a16="http://schemas.microsoft.com/office/drawing/2014/main" id="{3D8B2576-F30A-4129-AB89-A74D3CD7F41B}"/>
              </a:ext>
            </a:extLst>
          </p:cNvPr>
          <p:cNvSpPr>
            <a:spLocks noChangeArrowheads="1"/>
          </p:cNvSpPr>
          <p:nvPr/>
        </p:nvSpPr>
        <p:spPr bwMode="auto">
          <a:xfrm>
            <a:off x="554088" y="3183359"/>
            <a:ext cx="419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Font typeface="Wingdings"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 拒绝域：</a:t>
            </a:r>
          </a:p>
        </p:txBody>
      </p:sp>
      <p:graphicFrame>
        <p:nvGraphicFramePr>
          <p:cNvPr id="6" name="对象 5">
            <a:extLst>
              <a:ext uri="{FF2B5EF4-FFF2-40B4-BE49-F238E27FC236}">
                <a16:creationId xmlns:a16="http://schemas.microsoft.com/office/drawing/2014/main" id="{4D874329-8FBE-45D6-B76B-701BB69AD4D4}"/>
              </a:ext>
            </a:extLst>
          </p:cNvPr>
          <p:cNvGraphicFramePr>
            <a:graphicFrameLocks noChangeAspect="1"/>
          </p:cNvGraphicFramePr>
          <p:nvPr>
            <p:extLst>
              <p:ext uri="{D42A27DB-BD31-4B8C-83A1-F6EECF244321}">
                <p14:modId xmlns:p14="http://schemas.microsoft.com/office/powerpoint/2010/main" val="1362599437"/>
              </p:ext>
            </p:extLst>
          </p:nvPr>
        </p:nvGraphicFramePr>
        <p:xfrm>
          <a:off x="1187624" y="1916881"/>
          <a:ext cx="5583237" cy="1008063"/>
        </p:xfrm>
        <a:graphic>
          <a:graphicData uri="http://schemas.openxmlformats.org/presentationml/2006/ole">
            <mc:AlternateContent xmlns:mc="http://schemas.openxmlformats.org/markup-compatibility/2006">
              <mc:Choice xmlns:v="urn:schemas-microsoft-com:vml" Requires="v">
                <p:oleObj name="Equation" r:id="rId2" imgW="2819160" imgH="507960" progId="Equation.DSMT4">
                  <p:embed/>
                </p:oleObj>
              </mc:Choice>
              <mc:Fallback>
                <p:oleObj name="Equation" r:id="rId2" imgW="2819160" imgH="507960" progId="Equation.DSMT4">
                  <p:embed/>
                  <p:pic>
                    <p:nvPicPr>
                      <p:cNvPr id="3" name="对象 2"/>
                      <p:cNvPicPr>
                        <a:picLocks noChangeAspect="1" noChangeArrowheads="1"/>
                      </p:cNvPicPr>
                      <p:nvPr/>
                    </p:nvPicPr>
                    <p:blipFill>
                      <a:blip r:embed="rId3"/>
                      <a:srcRect/>
                      <a:stretch>
                        <a:fillRect/>
                      </a:stretch>
                    </p:blipFill>
                    <p:spPr bwMode="auto">
                      <a:xfrm>
                        <a:off x="1187624" y="1916881"/>
                        <a:ext cx="5583237"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a:extLst>
              <a:ext uri="{FF2B5EF4-FFF2-40B4-BE49-F238E27FC236}">
                <a16:creationId xmlns:a16="http://schemas.microsoft.com/office/drawing/2014/main" id="{B6A1DB83-01ED-421C-A695-2A6E536A9B4F}"/>
              </a:ext>
            </a:extLst>
          </p:cNvPr>
          <p:cNvGraphicFramePr>
            <a:graphicFrameLocks noChangeAspect="1"/>
          </p:cNvGraphicFramePr>
          <p:nvPr>
            <p:extLst>
              <p:ext uri="{D42A27DB-BD31-4B8C-83A1-F6EECF244321}">
                <p14:modId xmlns:p14="http://schemas.microsoft.com/office/powerpoint/2010/main" val="3565097616"/>
              </p:ext>
            </p:extLst>
          </p:nvPr>
        </p:nvGraphicFramePr>
        <p:xfrm>
          <a:off x="1187624" y="3883074"/>
          <a:ext cx="3546475" cy="554038"/>
        </p:xfrm>
        <a:graphic>
          <a:graphicData uri="http://schemas.openxmlformats.org/presentationml/2006/ole">
            <mc:AlternateContent xmlns:mc="http://schemas.openxmlformats.org/markup-compatibility/2006">
              <mc:Choice xmlns:v="urn:schemas-microsoft-com:vml" Requires="v">
                <p:oleObj name="Equation" r:id="rId4" imgW="1790640" imgH="279360" progId="Equation.DSMT4">
                  <p:embed/>
                </p:oleObj>
              </mc:Choice>
              <mc:Fallback>
                <p:oleObj name="Equation" r:id="rId4" imgW="1790640" imgH="279360" progId="Equation.DSMT4">
                  <p:embed/>
                  <p:pic>
                    <p:nvPicPr>
                      <p:cNvPr id="9" name="对象 8"/>
                      <p:cNvPicPr>
                        <a:picLocks noChangeAspect="1" noChangeArrowheads="1"/>
                      </p:cNvPicPr>
                      <p:nvPr/>
                    </p:nvPicPr>
                    <p:blipFill>
                      <a:blip r:embed="rId5"/>
                      <a:srcRect/>
                      <a:stretch>
                        <a:fillRect/>
                      </a:stretch>
                    </p:blipFill>
                    <p:spPr bwMode="auto">
                      <a:xfrm>
                        <a:off x="1187624" y="3883074"/>
                        <a:ext cx="35464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2">
            <a:extLst>
              <a:ext uri="{FF2B5EF4-FFF2-40B4-BE49-F238E27FC236}">
                <a16:creationId xmlns:a16="http://schemas.microsoft.com/office/drawing/2014/main" id="{C58A9156-E8F8-4DA1-895F-E5612FCBD902}"/>
              </a:ext>
            </a:extLst>
          </p:cNvPr>
          <p:cNvSpPr txBox="1">
            <a:spLocks noChangeArrowheads="1"/>
          </p:cNvSpPr>
          <p:nvPr/>
        </p:nvSpPr>
        <p:spPr bwMode="auto">
          <a:xfrm>
            <a:off x="539750" y="476250"/>
            <a:ext cx="72009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ts val="0"/>
              </a:spcBef>
              <a:spcAft>
                <a:spcPct val="0"/>
              </a:spcAft>
              <a:buClrTx/>
              <a:buSzTx/>
              <a:buFontTx/>
              <a:buNone/>
              <a:tabLst/>
              <a:defRPr/>
            </a:pPr>
            <a:r>
              <a:rPr kumimoji="1" lang="en-US" altLang="zh-CN" sz="24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2.  </a:t>
            </a:r>
            <a:r>
              <a:rPr kumimoji="1" lang="zh-CN" altLang="en-US" sz="24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列联表检验原理</a:t>
            </a:r>
          </a:p>
        </p:txBody>
      </p:sp>
      <p:sp>
        <p:nvSpPr>
          <p:cNvPr id="9" name="页脚占位符 8">
            <a:extLst>
              <a:ext uri="{FF2B5EF4-FFF2-40B4-BE49-F238E27FC236}">
                <a16:creationId xmlns:a16="http://schemas.microsoft.com/office/drawing/2014/main" id="{5ACCAE4A-C59F-4642-B214-B78FEDB67BC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7789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5" name="Text Box 9"/>
          <p:cNvSpPr txBox="1">
            <a:spLocks noChangeArrowheads="1"/>
          </p:cNvSpPr>
          <p:nvPr/>
        </p:nvSpPr>
        <p:spPr bwMode="auto">
          <a:xfrm>
            <a:off x="428596" y="620688"/>
            <a:ext cx="7829160" cy="52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defRPr/>
            </a:pPr>
            <a:r>
              <a:rPr lang="en-US" altLang="zh-CN" dirty="0">
                <a:solidFill>
                  <a:srgbClr val="FF0000"/>
                </a:solidFill>
                <a:latin typeface="微软雅黑" pitchFamily="34" charset="-122"/>
                <a:ea typeface="微软雅黑" pitchFamily="34" charset="-122"/>
              </a:rPr>
              <a:t>1.</a:t>
            </a:r>
            <a:r>
              <a:rPr lang="zh-CN" altLang="en-US" dirty="0">
                <a:solidFill>
                  <a:srgbClr val="FF0000"/>
                </a:solidFill>
                <a:latin typeface="微软雅黑" pitchFamily="34" charset="-122"/>
                <a:ea typeface="微软雅黑" pitchFamily="34" charset="-122"/>
              </a:rPr>
              <a:t> 分组统计</a:t>
            </a:r>
          </a:p>
        </p:txBody>
      </p:sp>
      <p:sp>
        <p:nvSpPr>
          <p:cNvPr id="5" name="Rectangle 2"/>
          <p:cNvSpPr>
            <a:spLocks noChangeArrowheads="1"/>
          </p:cNvSpPr>
          <p:nvPr/>
        </p:nvSpPr>
        <p:spPr bwMode="auto">
          <a:xfrm>
            <a:off x="467494" y="1193151"/>
            <a:ext cx="8352978" cy="280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T = </a:t>
            </a:r>
            <a:r>
              <a:rPr kumimoji="0" lang="en-US" altLang="zh-CN" sz="2000" kern="0" dirty="0" err="1">
                <a:latin typeface="微软雅黑" pitchFamily="34" charset="-122"/>
                <a:ea typeface="微软雅黑" pitchFamily="34" charset="-122"/>
              </a:rPr>
              <a:t>readtable</a:t>
            </a:r>
            <a:r>
              <a:rPr kumimoji="0" lang="en-US" altLang="zh-CN" sz="2000" kern="0" dirty="0">
                <a:latin typeface="微软雅黑" pitchFamily="34" charset="-122"/>
                <a:ea typeface="微软雅黑" pitchFamily="34" charset="-122"/>
              </a:rPr>
              <a:t>('</a:t>
            </a:r>
            <a:r>
              <a:rPr kumimoji="0" lang="zh-CN" altLang="en-US" sz="2000" kern="0" dirty="0">
                <a:latin typeface="微软雅黑" pitchFamily="34" charset="-122"/>
                <a:ea typeface="微软雅黑" pitchFamily="34" charset="-122"/>
              </a:rPr>
              <a:t>体测成绩</a:t>
            </a:r>
            <a:r>
              <a:rPr kumimoji="0" lang="en-US" altLang="zh-CN" sz="2000" kern="0" dirty="0">
                <a:latin typeface="微软雅黑" pitchFamily="34" charset="-122"/>
                <a:ea typeface="微软雅黑" pitchFamily="34" charset="-122"/>
              </a:rPr>
              <a:t>.</a:t>
            </a:r>
            <a:r>
              <a:rPr kumimoji="0" lang="en-US" altLang="zh-CN" sz="2000" kern="0" dirty="0" err="1">
                <a:latin typeface="微软雅黑" pitchFamily="34" charset="-122"/>
                <a:ea typeface="微软雅黑" pitchFamily="34" charset="-122"/>
              </a:rPr>
              <a:t>xls</a:t>
            </a:r>
            <a:r>
              <a:rPr kumimoji="0" lang="en-US" altLang="zh-CN" sz="2000" kern="0" dirty="0">
                <a:latin typeface="微软雅黑" pitchFamily="34" charset="-122"/>
                <a:ea typeface="微软雅黑" pitchFamily="34" charset="-122"/>
              </a:rPr>
              <a:t>','</a:t>
            </a:r>
            <a:r>
              <a:rPr kumimoji="0" lang="en-US" altLang="zh-CN" sz="2000" kern="0" dirty="0" err="1">
                <a:latin typeface="微软雅黑" pitchFamily="34" charset="-122"/>
                <a:ea typeface="微软雅黑" pitchFamily="34" charset="-122"/>
              </a:rPr>
              <a:t>ReadRowNames</a:t>
            </a:r>
            <a:r>
              <a:rPr kumimoji="0" lang="en-US" altLang="zh-CN" sz="2000" kern="0" dirty="0">
                <a:latin typeface="微软雅黑" pitchFamily="34" charset="-122"/>
                <a:ea typeface="微软雅黑" pitchFamily="34" charset="-122"/>
              </a:rPr>
              <a:t>',false);</a:t>
            </a: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a:t>
            </a:r>
            <a:r>
              <a:rPr kumimoji="0" lang="en-US" altLang="zh-CN" sz="2000" kern="0" dirty="0" err="1">
                <a:latin typeface="微软雅黑" pitchFamily="34" charset="-122"/>
                <a:ea typeface="微软雅黑" pitchFamily="34" charset="-122"/>
              </a:rPr>
              <a:t>T.Properties.VariableNames</a:t>
            </a:r>
            <a:r>
              <a:rPr kumimoji="0" lang="en-US" altLang="zh-CN" sz="2000" kern="0" dirty="0">
                <a:latin typeface="微软雅黑" pitchFamily="34" charset="-122"/>
                <a:ea typeface="微软雅黑" pitchFamily="34" charset="-122"/>
              </a:rPr>
              <a:t> = {'Class','</a:t>
            </a:r>
            <a:r>
              <a:rPr kumimoji="0" lang="en-US" altLang="zh-CN" sz="2000" kern="0" dirty="0" err="1">
                <a:latin typeface="微软雅黑" pitchFamily="34" charset="-122"/>
                <a:ea typeface="微软雅黑" pitchFamily="34" charset="-122"/>
              </a:rPr>
              <a:t>StudentId</a:t>
            </a:r>
            <a:r>
              <a:rPr kumimoji="0" lang="en-US" altLang="zh-CN" sz="2000" kern="0" dirty="0">
                <a:latin typeface="微软雅黑" pitchFamily="34" charset="-122"/>
                <a:ea typeface="微软雅黑" pitchFamily="34" charset="-122"/>
              </a:rPr>
              <a:t>','Height',...</a:t>
            </a: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       'Weight','Rank','VC','Score1','Score2','Score3'};</a:t>
            </a: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a:t>
            </a:r>
            <a:r>
              <a:rPr kumimoji="0" lang="en-US" altLang="zh-CN" sz="2000" kern="0" dirty="0" err="1">
                <a:latin typeface="微软雅黑" pitchFamily="34" charset="-122"/>
                <a:ea typeface="微软雅黑" pitchFamily="34" charset="-122"/>
              </a:rPr>
              <a:t>whichstats</a:t>
            </a:r>
            <a:r>
              <a:rPr kumimoji="0" lang="en-US" altLang="zh-CN" sz="2000" kern="0" dirty="0">
                <a:latin typeface="微软雅黑" pitchFamily="34" charset="-122"/>
                <a:ea typeface="微软雅黑" pitchFamily="34" charset="-122"/>
              </a:rPr>
              <a:t> = {'</a:t>
            </a:r>
            <a:r>
              <a:rPr kumimoji="0" lang="en-US" altLang="zh-CN" sz="2000" kern="0" dirty="0" err="1">
                <a:latin typeface="微软雅黑" pitchFamily="34" charset="-122"/>
                <a:ea typeface="微软雅黑" pitchFamily="34" charset="-122"/>
              </a:rPr>
              <a:t>mean','std','min','max</a:t>
            </a:r>
            <a:r>
              <a:rPr kumimoji="0" lang="en-US" altLang="zh-CN" sz="2000" kern="0" dirty="0">
                <a:latin typeface="微软雅黑" pitchFamily="34" charset="-122"/>
                <a:ea typeface="微软雅黑" pitchFamily="34" charset="-122"/>
              </a:rPr>
              <a:t>'};   % </a:t>
            </a:r>
            <a:r>
              <a:rPr kumimoji="0" lang="zh-CN" altLang="en-US" sz="2000" kern="0" dirty="0">
                <a:latin typeface="微软雅黑" pitchFamily="34" charset="-122"/>
                <a:ea typeface="微软雅黑" pitchFamily="34" charset="-122"/>
              </a:rPr>
              <a:t>指定描述性统计量名称</a:t>
            </a: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T1 = T(:,{'</a:t>
            </a:r>
            <a:r>
              <a:rPr kumimoji="0" lang="en-US" altLang="zh-CN" sz="2000" kern="0" dirty="0" err="1">
                <a:latin typeface="微软雅黑" pitchFamily="34" charset="-122"/>
                <a:ea typeface="微软雅黑" pitchFamily="34" charset="-122"/>
              </a:rPr>
              <a:t>Class','Height</a:t>
            </a:r>
            <a:r>
              <a:rPr kumimoji="0" lang="en-US" altLang="zh-CN" sz="2000" kern="0" dirty="0">
                <a:latin typeface="微软雅黑" pitchFamily="34" charset="-122"/>
                <a:ea typeface="微软雅黑" pitchFamily="34" charset="-122"/>
              </a:rPr>
              <a:t>'});                        % </a:t>
            </a:r>
            <a:r>
              <a:rPr kumimoji="0" lang="zh-CN" altLang="en-US" sz="2000" kern="0" dirty="0">
                <a:latin typeface="微软雅黑" pitchFamily="34" charset="-122"/>
                <a:ea typeface="微软雅黑" pitchFamily="34" charset="-122"/>
              </a:rPr>
              <a:t>提取身高数据</a:t>
            </a: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a:t>
            </a:r>
            <a:r>
              <a:rPr kumimoji="0" lang="en-US" altLang="zh-CN" sz="2000" kern="0" dirty="0" err="1">
                <a:latin typeface="微软雅黑" pitchFamily="34" charset="-122"/>
                <a:ea typeface="微软雅黑" pitchFamily="34" charset="-122"/>
              </a:rPr>
              <a:t>statarray</a:t>
            </a:r>
            <a:r>
              <a:rPr kumimoji="0" lang="en-US" altLang="zh-CN" sz="2000" kern="0" dirty="0">
                <a:latin typeface="微软雅黑" pitchFamily="34" charset="-122"/>
                <a:ea typeface="微软雅黑" pitchFamily="34" charset="-122"/>
              </a:rPr>
              <a:t> = </a:t>
            </a:r>
            <a:r>
              <a:rPr kumimoji="0" lang="en-US" altLang="zh-CN" sz="2000" kern="0" dirty="0" err="1">
                <a:latin typeface="微软雅黑" pitchFamily="34" charset="-122"/>
                <a:ea typeface="微软雅黑" pitchFamily="34" charset="-122"/>
              </a:rPr>
              <a:t>grpstats</a:t>
            </a:r>
            <a:r>
              <a:rPr kumimoji="0" lang="en-US" altLang="zh-CN" sz="2000" kern="0" dirty="0">
                <a:latin typeface="微软雅黑" pitchFamily="34" charset="-122"/>
                <a:ea typeface="微软雅黑" pitchFamily="34" charset="-122"/>
              </a:rPr>
              <a:t>(T1,'Class',whichstats) % </a:t>
            </a:r>
            <a:r>
              <a:rPr kumimoji="0" lang="zh-CN" altLang="en-US" sz="2000" kern="0" dirty="0">
                <a:latin typeface="微软雅黑" pitchFamily="34" charset="-122"/>
                <a:ea typeface="微软雅黑" pitchFamily="34" charset="-122"/>
              </a:rPr>
              <a:t>分组统计</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00269"/>
            <a:ext cx="7962748" cy="167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日期占位符 3">
            <a:extLst>
              <a:ext uri="{FF2B5EF4-FFF2-40B4-BE49-F238E27FC236}">
                <a16:creationId xmlns:a16="http://schemas.microsoft.com/office/drawing/2014/main" id="{3C6D0A2E-B0EF-4A40-8468-638D50E5189D}"/>
              </a:ext>
            </a:extLst>
          </p:cNvPr>
          <p:cNvSpPr>
            <a:spLocks noGrp="1"/>
          </p:cNvSpPr>
          <p:nvPr>
            <p:ph type="dt" sz="half" idx="2"/>
          </p:nvPr>
        </p:nvSpPr>
        <p:spPr/>
        <p:txBody>
          <a:bodyPr/>
          <a:lstStyle/>
          <a:p>
            <a:pPr>
              <a:defRPr/>
            </a:pPr>
            <a:fld id="{D7255F88-4456-4CA2-A6C2-248C9AAE82B4}"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EC0B576E-DB9E-4A14-9C38-250134BD8B4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9889466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0624622-E0B8-484B-ADFC-B5A8E7472316}"/>
              </a:ext>
            </a:extLst>
          </p:cNvPr>
          <p:cNvSpPr>
            <a:spLocks noGrp="1"/>
          </p:cNvSpPr>
          <p:nvPr>
            <p:ph type="dt" sz="half" idx="2"/>
          </p:nvPr>
        </p:nvSpPr>
        <p:spPr/>
        <p:txBody>
          <a:bodyPr/>
          <a:lstStyle/>
          <a:p>
            <a:pPr>
              <a:defRPr/>
            </a:pPr>
            <a:fld id="{D4A7966D-F0F8-4A62-8279-83FD203970C7}" type="datetime1">
              <a:rPr lang="zh-CN" altLang="en-US" smtClean="0"/>
              <a:t>2022/11/23</a:t>
            </a:fld>
            <a:endParaRPr lang="zh-CN" altLang="en-US"/>
          </a:p>
        </p:txBody>
      </p:sp>
      <p:sp>
        <p:nvSpPr>
          <p:cNvPr id="4" name="Text Box 9">
            <a:extLst>
              <a:ext uri="{FF2B5EF4-FFF2-40B4-BE49-F238E27FC236}">
                <a16:creationId xmlns:a16="http://schemas.microsoft.com/office/drawing/2014/main" id="{ADF3954E-9C3A-4542-9C6C-A4F2EAEF4CEE}"/>
              </a:ext>
            </a:extLst>
          </p:cNvPr>
          <p:cNvSpPr txBox="1">
            <a:spLocks noChangeArrowheads="1"/>
          </p:cNvSpPr>
          <p:nvPr/>
        </p:nvSpPr>
        <p:spPr bwMode="auto">
          <a:xfrm>
            <a:off x="395536" y="476672"/>
            <a:ext cx="8359080"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pPr>
            <a:r>
              <a:rPr lang="en-US" altLang="zh-CN"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例</a:t>
            </a:r>
            <a:r>
              <a:rPr lang="en-US" altLang="zh-CN" dirty="0">
                <a:solidFill>
                  <a:srgbClr val="FF0000"/>
                </a:solidFill>
                <a:latin typeface="微软雅黑" panose="020B0503020204020204" pitchFamily="34" charset="-122"/>
                <a:ea typeface="微软雅黑" panose="020B0503020204020204" pitchFamily="34" charset="-122"/>
              </a:rPr>
              <a:t>4-9</a:t>
            </a:r>
            <a:r>
              <a:rPr lang="en-US" altLang="zh-CN"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汽车销售商记录了销售的</a:t>
            </a:r>
            <a:r>
              <a:rPr lang="en-US" altLang="zh-CN" dirty="0">
                <a:solidFill>
                  <a:srgbClr val="000000"/>
                </a:solidFill>
                <a:latin typeface="微软雅黑" panose="020B0503020204020204" pitchFamily="34" charset="-122"/>
                <a:ea typeface="微软雅黑" panose="020B0503020204020204" pitchFamily="34" charset="-122"/>
              </a:rPr>
              <a:t>303</a:t>
            </a:r>
            <a:r>
              <a:rPr lang="zh-CN" altLang="en-US" dirty="0">
                <a:solidFill>
                  <a:srgbClr val="000000"/>
                </a:solidFill>
                <a:latin typeface="微软雅黑" panose="020B0503020204020204" pitchFamily="34" charset="-122"/>
                <a:ea typeface="微软雅黑" panose="020B0503020204020204" pitchFamily="34" charset="-122"/>
              </a:rPr>
              <a:t>辆汽车的各项状况，包括：性别、婚姻状况、年龄、购车者国别、汽车尺寸、汽车车型，部分数据如下表。试分析销售“车型”与购买者性别是否有关？与购买者婚姻状况、年龄、国别是否有关？</a:t>
            </a:r>
          </a:p>
        </p:txBody>
      </p:sp>
      <p:graphicFrame>
        <p:nvGraphicFramePr>
          <p:cNvPr id="5" name="表格 4">
            <a:extLst>
              <a:ext uri="{FF2B5EF4-FFF2-40B4-BE49-F238E27FC236}">
                <a16:creationId xmlns:a16="http://schemas.microsoft.com/office/drawing/2014/main" id="{B54E24C5-8B67-466B-88AE-FA0AAB7D5E77}"/>
              </a:ext>
            </a:extLst>
          </p:cNvPr>
          <p:cNvGraphicFramePr>
            <a:graphicFrameLocks noGrp="1"/>
          </p:cNvGraphicFramePr>
          <p:nvPr>
            <p:extLst>
              <p:ext uri="{D42A27DB-BD31-4B8C-83A1-F6EECF244321}">
                <p14:modId xmlns:p14="http://schemas.microsoft.com/office/powerpoint/2010/main" val="3994552938"/>
              </p:ext>
            </p:extLst>
          </p:nvPr>
        </p:nvGraphicFramePr>
        <p:xfrm>
          <a:off x="457200" y="2609073"/>
          <a:ext cx="8297414" cy="3484223"/>
        </p:xfrm>
        <a:graphic>
          <a:graphicData uri="http://schemas.openxmlformats.org/drawingml/2006/table">
            <a:tbl>
              <a:tblPr firstRow="1" firstCol="1" bandRow="1"/>
              <a:tblGrid>
                <a:gridCol w="1036738">
                  <a:extLst>
                    <a:ext uri="{9D8B030D-6E8A-4147-A177-3AD203B41FA5}">
                      <a16:colId xmlns:a16="http://schemas.microsoft.com/office/drawing/2014/main" val="20000"/>
                    </a:ext>
                  </a:extLst>
                </a:gridCol>
                <a:gridCol w="1036738">
                  <a:extLst>
                    <a:ext uri="{9D8B030D-6E8A-4147-A177-3AD203B41FA5}">
                      <a16:colId xmlns:a16="http://schemas.microsoft.com/office/drawing/2014/main" val="20001"/>
                    </a:ext>
                  </a:extLst>
                </a:gridCol>
                <a:gridCol w="1037323">
                  <a:extLst>
                    <a:ext uri="{9D8B030D-6E8A-4147-A177-3AD203B41FA5}">
                      <a16:colId xmlns:a16="http://schemas.microsoft.com/office/drawing/2014/main" val="20002"/>
                    </a:ext>
                  </a:extLst>
                </a:gridCol>
                <a:gridCol w="1037323">
                  <a:extLst>
                    <a:ext uri="{9D8B030D-6E8A-4147-A177-3AD203B41FA5}">
                      <a16:colId xmlns:a16="http://schemas.microsoft.com/office/drawing/2014/main" val="20003"/>
                    </a:ext>
                  </a:extLst>
                </a:gridCol>
                <a:gridCol w="1037323">
                  <a:extLst>
                    <a:ext uri="{9D8B030D-6E8A-4147-A177-3AD203B41FA5}">
                      <a16:colId xmlns:a16="http://schemas.microsoft.com/office/drawing/2014/main" val="20004"/>
                    </a:ext>
                  </a:extLst>
                </a:gridCol>
                <a:gridCol w="1037323">
                  <a:extLst>
                    <a:ext uri="{9D8B030D-6E8A-4147-A177-3AD203B41FA5}">
                      <a16:colId xmlns:a16="http://schemas.microsoft.com/office/drawing/2014/main" val="20005"/>
                    </a:ext>
                  </a:extLst>
                </a:gridCol>
                <a:gridCol w="1037323">
                  <a:extLst>
                    <a:ext uri="{9D8B030D-6E8A-4147-A177-3AD203B41FA5}">
                      <a16:colId xmlns:a16="http://schemas.microsoft.com/office/drawing/2014/main" val="20006"/>
                    </a:ext>
                  </a:extLst>
                </a:gridCol>
                <a:gridCol w="1037323">
                  <a:extLst>
                    <a:ext uri="{9D8B030D-6E8A-4147-A177-3AD203B41FA5}">
                      <a16:colId xmlns:a16="http://schemas.microsoft.com/office/drawing/2014/main" val="20007"/>
                    </a:ext>
                  </a:extLst>
                </a:gridCol>
              </a:tblGrid>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zh-CN" sz="1600" kern="100" dirty="0">
                          <a:solidFill>
                            <a:schemeClr val="tx1"/>
                          </a:solidFill>
                          <a:effectLst/>
                        </a:rPr>
                        <a:t>序号</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zh-CN" sz="1600" kern="100" dirty="0">
                          <a:solidFill>
                            <a:schemeClr val="tx1"/>
                          </a:solidFill>
                          <a:effectLst/>
                        </a:rPr>
                        <a:t>性别</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zh-CN" sz="1600" kern="100" dirty="0">
                          <a:solidFill>
                            <a:schemeClr val="tx1"/>
                          </a:solidFill>
                          <a:effectLst/>
                        </a:rPr>
                        <a:t>婚姻状况</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zh-CN" sz="1600" kern="100" dirty="0">
                          <a:solidFill>
                            <a:schemeClr val="tx1"/>
                          </a:solidFill>
                          <a:effectLst/>
                        </a:rPr>
                        <a:t>年龄</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zh-CN" sz="1600" kern="100" dirty="0">
                          <a:solidFill>
                            <a:schemeClr val="tx1"/>
                          </a:solidFill>
                          <a:effectLst/>
                        </a:rPr>
                        <a:t>国别</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zh-CN" sz="1600" kern="100" dirty="0">
                          <a:solidFill>
                            <a:schemeClr val="tx1"/>
                          </a:solidFill>
                          <a:effectLst/>
                        </a:rPr>
                        <a:t>尺寸</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zh-CN" sz="1600" kern="100">
                          <a:solidFill>
                            <a:schemeClr val="tx1"/>
                          </a:solidFill>
                          <a:effectLst/>
                        </a:rPr>
                        <a:t>车型</a:t>
                      </a:r>
                      <a:endParaRPr lang="zh-CN" sz="1600" kern="10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zh-CN" sz="1600" kern="100" dirty="0">
                          <a:solidFill>
                            <a:schemeClr val="tx1"/>
                          </a:solidFill>
                          <a:effectLst/>
                        </a:rPr>
                        <a:t>年青</a:t>
                      </a:r>
                      <a:r>
                        <a:rPr lang="en-US" sz="1600" kern="100" dirty="0">
                          <a:solidFill>
                            <a:schemeClr val="tx1"/>
                          </a:solidFill>
                          <a:effectLst/>
                        </a:rPr>
                        <a:t>?(&lt;30)</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10000"/>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1</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男</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已婚</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34</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美国</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大</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家用</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非年青</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01"/>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2</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男</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未婚</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36</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日本</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小</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跑车</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非年青</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0002"/>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3</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男</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已婚</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23</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日本</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小</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家用</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年青</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03"/>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4</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男</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未婚</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29</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美国</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大</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家用</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年青</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0004"/>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5</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男</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已婚</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39</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美国</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中</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家用</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非年青</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05"/>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dirty="0">
                          <a:effectLst/>
                        </a:rPr>
                        <a:t>…</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0006"/>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299</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男</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已婚</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25</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欧洲</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中</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跑车</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年青</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07"/>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300</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男</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已婚</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31</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日本</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小</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跑车</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非年青</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0008"/>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301</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女</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已婚</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25</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欧洲</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小</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跑车</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年青</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09"/>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302</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男</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已婚</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32</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日本</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中</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跑车</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非年青</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0010"/>
                  </a:ext>
                </a:extLst>
              </a:tr>
              <a:tr h="27241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spcAft>
                          <a:spcPts val="0"/>
                        </a:spcAft>
                      </a:pPr>
                      <a:r>
                        <a:rPr lang="en-US" sz="1600" kern="100" dirty="0">
                          <a:solidFill>
                            <a:schemeClr val="tx1"/>
                          </a:solidFill>
                          <a:effectLst/>
                        </a:rPr>
                        <a:t>303</a:t>
                      </a:r>
                      <a:endParaRPr lang="zh-CN" sz="1600" kern="100" dirty="0">
                        <a:solidFill>
                          <a:schemeClr val="tx1"/>
                        </a:solidFill>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男</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已婚</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en-US" sz="1600" kern="100">
                          <a:effectLst/>
                        </a:rPr>
                        <a:t>29</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日本</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中</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a:effectLst/>
                        </a:rPr>
                        <a:t>家用</a:t>
                      </a:r>
                      <a:endParaRPr lang="zh-CN" sz="1600" kern="10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spcAft>
                          <a:spcPts val="0"/>
                        </a:spcAft>
                      </a:pPr>
                      <a:r>
                        <a:rPr lang="zh-CN" sz="1600" kern="100" dirty="0">
                          <a:effectLst/>
                        </a:rPr>
                        <a:t>年青</a:t>
                      </a:r>
                      <a:endParaRPr lang="zh-CN" sz="1600" kern="100" dirty="0">
                        <a:effectLst/>
                        <a:latin typeface="Calibri"/>
                        <a:ea typeface="宋体"/>
                        <a:cs typeface="Times New Roman"/>
                      </a:endParaRPr>
                    </a:p>
                  </a:txBody>
                  <a:tcPr marL="62706" marR="62706"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11"/>
                  </a:ext>
                </a:extLst>
              </a:tr>
            </a:tbl>
          </a:graphicData>
        </a:graphic>
      </p:graphicFrame>
      <p:sp>
        <p:nvSpPr>
          <p:cNvPr id="6" name="页脚占位符 5">
            <a:extLst>
              <a:ext uri="{FF2B5EF4-FFF2-40B4-BE49-F238E27FC236}">
                <a16:creationId xmlns:a16="http://schemas.microsoft.com/office/drawing/2014/main" id="{C88F1EF8-0F8F-4332-AA38-EF2CF256D5A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117087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6D36C90-F465-4BE3-B50E-6F24DB7CB824}"/>
              </a:ext>
            </a:extLst>
          </p:cNvPr>
          <p:cNvSpPr>
            <a:spLocks noGrp="1"/>
          </p:cNvSpPr>
          <p:nvPr>
            <p:ph type="dt" sz="half" idx="2"/>
          </p:nvPr>
        </p:nvSpPr>
        <p:spPr/>
        <p:txBody>
          <a:bodyPr/>
          <a:lstStyle/>
          <a:p>
            <a:pPr>
              <a:defRPr/>
            </a:pPr>
            <a:fld id="{953E1854-677F-4919-B5A8-E77EE1D47E45}" type="datetime1">
              <a:rPr lang="zh-CN" altLang="en-US" smtClean="0"/>
              <a:t>2022/11/23</a:t>
            </a:fld>
            <a:endParaRPr lang="zh-CN" altLang="en-US"/>
          </a:p>
        </p:txBody>
      </p:sp>
      <p:sp>
        <p:nvSpPr>
          <p:cNvPr id="4" name="Rectangle 2">
            <a:extLst>
              <a:ext uri="{FF2B5EF4-FFF2-40B4-BE49-F238E27FC236}">
                <a16:creationId xmlns:a16="http://schemas.microsoft.com/office/drawing/2014/main" id="{E89B18AE-AF07-4819-ABB6-F3913073AA1E}"/>
              </a:ext>
            </a:extLst>
          </p:cNvPr>
          <p:cNvSpPr>
            <a:spLocks noChangeArrowheads="1"/>
          </p:cNvSpPr>
          <p:nvPr/>
        </p:nvSpPr>
        <p:spPr bwMode="auto">
          <a:xfrm>
            <a:off x="716629" y="513750"/>
            <a:ext cx="7743803" cy="1792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rawdata</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xlsread</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汽车销售</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xls</a:t>
            </a:r>
            <a:r>
              <a:rPr lang="en-US" altLang="zh-CN" sz="2000" dirty="0">
                <a:latin typeface="微软雅黑" pitchFamily="34" charset="-122"/>
                <a:ea typeface="微软雅黑" pitchFamily="34" charset="-122"/>
              </a:rPr>
              <a:t>');  % </a:t>
            </a:r>
            <a:r>
              <a:rPr lang="zh-CN" altLang="en-US" sz="2000" dirty="0">
                <a:latin typeface="微软雅黑" pitchFamily="34" charset="-122"/>
                <a:ea typeface="微软雅黑" pitchFamily="34" charset="-122"/>
              </a:rPr>
              <a:t>读取原始数据</a:t>
            </a:r>
          </a:p>
          <a:p>
            <a:pPr eaLnBrk="1" hangingPunct="1">
              <a:lnSpc>
                <a:spcPct val="150000"/>
              </a:lnSpc>
              <a:spcBef>
                <a:spcPct val="0"/>
              </a:spcBef>
              <a:buFontTx/>
              <a:buNone/>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提取婚姻状况和车型数据，并将婚姻状况数据作为第一列，将车型数据作为第二列</a:t>
            </a:r>
          </a:p>
          <a:p>
            <a:pPr eaLnBrk="1" hangingPunct="1">
              <a:lnSpc>
                <a:spcPct val="150000"/>
              </a:lnSpc>
              <a:spcBef>
                <a:spcPct val="0"/>
              </a:spcBef>
              <a:buFontTx/>
              <a:buNone/>
            </a:pPr>
            <a:r>
              <a:rPr lang="en-US" altLang="zh-CN" sz="2000" dirty="0">
                <a:latin typeface="微软雅黑" pitchFamily="34" charset="-122"/>
                <a:ea typeface="微软雅黑" pitchFamily="34" charset="-122"/>
              </a:rPr>
              <a:t>&gt;&gt; data = </a:t>
            </a:r>
            <a:r>
              <a:rPr lang="en-US" altLang="zh-CN" sz="2000" dirty="0" err="1">
                <a:latin typeface="微软雅黑" pitchFamily="34" charset="-122"/>
                <a:ea typeface="微软雅黑" pitchFamily="34" charset="-122"/>
              </a:rPr>
              <a:t>rawdata</a:t>
            </a:r>
            <a:r>
              <a:rPr lang="en-US" altLang="zh-CN" sz="2000" dirty="0">
                <a:latin typeface="微软雅黑" pitchFamily="34" charset="-122"/>
                <a:ea typeface="微软雅黑" pitchFamily="34" charset="-122"/>
              </a:rPr>
              <a:t>(2:end,[7,3]);</a:t>
            </a:r>
          </a:p>
          <a:p>
            <a:pPr eaLnBrk="1" hangingPunct="1">
              <a:lnSpc>
                <a:spcPct val="150000"/>
              </a:lnSpc>
              <a:spcBef>
                <a:spcPct val="0"/>
              </a:spcBef>
              <a:buFontTx/>
              <a:buNone/>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myCrossTab</a:t>
            </a:r>
            <a:r>
              <a:rPr lang="en-US" altLang="zh-CN" sz="2000" dirty="0">
                <a:latin typeface="微软雅黑" pitchFamily="34" charset="-122"/>
                <a:ea typeface="微软雅黑" pitchFamily="34" charset="-122"/>
              </a:rPr>
              <a:t>(data);</a:t>
            </a:r>
            <a:endParaRPr lang="en-US" altLang="en-US" sz="20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BCEBF3C4-5995-4F3E-9261-9F702E93CF2D}"/>
              </a:ext>
            </a:extLst>
          </p:cNvPr>
          <p:cNvPicPr>
            <a:picLocks noChangeAspect="1"/>
          </p:cNvPicPr>
          <p:nvPr/>
        </p:nvPicPr>
        <p:blipFill>
          <a:blip r:embed="rId2">
            <a:clrChange>
              <a:clrFrom>
                <a:srgbClr val="C0C0C0"/>
              </a:clrFrom>
              <a:clrTo>
                <a:srgbClr val="C0C0C0">
                  <a:alpha val="0"/>
                </a:srgbClr>
              </a:clrTo>
            </a:clrChange>
          </a:blip>
          <a:stretch>
            <a:fillRect/>
          </a:stretch>
        </p:blipFill>
        <p:spPr>
          <a:xfrm>
            <a:off x="755576" y="2276872"/>
            <a:ext cx="6610674" cy="4176464"/>
          </a:xfrm>
          <a:prstGeom prst="rect">
            <a:avLst/>
          </a:prstGeom>
        </p:spPr>
      </p:pic>
      <p:sp>
        <p:nvSpPr>
          <p:cNvPr id="5" name="页脚占位符 4">
            <a:extLst>
              <a:ext uri="{FF2B5EF4-FFF2-40B4-BE49-F238E27FC236}">
                <a16:creationId xmlns:a16="http://schemas.microsoft.com/office/drawing/2014/main" id="{D9804CB5-6694-49CF-8BFC-61E728A2D37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874934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DF09F6-26B4-4AF4-BD36-E377F496F06C}"/>
              </a:ext>
            </a:extLst>
          </p:cNvPr>
          <p:cNvSpPr>
            <a:spLocks noGrp="1"/>
          </p:cNvSpPr>
          <p:nvPr>
            <p:ph type="dt" sz="half" idx="2"/>
          </p:nvPr>
        </p:nvSpPr>
        <p:spPr/>
        <p:txBody>
          <a:bodyPr/>
          <a:lstStyle/>
          <a:p>
            <a:pPr>
              <a:defRPr/>
            </a:pPr>
            <a:fld id="{9E50D9E1-D37F-4F13-B7A7-149B53D39D0E}" type="datetime1">
              <a:rPr lang="zh-CN" altLang="en-US" smtClean="0"/>
              <a:t>2022/11/23</a:t>
            </a:fld>
            <a:endParaRPr lang="zh-CN" altLang="en-US"/>
          </a:p>
        </p:txBody>
      </p:sp>
      <p:sp>
        <p:nvSpPr>
          <p:cNvPr id="4" name="Rectangle 2">
            <a:extLst>
              <a:ext uri="{FF2B5EF4-FFF2-40B4-BE49-F238E27FC236}">
                <a16:creationId xmlns:a16="http://schemas.microsoft.com/office/drawing/2014/main" id="{88F3522D-50EE-4649-808B-58C2510D96E2}"/>
              </a:ext>
            </a:extLst>
          </p:cNvPr>
          <p:cNvSpPr>
            <a:spLocks noChangeArrowheads="1"/>
          </p:cNvSpPr>
          <p:nvPr/>
        </p:nvSpPr>
        <p:spPr bwMode="auto">
          <a:xfrm>
            <a:off x="716629" y="513750"/>
            <a:ext cx="7743803" cy="612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lang="zh-CN" altLang="en-US" sz="2200" b="1" dirty="0">
                <a:solidFill>
                  <a:srgbClr val="FF0000"/>
                </a:solidFill>
                <a:latin typeface="微软雅黑" pitchFamily="34" charset="-122"/>
                <a:ea typeface="微软雅黑" pitchFamily="34" charset="-122"/>
              </a:rPr>
              <a:t>结论：</a:t>
            </a:r>
            <a:r>
              <a:rPr lang="zh-CN" altLang="en-US" sz="2200" dirty="0">
                <a:latin typeface="微软雅黑" pitchFamily="34" charset="-122"/>
                <a:ea typeface="微软雅黑" pitchFamily="34" charset="-122"/>
              </a:rPr>
              <a:t>从上述检验结果可以看出，</a:t>
            </a:r>
            <a:r>
              <a:rPr lang="en-US" altLang="zh-CN" sz="2200" dirty="0">
                <a:latin typeface="微软雅黑" pitchFamily="34" charset="-122"/>
                <a:ea typeface="微软雅黑" pitchFamily="34" charset="-122"/>
              </a:rPr>
              <a:t>P</a:t>
            </a:r>
            <a:r>
              <a:rPr lang="zh-CN" altLang="en-US" sz="2200" dirty="0">
                <a:latin typeface="微软雅黑" pitchFamily="34" charset="-122"/>
                <a:ea typeface="微软雅黑" pitchFamily="34" charset="-122"/>
              </a:rPr>
              <a:t>值 </a:t>
            </a:r>
            <a:r>
              <a:rPr lang="en-US" altLang="zh-CN" sz="2200" dirty="0">
                <a:latin typeface="微软雅黑" pitchFamily="34" charset="-122"/>
                <a:ea typeface="微软雅黑" pitchFamily="34" charset="-122"/>
              </a:rPr>
              <a:t>= 0.0000 &lt; 0.05</a:t>
            </a:r>
            <a:r>
              <a:rPr lang="zh-CN" altLang="en-US" sz="2200" dirty="0">
                <a:latin typeface="微软雅黑" pitchFamily="34" charset="-122"/>
                <a:ea typeface="微软雅黑" pitchFamily="34" charset="-122"/>
              </a:rPr>
              <a:t>，因此可认为销售“车型”与购买者婚姻状况有关。此时可进一步分析两者相互关联的具体状况。程序计算出的卡方统计量的观测值为</a:t>
            </a:r>
            <a:r>
              <a:rPr lang="en-US" altLang="zh-CN" sz="2200" dirty="0">
                <a:latin typeface="微软雅黑" pitchFamily="34" charset="-122"/>
                <a:ea typeface="微软雅黑" pitchFamily="34" charset="-122"/>
              </a:rPr>
              <a:t>26.963</a:t>
            </a:r>
            <a:r>
              <a:rPr lang="zh-CN" altLang="en-US" sz="2200" dirty="0">
                <a:latin typeface="微软雅黑" pitchFamily="34" charset="-122"/>
                <a:ea typeface="微软雅黑" pitchFamily="34" charset="-122"/>
              </a:rPr>
              <a:t>，其中贡献最大者为“未婚而买跑车”这一项，卡方贡献值高达</a:t>
            </a:r>
            <a:r>
              <a:rPr lang="en-US" altLang="zh-CN" sz="2200" dirty="0">
                <a:latin typeface="微软雅黑" pitchFamily="34" charset="-122"/>
                <a:ea typeface="微软雅黑" pitchFamily="34" charset="-122"/>
              </a:rPr>
              <a:t>10.975</a:t>
            </a:r>
            <a:r>
              <a:rPr lang="zh-CN" altLang="en-US" sz="2200" dirty="0">
                <a:latin typeface="微软雅黑" pitchFamily="34" charset="-122"/>
                <a:ea typeface="微软雅黑" pitchFamily="34" charset="-122"/>
              </a:rPr>
              <a:t>，理论上“未婚而买跑车”应该是</a:t>
            </a:r>
            <a:r>
              <a:rPr lang="en-US" altLang="zh-CN" sz="2200" dirty="0">
                <a:latin typeface="微软雅黑" pitchFamily="34" charset="-122"/>
                <a:ea typeface="微软雅黑" pitchFamily="34" charset="-122"/>
              </a:rPr>
              <a:t>35.31</a:t>
            </a:r>
            <a:r>
              <a:rPr lang="zh-CN" altLang="en-US" sz="2200" dirty="0">
                <a:latin typeface="微软雅黑" pitchFamily="34" charset="-122"/>
                <a:ea typeface="微软雅黑" pitchFamily="34" charset="-122"/>
              </a:rPr>
              <a:t>辆，而实际上买了</a:t>
            </a:r>
            <a:r>
              <a:rPr lang="en-US" altLang="zh-CN" sz="2200" dirty="0">
                <a:latin typeface="微软雅黑" pitchFamily="34" charset="-122"/>
                <a:ea typeface="微软雅黑" pitchFamily="34" charset="-122"/>
              </a:rPr>
              <a:t>55</a:t>
            </a:r>
            <a:r>
              <a:rPr lang="zh-CN" altLang="en-US" sz="2200" dirty="0">
                <a:latin typeface="微软雅黑" pitchFamily="34" charset="-122"/>
                <a:ea typeface="微软雅黑" pitchFamily="34" charset="-122"/>
              </a:rPr>
              <a:t>辆，这说明未婚而买跑车的人比预期的要多。卡方贡献中次大者为“未婚而买家用车”项，其卡方贡献值为</a:t>
            </a:r>
            <a:r>
              <a:rPr lang="en-US" altLang="zh-CN" sz="2200" dirty="0">
                <a:latin typeface="微软雅黑" pitchFamily="34" charset="-122"/>
                <a:ea typeface="微软雅黑" pitchFamily="34" charset="-122"/>
              </a:rPr>
              <a:t>6.413</a:t>
            </a:r>
            <a:r>
              <a:rPr lang="zh-CN" altLang="en-US" sz="2200" dirty="0">
                <a:latin typeface="微软雅黑" pitchFamily="34" charset="-122"/>
                <a:ea typeface="微软雅黑" pitchFamily="34" charset="-122"/>
              </a:rPr>
              <a:t>，预期“未婚而买家用车”应该是</a:t>
            </a:r>
            <a:r>
              <a:rPr lang="en-US" altLang="zh-CN" sz="2200" dirty="0">
                <a:latin typeface="微软雅黑" pitchFamily="34" charset="-122"/>
                <a:ea typeface="微软雅黑" pitchFamily="34" charset="-122"/>
              </a:rPr>
              <a:t>54.74</a:t>
            </a:r>
            <a:r>
              <a:rPr lang="zh-CN" altLang="en-US" sz="2200" dirty="0">
                <a:latin typeface="微软雅黑" pitchFamily="34" charset="-122"/>
                <a:ea typeface="微软雅黑" pitchFamily="34" charset="-122"/>
              </a:rPr>
              <a:t>辆，而实际上买了</a:t>
            </a:r>
            <a:r>
              <a:rPr lang="en-US" altLang="zh-CN" sz="2200" dirty="0">
                <a:latin typeface="微软雅黑" pitchFamily="34" charset="-122"/>
                <a:ea typeface="微软雅黑" pitchFamily="34" charset="-122"/>
              </a:rPr>
              <a:t>36</a:t>
            </a:r>
            <a:r>
              <a:rPr lang="zh-CN" altLang="en-US" sz="2200" dirty="0">
                <a:latin typeface="微软雅黑" pitchFamily="34" charset="-122"/>
                <a:ea typeface="微软雅黑" pitchFamily="34" charset="-122"/>
              </a:rPr>
              <a:t>辆，这说明未婚而买家用车的人比预期的要少。综合来说，销售“车型”与购买者婚姻状况的相互关联主要体现在：未婚者喜欢买跑车，不喜欢买家用车；已婚者喜欢买家用车，不喜欢买跑车。</a:t>
            </a:r>
            <a:endParaRPr lang="en-US" altLang="en-US" sz="2200" dirty="0">
              <a:latin typeface="微软雅黑" pitchFamily="34" charset="-122"/>
              <a:ea typeface="微软雅黑" pitchFamily="34" charset="-122"/>
            </a:endParaRPr>
          </a:p>
        </p:txBody>
      </p:sp>
      <p:sp>
        <p:nvSpPr>
          <p:cNvPr id="5" name="页脚占位符 4">
            <a:extLst>
              <a:ext uri="{FF2B5EF4-FFF2-40B4-BE49-F238E27FC236}">
                <a16:creationId xmlns:a16="http://schemas.microsoft.com/office/drawing/2014/main" id="{E09DCDC2-1899-4D8C-82E4-5596E98AF16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124973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1"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2"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3"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4"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5"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6"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7"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8"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79" name="Rectangle 11"/>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4000">
              <a:ea typeface="楷体_GB2312" pitchFamily="49" charset="-122"/>
            </a:endParaRPr>
          </a:p>
        </p:txBody>
      </p:sp>
      <p:sp>
        <p:nvSpPr>
          <p:cNvPr id="7180" name="Text Box 12"/>
          <p:cNvSpPr txBox="1">
            <a:spLocks noChangeArrowheads="1"/>
          </p:cNvSpPr>
          <p:nvPr/>
        </p:nvSpPr>
        <p:spPr bwMode="auto">
          <a:xfrm>
            <a:off x="428596" y="1124744"/>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b="1" dirty="0">
                <a:latin typeface="微软雅黑" pitchFamily="34" charset="-122"/>
                <a:ea typeface="微软雅黑" pitchFamily="34" charset="-122"/>
              </a:rPr>
              <a:t>一、单因素方差分析</a:t>
            </a:r>
          </a:p>
        </p:txBody>
      </p:sp>
      <p:sp>
        <p:nvSpPr>
          <p:cNvPr id="15" name="Text Box 12"/>
          <p:cNvSpPr txBox="1">
            <a:spLocks noChangeArrowheads="1"/>
          </p:cNvSpPr>
          <p:nvPr/>
        </p:nvSpPr>
        <p:spPr bwMode="auto">
          <a:xfrm>
            <a:off x="323528" y="457508"/>
            <a:ext cx="8103843"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第五节  方差分析</a:t>
            </a:r>
          </a:p>
        </p:txBody>
      </p:sp>
      <p:sp>
        <p:nvSpPr>
          <p:cNvPr id="4" name="日期占位符 3">
            <a:extLst>
              <a:ext uri="{FF2B5EF4-FFF2-40B4-BE49-F238E27FC236}">
                <a16:creationId xmlns:a16="http://schemas.microsoft.com/office/drawing/2014/main" id="{034CED50-7C95-4481-B51D-5755FB76D031}"/>
              </a:ext>
            </a:extLst>
          </p:cNvPr>
          <p:cNvSpPr>
            <a:spLocks noGrp="1"/>
          </p:cNvSpPr>
          <p:nvPr>
            <p:ph type="dt" sz="half" idx="2"/>
          </p:nvPr>
        </p:nvSpPr>
        <p:spPr/>
        <p:txBody>
          <a:bodyPr/>
          <a:lstStyle/>
          <a:p>
            <a:pPr>
              <a:defRPr/>
            </a:pPr>
            <a:fld id="{F6194E7B-E032-41C8-B6DB-95A3AC77D003}" type="datetime1">
              <a:rPr lang="zh-CN" altLang="en-US" smtClean="0"/>
              <a:t>2022/11/23</a:t>
            </a:fld>
            <a:endParaRPr lang="zh-CN" altLang="en-US"/>
          </a:p>
        </p:txBody>
      </p:sp>
      <p:grpSp>
        <p:nvGrpSpPr>
          <p:cNvPr id="2" name="组合 1">
            <a:extLst>
              <a:ext uri="{FF2B5EF4-FFF2-40B4-BE49-F238E27FC236}">
                <a16:creationId xmlns:a16="http://schemas.microsoft.com/office/drawing/2014/main" id="{1B5CC65B-B7BA-4F70-916E-46DADC24ECBF}"/>
              </a:ext>
            </a:extLst>
          </p:cNvPr>
          <p:cNvGrpSpPr/>
          <p:nvPr/>
        </p:nvGrpSpPr>
        <p:grpSpPr>
          <a:xfrm>
            <a:off x="755650" y="1640880"/>
            <a:ext cx="7704138" cy="1058863"/>
            <a:chOff x="755650" y="2107233"/>
            <a:chExt cx="7704138" cy="1058863"/>
          </a:xfrm>
        </p:grpSpPr>
        <p:grpSp>
          <p:nvGrpSpPr>
            <p:cNvPr id="21" name="Group 17">
              <a:extLst>
                <a:ext uri="{FF2B5EF4-FFF2-40B4-BE49-F238E27FC236}">
                  <a16:creationId xmlns:a16="http://schemas.microsoft.com/office/drawing/2014/main" id="{4524120B-7240-4799-97CA-F070F1F8182B}"/>
                </a:ext>
              </a:extLst>
            </p:cNvPr>
            <p:cNvGrpSpPr>
              <a:grpSpLocks/>
            </p:cNvGrpSpPr>
            <p:nvPr/>
          </p:nvGrpSpPr>
          <p:grpSpPr bwMode="auto">
            <a:xfrm>
              <a:off x="755650" y="2107233"/>
              <a:ext cx="7704138" cy="1047751"/>
              <a:chOff x="476" y="693"/>
              <a:chExt cx="4853" cy="660"/>
            </a:xfrm>
          </p:grpSpPr>
          <p:sp>
            <p:nvSpPr>
              <p:cNvPr id="22" name="Rectangle 6">
                <a:extLst>
                  <a:ext uri="{FF2B5EF4-FFF2-40B4-BE49-F238E27FC236}">
                    <a16:creationId xmlns:a16="http://schemas.microsoft.com/office/drawing/2014/main" id="{331636CB-6970-4E8B-BAE1-F8A3A33495A3}"/>
                  </a:ext>
                </a:extLst>
              </p:cNvPr>
              <p:cNvSpPr>
                <a:spLocks noChangeArrowheads="1"/>
              </p:cNvSpPr>
              <p:nvPr/>
            </p:nvSpPr>
            <p:spPr bwMode="auto">
              <a:xfrm>
                <a:off x="476" y="693"/>
                <a:ext cx="4853" cy="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lvl="0" defTabSz="914400" eaLnBrk="1" fontAlgn="auto" latinLnBrk="0" hangingPunct="1">
                  <a:lnSpc>
                    <a:spcPct val="150000"/>
                  </a:lnSpc>
                  <a:spcBef>
                    <a:spcPts val="0"/>
                  </a:spcBef>
                  <a:spcAft>
                    <a:spcPts val="0"/>
                  </a:spcAft>
                  <a:buClrTx/>
                  <a:buSzTx/>
                  <a:buFontTx/>
                  <a:buNone/>
                  <a:tabLst/>
                  <a:defRPr/>
                </a:pPr>
                <a:r>
                  <a:rPr kumimoji="0" lang="zh-CN" altLang="en-US" sz="2200" kern="0" dirty="0">
                    <a:solidFill>
                      <a:srgbClr val="000000"/>
                    </a:solidFill>
                    <a:latin typeface="微软雅黑" panose="020B0503020204020204" pitchFamily="34" charset="-122"/>
                    <a:ea typeface="微软雅黑" panose="020B0503020204020204" pitchFamily="34" charset="-122"/>
                  </a:rPr>
                  <a:t>设因素</a:t>
                </a:r>
                <a:r>
                  <a:rPr kumimoji="0" lang="en-US" altLang="zh-CN" sz="2200" kern="0" dirty="0">
                    <a:solidFill>
                      <a:srgbClr val="000000"/>
                    </a:solidFill>
                    <a:latin typeface="微软雅黑" panose="020B0503020204020204" pitchFamily="34" charset="-122"/>
                    <a:ea typeface="微软雅黑" panose="020B0503020204020204" pitchFamily="34" charset="-122"/>
                  </a:rPr>
                  <a:t>A</a:t>
                </a:r>
                <a:r>
                  <a:rPr kumimoji="0" lang="zh-CN" altLang="en-US" sz="2200" kern="0" dirty="0">
                    <a:solidFill>
                      <a:srgbClr val="000000"/>
                    </a:solidFill>
                    <a:latin typeface="微软雅黑" panose="020B0503020204020204" pitchFamily="34" charset="-122"/>
                    <a:ea typeface="微软雅黑" panose="020B0503020204020204" pitchFamily="34" charset="-122"/>
                  </a:rPr>
                  <a:t>有 </a:t>
                </a:r>
                <a:r>
                  <a:rPr kumimoji="0" lang="en-US" altLang="zh-CN" sz="2200" kern="0" dirty="0">
                    <a:solidFill>
                      <a:srgbClr val="000000"/>
                    </a:solidFill>
                    <a:latin typeface="微软雅黑" panose="020B0503020204020204" pitchFamily="34" charset="-122"/>
                    <a:ea typeface="微软雅黑" panose="020B0503020204020204" pitchFamily="34" charset="-122"/>
                  </a:rPr>
                  <a:t>k</a:t>
                </a:r>
                <a:r>
                  <a:rPr kumimoji="0" lang="zh-CN" altLang="en-US" sz="2200" kern="0" dirty="0">
                    <a:solidFill>
                      <a:srgbClr val="000000"/>
                    </a:solidFill>
                    <a:latin typeface="微软雅黑" panose="020B0503020204020204" pitchFamily="34" charset="-122"/>
                    <a:ea typeface="微软雅黑" panose="020B0503020204020204" pitchFamily="34" charset="-122"/>
                  </a:rPr>
                  <a:t>个水平，对应试验指标的 </a:t>
                </a:r>
                <a:r>
                  <a:rPr kumimoji="0" lang="en-US" altLang="zh-CN" sz="2200" kern="0" dirty="0">
                    <a:solidFill>
                      <a:srgbClr val="000000"/>
                    </a:solidFill>
                    <a:latin typeface="微软雅黑" panose="020B0503020204020204" pitchFamily="34" charset="-122"/>
                    <a:ea typeface="微软雅黑" panose="020B0503020204020204" pitchFamily="34" charset="-122"/>
                  </a:rPr>
                  <a:t>k</a:t>
                </a:r>
                <a:r>
                  <a:rPr kumimoji="0" lang="zh-CN" altLang="en-US" sz="2200" kern="0" dirty="0">
                    <a:solidFill>
                      <a:srgbClr val="000000"/>
                    </a:solidFill>
                    <a:latin typeface="微软雅黑" panose="020B0503020204020204" pitchFamily="34" charset="-122"/>
                    <a:ea typeface="微软雅黑" panose="020B0503020204020204" pitchFamily="34" charset="-122"/>
                  </a:rPr>
                  <a:t>个总体                    ，</a:t>
                </a: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它们的分布为</a:t>
                </a:r>
              </a:p>
            </p:txBody>
          </p:sp>
          <p:graphicFrame>
            <p:nvGraphicFramePr>
              <p:cNvPr id="23" name="Object 3">
                <a:extLst>
                  <a:ext uri="{FF2B5EF4-FFF2-40B4-BE49-F238E27FC236}">
                    <a16:creationId xmlns:a16="http://schemas.microsoft.com/office/drawing/2014/main" id="{18CABC47-2A79-437A-B42B-07854E2D155F}"/>
                  </a:ext>
                </a:extLst>
              </p:cNvPr>
              <p:cNvGraphicFramePr>
                <a:graphicFrameLocks noChangeAspect="1"/>
              </p:cNvGraphicFramePr>
              <p:nvPr>
                <p:extLst>
                  <p:ext uri="{D42A27DB-BD31-4B8C-83A1-F6EECF244321}">
                    <p14:modId xmlns:p14="http://schemas.microsoft.com/office/powerpoint/2010/main" val="2902437280"/>
                  </p:ext>
                </p:extLst>
              </p:nvPr>
            </p:nvGraphicFramePr>
            <p:xfrm>
              <a:off x="4157" y="738"/>
              <a:ext cx="991" cy="300"/>
            </p:xfrm>
            <a:graphic>
              <a:graphicData uri="http://schemas.openxmlformats.org/presentationml/2006/ole">
                <mc:AlternateContent xmlns:mc="http://schemas.openxmlformats.org/markup-compatibility/2006">
                  <mc:Choice xmlns:v="urn:schemas-microsoft-com:vml" Requires="v">
                    <p:oleObj name="Equation" r:id="rId2" imgW="787320" imgH="228600" progId="Equation.DSMT4">
                      <p:embed/>
                    </p:oleObj>
                  </mc:Choice>
                  <mc:Fallback>
                    <p:oleObj name="Equation" r:id="rId2" imgW="787320" imgH="228600" progId="Equation.DSMT4">
                      <p:embed/>
                      <p:pic>
                        <p:nvPicPr>
                          <p:cNvPr id="10957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 y="738"/>
                            <a:ext cx="99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 name="Group 18">
              <a:extLst>
                <a:ext uri="{FF2B5EF4-FFF2-40B4-BE49-F238E27FC236}">
                  <a16:creationId xmlns:a16="http://schemas.microsoft.com/office/drawing/2014/main" id="{307E034B-DAD7-4B5D-899C-537C477DE8EC}"/>
                </a:ext>
              </a:extLst>
            </p:cNvPr>
            <p:cNvGrpSpPr>
              <a:grpSpLocks/>
            </p:cNvGrpSpPr>
            <p:nvPr/>
          </p:nvGrpSpPr>
          <p:grpSpPr bwMode="auto">
            <a:xfrm>
              <a:off x="2601913" y="2669209"/>
              <a:ext cx="3738562" cy="496887"/>
              <a:chOff x="1639" y="1047"/>
              <a:chExt cx="2355" cy="313"/>
            </a:xfrm>
          </p:grpSpPr>
          <p:graphicFrame>
            <p:nvGraphicFramePr>
              <p:cNvPr id="25" name="Object 4">
                <a:extLst>
                  <a:ext uri="{FF2B5EF4-FFF2-40B4-BE49-F238E27FC236}">
                    <a16:creationId xmlns:a16="http://schemas.microsoft.com/office/drawing/2014/main" id="{2CD0670E-503B-476B-900B-77D500E1594A}"/>
                  </a:ext>
                </a:extLst>
              </p:cNvPr>
              <p:cNvGraphicFramePr>
                <a:graphicFrameLocks noChangeAspect="1"/>
              </p:cNvGraphicFramePr>
              <p:nvPr>
                <p:extLst>
                  <p:ext uri="{D42A27DB-BD31-4B8C-83A1-F6EECF244321}">
                    <p14:modId xmlns:p14="http://schemas.microsoft.com/office/powerpoint/2010/main" val="2971455423"/>
                  </p:ext>
                </p:extLst>
              </p:nvPr>
            </p:nvGraphicFramePr>
            <p:xfrm>
              <a:off x="1639" y="1047"/>
              <a:ext cx="1316" cy="313"/>
            </p:xfrm>
            <a:graphic>
              <a:graphicData uri="http://schemas.openxmlformats.org/presentationml/2006/ole">
                <mc:AlternateContent xmlns:mc="http://schemas.openxmlformats.org/markup-compatibility/2006">
                  <mc:Choice xmlns:v="urn:schemas-microsoft-com:vml" Requires="v">
                    <p:oleObj name="Equation" r:id="rId4" imgW="1015920" imgH="241200" progId="Equation.DSMT4">
                      <p:embed/>
                    </p:oleObj>
                  </mc:Choice>
                  <mc:Fallback>
                    <p:oleObj name="Equation" r:id="rId4" imgW="1015920" imgH="241200" progId="Equation.DSMT4">
                      <p:embed/>
                      <p:pic>
                        <p:nvPicPr>
                          <p:cNvPr id="1095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 y="1047"/>
                            <a:ext cx="1316"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7">
                <a:extLst>
                  <a:ext uri="{FF2B5EF4-FFF2-40B4-BE49-F238E27FC236}">
                    <a16:creationId xmlns:a16="http://schemas.microsoft.com/office/drawing/2014/main" id="{D65D7D95-452B-41A6-9B1B-EBCB2AB7131F}"/>
                  </a:ext>
                </a:extLst>
              </p:cNvPr>
              <p:cNvGraphicFramePr>
                <a:graphicFrameLocks noChangeAspect="1"/>
              </p:cNvGraphicFramePr>
              <p:nvPr>
                <p:extLst>
                  <p:ext uri="{D42A27DB-BD31-4B8C-83A1-F6EECF244321}">
                    <p14:modId xmlns:p14="http://schemas.microsoft.com/office/powerpoint/2010/main" val="3077171795"/>
                  </p:ext>
                </p:extLst>
              </p:nvPr>
            </p:nvGraphicFramePr>
            <p:xfrm>
              <a:off x="2985" y="1073"/>
              <a:ext cx="1009" cy="284"/>
            </p:xfrm>
            <a:graphic>
              <a:graphicData uri="http://schemas.openxmlformats.org/presentationml/2006/ole">
                <mc:AlternateContent xmlns:mc="http://schemas.openxmlformats.org/markup-compatibility/2006">
                  <mc:Choice xmlns:v="urn:schemas-microsoft-com:vml" Requires="v">
                    <p:oleObj name="Equation" r:id="rId6" imgW="748975" imgH="203112" progId="Equation.DSMT4">
                      <p:embed/>
                    </p:oleObj>
                  </mc:Choice>
                  <mc:Fallback>
                    <p:oleObj name="Equation" r:id="rId6" imgW="748975" imgH="203112" progId="Equation.DSMT4">
                      <p:embed/>
                      <p:pic>
                        <p:nvPicPr>
                          <p:cNvPr id="10957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 y="1073"/>
                            <a:ext cx="1009"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7" name="Group 19">
            <a:extLst>
              <a:ext uri="{FF2B5EF4-FFF2-40B4-BE49-F238E27FC236}">
                <a16:creationId xmlns:a16="http://schemas.microsoft.com/office/drawing/2014/main" id="{E9A2703A-15EA-4080-A201-B4B8B65CD3A1}"/>
              </a:ext>
            </a:extLst>
          </p:cNvPr>
          <p:cNvGrpSpPr>
            <a:grpSpLocks/>
          </p:cNvGrpSpPr>
          <p:nvPr/>
        </p:nvGrpSpPr>
        <p:grpSpPr bwMode="auto">
          <a:xfrm>
            <a:off x="755650" y="2674615"/>
            <a:ext cx="7920038" cy="1114425"/>
            <a:chOff x="476" y="1504"/>
            <a:chExt cx="4989" cy="702"/>
          </a:xfrm>
        </p:grpSpPr>
        <p:sp>
          <p:nvSpPr>
            <p:cNvPr id="28" name="Text Box 13">
              <a:extLst>
                <a:ext uri="{FF2B5EF4-FFF2-40B4-BE49-F238E27FC236}">
                  <a16:creationId xmlns:a16="http://schemas.microsoft.com/office/drawing/2014/main" id="{D0B3CADA-B5D4-4396-8B43-0E3C6EA3777B}"/>
                </a:ext>
              </a:extLst>
            </p:cNvPr>
            <p:cNvSpPr txBox="1">
              <a:spLocks noChangeArrowheads="1"/>
            </p:cNvSpPr>
            <p:nvPr/>
          </p:nvSpPr>
          <p:spPr bwMode="auto">
            <a:xfrm>
              <a:off x="476" y="1504"/>
              <a:ext cx="4989" cy="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今从这 </a:t>
              </a:r>
              <a:r>
                <a:rPr kumimoji="0" lang="en-US" altLang="zh-CN" sz="22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k</a:t>
              </a:r>
              <a:r>
                <a:rPr kumimoji="0" lang="en-US" altLang="zh-CN"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个总体中各自独立地抽取一个样本，取自总体              </a:t>
              </a: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的样本为                        ，                   。列表如下：</a:t>
              </a:r>
            </a:p>
          </p:txBody>
        </p:sp>
        <p:graphicFrame>
          <p:nvGraphicFramePr>
            <p:cNvPr id="34" name="Object 5">
              <a:extLst>
                <a:ext uri="{FF2B5EF4-FFF2-40B4-BE49-F238E27FC236}">
                  <a16:creationId xmlns:a16="http://schemas.microsoft.com/office/drawing/2014/main" id="{106C49AB-A854-4627-ADB2-F4493E641906}"/>
                </a:ext>
              </a:extLst>
            </p:cNvPr>
            <p:cNvGraphicFramePr>
              <a:graphicFrameLocks noChangeAspect="1"/>
            </p:cNvGraphicFramePr>
            <p:nvPr>
              <p:extLst>
                <p:ext uri="{D42A27DB-BD31-4B8C-83A1-F6EECF244321}">
                  <p14:modId xmlns:p14="http://schemas.microsoft.com/office/powerpoint/2010/main" val="672468214"/>
                </p:ext>
              </p:extLst>
            </p:nvPr>
          </p:nvGraphicFramePr>
          <p:xfrm>
            <a:off x="1292" y="1861"/>
            <a:ext cx="1203" cy="345"/>
          </p:xfrm>
          <a:graphic>
            <a:graphicData uri="http://schemas.openxmlformats.org/presentationml/2006/ole">
              <mc:AlternateContent xmlns:mc="http://schemas.openxmlformats.org/markup-compatibility/2006">
                <mc:Choice xmlns:v="urn:schemas-microsoft-com:vml" Requires="v">
                  <p:oleObj name="Equation" r:id="rId8" imgW="876300" imgH="241300" progId="Equation.DSMT4">
                    <p:embed/>
                  </p:oleObj>
                </mc:Choice>
                <mc:Fallback>
                  <p:oleObj name="Equation" r:id="rId8" imgW="876300" imgH="241300" progId="Equation.DSMT4">
                    <p:embed/>
                    <p:pic>
                      <p:nvPicPr>
                        <p:cNvPr id="109573" name="Object 5"/>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1292" y="1861"/>
                          <a:ext cx="1203"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1">
              <a:extLst>
                <a:ext uri="{FF2B5EF4-FFF2-40B4-BE49-F238E27FC236}">
                  <a16:creationId xmlns:a16="http://schemas.microsoft.com/office/drawing/2014/main" id="{B1E39DB1-35E2-4402-8FEB-5D66B47A15B1}"/>
                </a:ext>
              </a:extLst>
            </p:cNvPr>
            <p:cNvGraphicFramePr>
              <a:graphicFrameLocks noChangeAspect="1"/>
            </p:cNvGraphicFramePr>
            <p:nvPr>
              <p:extLst>
                <p:ext uri="{D42A27DB-BD31-4B8C-83A1-F6EECF244321}">
                  <p14:modId xmlns:p14="http://schemas.microsoft.com/office/powerpoint/2010/main" val="2906528954"/>
                </p:ext>
              </p:extLst>
            </p:nvPr>
          </p:nvGraphicFramePr>
          <p:xfrm>
            <a:off x="4830" y="1525"/>
            <a:ext cx="262" cy="363"/>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109579"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0" y="1525"/>
                          <a:ext cx="262"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4">
              <a:extLst>
                <a:ext uri="{FF2B5EF4-FFF2-40B4-BE49-F238E27FC236}">
                  <a16:creationId xmlns:a16="http://schemas.microsoft.com/office/drawing/2014/main" id="{1D79EC3C-69A5-430A-8C06-94EE94E56596}"/>
                </a:ext>
              </a:extLst>
            </p:cNvPr>
            <p:cNvGraphicFramePr>
              <a:graphicFrameLocks noChangeAspect="1"/>
            </p:cNvGraphicFramePr>
            <p:nvPr>
              <p:extLst>
                <p:ext uri="{D42A27DB-BD31-4B8C-83A1-F6EECF244321}">
                  <p14:modId xmlns:p14="http://schemas.microsoft.com/office/powerpoint/2010/main" val="2698049309"/>
                </p:ext>
              </p:extLst>
            </p:nvPr>
          </p:nvGraphicFramePr>
          <p:xfrm>
            <a:off x="2608" y="1912"/>
            <a:ext cx="1009" cy="284"/>
          </p:xfrm>
          <a:graphic>
            <a:graphicData uri="http://schemas.openxmlformats.org/presentationml/2006/ole">
              <mc:AlternateContent xmlns:mc="http://schemas.openxmlformats.org/markup-compatibility/2006">
                <mc:Choice xmlns:v="urn:schemas-microsoft-com:vml" Requires="v">
                  <p:oleObj name="Equation" r:id="rId12" imgW="748975" imgH="203112" progId="Equation.DSMT4">
                    <p:embed/>
                  </p:oleObj>
                </mc:Choice>
                <mc:Fallback>
                  <p:oleObj name="Equation" r:id="rId12" imgW="748975" imgH="203112" progId="Equation.DSMT4">
                    <p:embed/>
                    <p:pic>
                      <p:nvPicPr>
                        <p:cNvPr id="109582"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8" y="1912"/>
                          <a:ext cx="1009"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6" name="图片 5">
            <a:extLst>
              <a:ext uri="{FF2B5EF4-FFF2-40B4-BE49-F238E27FC236}">
                <a16:creationId xmlns:a16="http://schemas.microsoft.com/office/drawing/2014/main" id="{38696DFC-C776-4266-9532-9C99B9883C42}"/>
              </a:ext>
            </a:extLst>
          </p:cNvPr>
          <p:cNvPicPr>
            <a:picLocks noChangeAspect="1"/>
          </p:cNvPicPr>
          <p:nvPr/>
        </p:nvPicPr>
        <p:blipFill>
          <a:blip r:embed="rId14"/>
          <a:stretch>
            <a:fillRect/>
          </a:stretch>
        </p:blipFill>
        <p:spPr>
          <a:xfrm>
            <a:off x="827440" y="3783186"/>
            <a:ext cx="5857977" cy="2721189"/>
          </a:xfrm>
          <a:prstGeom prst="rect">
            <a:avLst/>
          </a:prstGeom>
        </p:spPr>
      </p:pic>
      <p:sp>
        <p:nvSpPr>
          <p:cNvPr id="3" name="页脚占位符 2">
            <a:extLst>
              <a:ext uri="{FF2B5EF4-FFF2-40B4-BE49-F238E27FC236}">
                <a16:creationId xmlns:a16="http://schemas.microsoft.com/office/drawing/2014/main" id="{40857433-85ED-48D8-8419-DE88360FADA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210573811"/>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0487088-4FED-4220-B156-2EF9A9A15DCC}"/>
              </a:ext>
            </a:extLst>
          </p:cNvPr>
          <p:cNvSpPr>
            <a:spLocks noGrp="1"/>
          </p:cNvSpPr>
          <p:nvPr>
            <p:ph type="dt" sz="half" idx="2"/>
          </p:nvPr>
        </p:nvSpPr>
        <p:spPr/>
        <p:txBody>
          <a:bodyPr/>
          <a:lstStyle/>
          <a:p>
            <a:pPr>
              <a:defRPr/>
            </a:pPr>
            <a:fld id="{EA033B6F-74EE-47B5-8371-AFF70CF0CABF}" type="datetime1">
              <a:rPr lang="zh-CN" altLang="en-US" smtClean="0"/>
              <a:t>2022/11/23</a:t>
            </a:fld>
            <a:endParaRPr lang="zh-CN" altLang="en-US"/>
          </a:p>
        </p:txBody>
      </p:sp>
      <p:sp>
        <p:nvSpPr>
          <p:cNvPr id="4" name="Rectangle 3">
            <a:extLst>
              <a:ext uri="{FF2B5EF4-FFF2-40B4-BE49-F238E27FC236}">
                <a16:creationId xmlns:a16="http://schemas.microsoft.com/office/drawing/2014/main" id="{DF8D4F57-38B2-41C8-984F-E583ED9755A0}"/>
              </a:ext>
            </a:extLst>
          </p:cNvPr>
          <p:cNvSpPr>
            <a:spLocks noChangeArrowheads="1"/>
          </p:cNvSpPr>
          <p:nvPr/>
        </p:nvSpPr>
        <p:spPr bwMode="auto">
          <a:xfrm>
            <a:off x="587375" y="476672"/>
            <a:ext cx="5640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1.  </a:t>
            </a:r>
            <a:r>
              <a:rPr lang="zh-CN" altLang="en-US" sz="2400" dirty="0">
                <a:solidFill>
                  <a:srgbClr val="FF0000"/>
                </a:solidFill>
                <a:latin typeface="微软雅黑" panose="020B0503020204020204" pitchFamily="34" charset="-122"/>
                <a:ea typeface="微软雅黑" panose="020B0503020204020204" pitchFamily="34" charset="-122"/>
              </a:rPr>
              <a:t>单因素方差分析的数学模型</a:t>
            </a:r>
          </a:p>
        </p:txBody>
      </p:sp>
      <p:graphicFrame>
        <p:nvGraphicFramePr>
          <p:cNvPr id="5" name="Object 3">
            <a:extLst>
              <a:ext uri="{FF2B5EF4-FFF2-40B4-BE49-F238E27FC236}">
                <a16:creationId xmlns:a16="http://schemas.microsoft.com/office/drawing/2014/main" id="{1D85E72C-E7D3-4382-B7D5-33CBA11E5FB0}"/>
              </a:ext>
            </a:extLst>
          </p:cNvPr>
          <p:cNvGraphicFramePr>
            <a:graphicFrameLocks noChangeAspect="1"/>
          </p:cNvGraphicFramePr>
          <p:nvPr>
            <p:extLst>
              <p:ext uri="{D42A27DB-BD31-4B8C-83A1-F6EECF244321}">
                <p14:modId xmlns:p14="http://schemas.microsoft.com/office/powerpoint/2010/main" val="3417814538"/>
              </p:ext>
            </p:extLst>
          </p:nvPr>
        </p:nvGraphicFramePr>
        <p:xfrm>
          <a:off x="1044798" y="990476"/>
          <a:ext cx="5759450" cy="1127125"/>
        </p:xfrm>
        <a:graphic>
          <a:graphicData uri="http://schemas.openxmlformats.org/presentationml/2006/ole">
            <mc:AlternateContent xmlns:mc="http://schemas.openxmlformats.org/markup-compatibility/2006">
              <mc:Choice xmlns:v="urn:schemas-microsoft-com:vml" Requires="v">
                <p:oleObj name="Equation" r:id="rId2" imgW="2463480" imgH="482400" progId="Equation.DSMT4">
                  <p:embed/>
                </p:oleObj>
              </mc:Choice>
              <mc:Fallback>
                <p:oleObj name="Equation" r:id="rId2" imgW="2463480" imgH="482400" progId="Equation.DSMT4">
                  <p:embed/>
                  <p:pic>
                    <p:nvPicPr>
                      <p:cNvPr id="20480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798" y="990476"/>
                        <a:ext cx="5759450"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8">
            <a:extLst>
              <a:ext uri="{FF2B5EF4-FFF2-40B4-BE49-F238E27FC236}">
                <a16:creationId xmlns:a16="http://schemas.microsoft.com/office/drawing/2014/main" id="{EA18E3BB-1EE0-481C-B809-5B7408B212BC}"/>
              </a:ext>
            </a:extLst>
          </p:cNvPr>
          <p:cNvGrpSpPr>
            <a:grpSpLocks/>
          </p:cNvGrpSpPr>
          <p:nvPr/>
        </p:nvGrpSpPr>
        <p:grpSpPr bwMode="auto">
          <a:xfrm>
            <a:off x="876300" y="2230314"/>
            <a:ext cx="7224712" cy="547687"/>
            <a:chOff x="325" y="1444"/>
            <a:chExt cx="4551" cy="345"/>
          </a:xfrm>
        </p:grpSpPr>
        <p:sp>
          <p:nvSpPr>
            <p:cNvPr id="7" name="Text Box 5">
              <a:extLst>
                <a:ext uri="{FF2B5EF4-FFF2-40B4-BE49-F238E27FC236}">
                  <a16:creationId xmlns:a16="http://schemas.microsoft.com/office/drawing/2014/main" id="{935B44C1-78E1-4FFB-B8A1-8677523DB830}"/>
                </a:ext>
              </a:extLst>
            </p:cNvPr>
            <p:cNvSpPr txBox="1">
              <a:spLocks noChangeArrowheads="1"/>
            </p:cNvSpPr>
            <p:nvPr/>
          </p:nvSpPr>
          <p:spPr bwMode="auto">
            <a:xfrm>
              <a:off x="325" y="1474"/>
              <a:ext cx="45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其中     和      是未知的参数，且各      相互独立。</a:t>
              </a:r>
            </a:p>
          </p:txBody>
        </p:sp>
        <p:graphicFrame>
          <p:nvGraphicFramePr>
            <p:cNvPr id="8" name="Object 6">
              <a:extLst>
                <a:ext uri="{FF2B5EF4-FFF2-40B4-BE49-F238E27FC236}">
                  <a16:creationId xmlns:a16="http://schemas.microsoft.com/office/drawing/2014/main" id="{036233A2-AFD7-42BF-9F7D-75CFEBB2FF18}"/>
                </a:ext>
              </a:extLst>
            </p:cNvPr>
            <p:cNvGraphicFramePr>
              <a:graphicFrameLocks noChangeAspect="1"/>
            </p:cNvGraphicFramePr>
            <p:nvPr/>
          </p:nvGraphicFramePr>
          <p:xfrm>
            <a:off x="758" y="1452"/>
            <a:ext cx="217" cy="300"/>
          </p:xfrm>
          <a:graphic>
            <a:graphicData uri="http://schemas.openxmlformats.org/presentationml/2006/ole">
              <mc:AlternateContent xmlns:mc="http://schemas.openxmlformats.org/markup-compatibility/2006">
                <mc:Choice xmlns:v="urn:schemas-microsoft-com:vml" Requires="v">
                  <p:oleObj name="Equation" r:id="rId4" imgW="164880" imgH="228600" progId="Equation.DSMT4">
                    <p:embed/>
                  </p:oleObj>
                </mc:Choice>
                <mc:Fallback>
                  <p:oleObj name="Equation" r:id="rId4" imgW="164880" imgH="228600" progId="Equation.DSMT4">
                    <p:embed/>
                    <p:pic>
                      <p:nvPicPr>
                        <p:cNvPr id="20480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 y="1452"/>
                          <a:ext cx="217"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a:extLst>
                <a:ext uri="{FF2B5EF4-FFF2-40B4-BE49-F238E27FC236}">
                  <a16:creationId xmlns:a16="http://schemas.microsoft.com/office/drawing/2014/main" id="{49DC7083-0961-40DB-8237-6C8AC4551C10}"/>
                </a:ext>
              </a:extLst>
            </p:cNvPr>
            <p:cNvGraphicFramePr>
              <a:graphicFrameLocks noChangeAspect="1"/>
            </p:cNvGraphicFramePr>
            <p:nvPr>
              <p:extLst>
                <p:ext uri="{D42A27DB-BD31-4B8C-83A1-F6EECF244321}">
                  <p14:modId xmlns:p14="http://schemas.microsoft.com/office/powerpoint/2010/main" val="1471730527"/>
                </p:ext>
              </p:extLst>
            </p:nvPr>
          </p:nvGraphicFramePr>
          <p:xfrm>
            <a:off x="1284" y="1444"/>
            <a:ext cx="280" cy="280"/>
          </p:xfrm>
          <a:graphic>
            <a:graphicData uri="http://schemas.openxmlformats.org/presentationml/2006/ole">
              <mc:AlternateContent xmlns:mc="http://schemas.openxmlformats.org/markup-compatibility/2006">
                <mc:Choice xmlns:v="urn:schemas-microsoft-com:vml" Requires="v">
                  <p:oleObj name="Equation" r:id="rId6" imgW="203040" imgH="203040" progId="Equation.DSMT4">
                    <p:embed/>
                  </p:oleObj>
                </mc:Choice>
                <mc:Fallback>
                  <p:oleObj name="Equation" r:id="rId6" imgW="203040" imgH="203040" progId="Equation.DSMT4">
                    <p:embed/>
                    <p:pic>
                      <p:nvPicPr>
                        <p:cNvPr id="20480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4" y="1444"/>
                          <a:ext cx="280" cy="280"/>
                        </a:xfrm>
                        <a:prstGeom prst="rect">
                          <a:avLst/>
                        </a:prstGeom>
                        <a:noFill/>
                        <a:ln>
                          <a:noFill/>
                        </a:ln>
                        <a:effectLst/>
                      </p:spPr>
                    </p:pic>
                  </p:oleObj>
                </mc:Fallback>
              </mc:AlternateContent>
            </a:graphicData>
          </a:graphic>
        </p:graphicFrame>
        <p:graphicFrame>
          <p:nvGraphicFramePr>
            <p:cNvPr id="10" name="Object 9">
              <a:extLst>
                <a:ext uri="{FF2B5EF4-FFF2-40B4-BE49-F238E27FC236}">
                  <a16:creationId xmlns:a16="http://schemas.microsoft.com/office/drawing/2014/main" id="{2BD7728F-61A7-4BEB-BE9C-E47B8DDF8BE3}"/>
                </a:ext>
              </a:extLst>
            </p:cNvPr>
            <p:cNvGraphicFramePr>
              <a:graphicFrameLocks noChangeAspect="1"/>
            </p:cNvGraphicFramePr>
            <p:nvPr>
              <p:extLst>
                <p:ext uri="{D42A27DB-BD31-4B8C-83A1-F6EECF244321}">
                  <p14:modId xmlns:p14="http://schemas.microsoft.com/office/powerpoint/2010/main" val="4195398454"/>
                </p:ext>
              </p:extLst>
            </p:nvPr>
          </p:nvGraphicFramePr>
          <p:xfrm>
            <a:off x="3374" y="1461"/>
            <a:ext cx="232" cy="328"/>
          </p:xfrm>
          <a:graphic>
            <a:graphicData uri="http://schemas.openxmlformats.org/presentationml/2006/ole">
              <mc:AlternateContent xmlns:mc="http://schemas.openxmlformats.org/markup-compatibility/2006">
                <mc:Choice xmlns:v="urn:schemas-microsoft-com:vml" Requires="v">
                  <p:oleObj name="Equation" r:id="rId8" imgW="368280" imgH="520560" progId="Equation.3">
                    <p:embed/>
                  </p:oleObj>
                </mc:Choice>
                <mc:Fallback>
                  <p:oleObj name="Equation" r:id="rId8" imgW="368280" imgH="520560" progId="Equation.3">
                    <p:embed/>
                    <p:pic>
                      <p:nvPicPr>
                        <p:cNvPr id="204809"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4" y="1461"/>
                          <a:ext cx="232"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 Box 10">
            <a:extLst>
              <a:ext uri="{FF2B5EF4-FFF2-40B4-BE49-F238E27FC236}">
                <a16:creationId xmlns:a16="http://schemas.microsoft.com/office/drawing/2014/main" id="{1A14BA4F-C487-476E-8F6F-37247D7A6785}"/>
              </a:ext>
            </a:extLst>
          </p:cNvPr>
          <p:cNvSpPr txBox="1">
            <a:spLocks noChangeArrowheads="1"/>
          </p:cNvSpPr>
          <p:nvPr/>
        </p:nvSpPr>
        <p:spPr bwMode="auto">
          <a:xfrm>
            <a:off x="889000" y="2899792"/>
            <a:ext cx="6419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需要检验的假设检验问题为</a:t>
            </a:r>
          </a:p>
        </p:txBody>
      </p:sp>
      <p:graphicFrame>
        <p:nvGraphicFramePr>
          <p:cNvPr id="12" name="Object 16">
            <a:extLst>
              <a:ext uri="{FF2B5EF4-FFF2-40B4-BE49-F238E27FC236}">
                <a16:creationId xmlns:a16="http://schemas.microsoft.com/office/drawing/2014/main" id="{98F95F7C-0FA8-433D-8214-AD95B9BC19BD}"/>
              </a:ext>
            </a:extLst>
          </p:cNvPr>
          <p:cNvGraphicFramePr>
            <a:graphicFrameLocks noChangeAspect="1"/>
          </p:cNvGraphicFramePr>
          <p:nvPr>
            <p:extLst>
              <p:ext uri="{D42A27DB-BD31-4B8C-83A1-F6EECF244321}">
                <p14:modId xmlns:p14="http://schemas.microsoft.com/office/powerpoint/2010/main" val="2604120168"/>
              </p:ext>
            </p:extLst>
          </p:nvPr>
        </p:nvGraphicFramePr>
        <p:xfrm>
          <a:off x="1162645" y="3501008"/>
          <a:ext cx="6289675" cy="490538"/>
        </p:xfrm>
        <a:graphic>
          <a:graphicData uri="http://schemas.openxmlformats.org/presentationml/2006/ole">
            <mc:AlternateContent xmlns:mc="http://schemas.openxmlformats.org/markup-compatibility/2006">
              <mc:Choice xmlns:v="urn:schemas-microsoft-com:vml" Requires="v">
                <p:oleObj name="Equation" r:id="rId10" imgW="3111480" imgH="241200" progId="Equation.DSMT4">
                  <p:embed/>
                </p:oleObj>
              </mc:Choice>
              <mc:Fallback>
                <p:oleObj name="Equation" r:id="rId10" imgW="3111480" imgH="241200" progId="Equation.DSMT4">
                  <p:embed/>
                  <p:pic>
                    <p:nvPicPr>
                      <p:cNvPr id="204816" name="Object 16"/>
                      <p:cNvPicPr>
                        <a:picLocks noChangeAspect="1" noChangeArrowheads="1"/>
                      </p:cNvPicPr>
                      <p:nvPr/>
                    </p:nvPicPr>
                    <p:blipFill>
                      <a:blip r:embed="rId11"/>
                      <a:srcRect/>
                      <a:stretch>
                        <a:fillRect/>
                      </a:stretch>
                    </p:blipFill>
                    <p:spPr bwMode="auto">
                      <a:xfrm>
                        <a:off x="1162645" y="3501008"/>
                        <a:ext cx="6289675" cy="490538"/>
                      </a:xfrm>
                      <a:prstGeom prst="rect">
                        <a:avLst/>
                      </a:prstGeom>
                      <a:noFill/>
                    </p:spPr>
                  </p:pic>
                </p:oleObj>
              </mc:Fallback>
            </mc:AlternateContent>
          </a:graphicData>
        </a:graphic>
      </p:graphicFrame>
      <p:grpSp>
        <p:nvGrpSpPr>
          <p:cNvPr id="14" name="组合 13">
            <a:extLst>
              <a:ext uri="{FF2B5EF4-FFF2-40B4-BE49-F238E27FC236}">
                <a16:creationId xmlns:a16="http://schemas.microsoft.com/office/drawing/2014/main" id="{4E6EE282-8FD5-4371-8A91-7187A8414F9C}"/>
              </a:ext>
            </a:extLst>
          </p:cNvPr>
          <p:cNvGrpSpPr/>
          <p:nvPr/>
        </p:nvGrpSpPr>
        <p:grpSpPr>
          <a:xfrm>
            <a:off x="899344" y="4058518"/>
            <a:ext cx="4227512" cy="882650"/>
            <a:chOff x="395288" y="530126"/>
            <a:chExt cx="4227512" cy="882650"/>
          </a:xfrm>
        </p:grpSpPr>
        <p:sp>
          <p:nvSpPr>
            <p:cNvPr id="15" name="Text Box 26">
              <a:extLst>
                <a:ext uri="{FF2B5EF4-FFF2-40B4-BE49-F238E27FC236}">
                  <a16:creationId xmlns:a16="http://schemas.microsoft.com/office/drawing/2014/main" id="{80379742-9F2E-462E-8A1F-238EE3CAEBA8}"/>
                </a:ext>
              </a:extLst>
            </p:cNvPr>
            <p:cNvSpPr txBox="1">
              <a:spLocks noChangeArrowheads="1"/>
            </p:cNvSpPr>
            <p:nvPr/>
          </p:nvSpPr>
          <p:spPr bwMode="auto">
            <a:xfrm>
              <a:off x="395288" y="765076"/>
              <a:ext cx="4227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记                     则</a:t>
              </a:r>
            </a:p>
          </p:txBody>
        </p:sp>
        <p:graphicFrame>
          <p:nvGraphicFramePr>
            <p:cNvPr id="16" name="Object 27">
              <a:extLst>
                <a:ext uri="{FF2B5EF4-FFF2-40B4-BE49-F238E27FC236}">
                  <a16:creationId xmlns:a16="http://schemas.microsoft.com/office/drawing/2014/main" id="{F4EE4B2D-9113-4FCB-ADC6-8B351F88E42D}"/>
                </a:ext>
              </a:extLst>
            </p:cNvPr>
            <p:cNvGraphicFramePr>
              <a:graphicFrameLocks noChangeAspect="1"/>
            </p:cNvGraphicFramePr>
            <p:nvPr>
              <p:extLst>
                <p:ext uri="{D42A27DB-BD31-4B8C-83A1-F6EECF244321}">
                  <p14:modId xmlns:p14="http://schemas.microsoft.com/office/powerpoint/2010/main" val="3467736635"/>
                </p:ext>
              </p:extLst>
            </p:nvPr>
          </p:nvGraphicFramePr>
          <p:xfrm>
            <a:off x="971600" y="530126"/>
            <a:ext cx="1582738" cy="882650"/>
          </p:xfrm>
          <a:graphic>
            <a:graphicData uri="http://schemas.openxmlformats.org/presentationml/2006/ole">
              <mc:AlternateContent xmlns:mc="http://schemas.openxmlformats.org/markup-compatibility/2006">
                <mc:Choice xmlns:v="urn:schemas-microsoft-com:vml" Requires="v">
                  <p:oleObj name="Equation" r:id="rId12" imgW="774360" imgH="431640" progId="Equation.DSMT4">
                    <p:embed/>
                  </p:oleObj>
                </mc:Choice>
                <mc:Fallback>
                  <p:oleObj name="Equation" r:id="rId12" imgW="774360" imgH="431640" progId="Equation.DSMT4">
                    <p:embed/>
                    <p:pic>
                      <p:nvPicPr>
                        <p:cNvPr id="205851"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1600" y="530126"/>
                          <a:ext cx="1582738"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 name="对象 16">
            <a:extLst>
              <a:ext uri="{FF2B5EF4-FFF2-40B4-BE49-F238E27FC236}">
                <a16:creationId xmlns:a16="http://schemas.microsoft.com/office/drawing/2014/main" id="{4ECFC1A6-5977-451E-A782-1FCAC48F0E58}"/>
              </a:ext>
            </a:extLst>
          </p:cNvPr>
          <p:cNvGraphicFramePr>
            <a:graphicFrameLocks noChangeAspect="1"/>
          </p:cNvGraphicFramePr>
          <p:nvPr>
            <p:extLst>
              <p:ext uri="{D42A27DB-BD31-4B8C-83A1-F6EECF244321}">
                <p14:modId xmlns:p14="http://schemas.microsoft.com/office/powerpoint/2010/main" val="1682749334"/>
              </p:ext>
            </p:extLst>
          </p:nvPr>
        </p:nvGraphicFramePr>
        <p:xfrm>
          <a:off x="2354869" y="5123086"/>
          <a:ext cx="4225925" cy="538162"/>
        </p:xfrm>
        <a:graphic>
          <a:graphicData uri="http://schemas.openxmlformats.org/presentationml/2006/ole">
            <mc:AlternateContent xmlns:mc="http://schemas.openxmlformats.org/markup-compatibility/2006">
              <mc:Choice xmlns:v="urn:schemas-microsoft-com:vml" Requires="v">
                <p:oleObj name="Equation" r:id="rId14" imgW="1892160" imgH="241200" progId="Equation.DSMT4">
                  <p:embed/>
                </p:oleObj>
              </mc:Choice>
              <mc:Fallback>
                <p:oleObj name="Equation" r:id="rId14" imgW="1892160" imgH="241200" progId="Equation.DSMT4">
                  <p:embed/>
                  <p:pic>
                    <p:nvPicPr>
                      <p:cNvPr id="3" name="对象 2"/>
                      <p:cNvPicPr>
                        <a:picLocks noChangeAspect="1" noChangeArrowheads="1"/>
                      </p:cNvPicPr>
                      <p:nvPr/>
                    </p:nvPicPr>
                    <p:blipFill>
                      <a:blip r:embed="rId15"/>
                      <a:srcRect/>
                      <a:stretch>
                        <a:fillRect/>
                      </a:stretch>
                    </p:blipFill>
                    <p:spPr bwMode="auto">
                      <a:xfrm>
                        <a:off x="2354869" y="5123086"/>
                        <a:ext cx="4225925" cy="538162"/>
                      </a:xfrm>
                      <a:prstGeom prst="rect">
                        <a:avLst/>
                      </a:prstGeom>
                      <a:noFill/>
                      <a:ln>
                        <a:noFill/>
                      </a:ln>
                      <a:effectLst/>
                    </p:spPr>
                  </p:pic>
                </p:oleObj>
              </mc:Fallback>
            </mc:AlternateContent>
          </a:graphicData>
        </a:graphic>
      </p:graphicFrame>
      <p:grpSp>
        <p:nvGrpSpPr>
          <p:cNvPr id="18" name="组合 17">
            <a:extLst>
              <a:ext uri="{FF2B5EF4-FFF2-40B4-BE49-F238E27FC236}">
                <a16:creationId xmlns:a16="http://schemas.microsoft.com/office/drawing/2014/main" id="{8B612A09-17C1-46CC-BDB5-93EC79BD745F}"/>
              </a:ext>
            </a:extLst>
          </p:cNvPr>
          <p:cNvGrpSpPr/>
          <p:nvPr/>
        </p:nvGrpSpPr>
        <p:grpSpPr>
          <a:xfrm>
            <a:off x="2339752" y="5661248"/>
            <a:ext cx="944881" cy="720080"/>
            <a:chOff x="2036603" y="2132856"/>
            <a:chExt cx="944881" cy="720080"/>
          </a:xfrm>
        </p:grpSpPr>
        <p:sp>
          <p:nvSpPr>
            <p:cNvPr id="19" name="Text Box 5">
              <a:extLst>
                <a:ext uri="{FF2B5EF4-FFF2-40B4-BE49-F238E27FC236}">
                  <a16:creationId xmlns:a16="http://schemas.microsoft.com/office/drawing/2014/main" id="{38CE4E91-AF1F-420A-8601-4EFC5909A0FD}"/>
                </a:ext>
              </a:extLst>
            </p:cNvPr>
            <p:cNvSpPr txBox="1">
              <a:spLocks noChangeArrowheads="1"/>
            </p:cNvSpPr>
            <p:nvPr/>
          </p:nvSpPr>
          <p:spPr bwMode="auto">
            <a:xfrm>
              <a:off x="2036603" y="2376395"/>
              <a:ext cx="944881"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总变异</a:t>
              </a:r>
            </a:p>
          </p:txBody>
        </p:sp>
        <p:cxnSp>
          <p:nvCxnSpPr>
            <p:cNvPr id="20" name="直接箭头连接符 19">
              <a:extLst>
                <a:ext uri="{FF2B5EF4-FFF2-40B4-BE49-F238E27FC236}">
                  <a16:creationId xmlns:a16="http://schemas.microsoft.com/office/drawing/2014/main" id="{42AB57C9-41DD-4D3A-B28E-CB9A06B047DE}"/>
                </a:ext>
              </a:extLst>
            </p:cNvPr>
            <p:cNvCxnSpPr>
              <a:cxnSpLocks/>
            </p:cNvCxnSpPr>
            <p:nvPr/>
          </p:nvCxnSpPr>
          <p:spPr>
            <a:xfrm flipV="1">
              <a:off x="2554338" y="2132856"/>
              <a:ext cx="0" cy="342667"/>
            </a:xfrm>
            <a:prstGeom prst="straightConnector1">
              <a:avLst/>
            </a:prstGeom>
            <a:noFill/>
            <a:ln w="38100" cap="flat" cmpd="sng" algn="ctr">
              <a:solidFill>
                <a:srgbClr val="FF0000"/>
              </a:solidFill>
              <a:prstDash val="solid"/>
              <a:tailEnd type="triangle"/>
            </a:ln>
            <a:effectLst/>
          </p:spPr>
        </p:cxnSp>
      </p:grpSp>
      <p:grpSp>
        <p:nvGrpSpPr>
          <p:cNvPr id="21" name="组合 20">
            <a:extLst>
              <a:ext uri="{FF2B5EF4-FFF2-40B4-BE49-F238E27FC236}">
                <a16:creationId xmlns:a16="http://schemas.microsoft.com/office/drawing/2014/main" id="{17E7F749-1377-4E9A-8B24-1957772826C1}"/>
              </a:ext>
            </a:extLst>
          </p:cNvPr>
          <p:cNvGrpSpPr/>
          <p:nvPr/>
        </p:nvGrpSpPr>
        <p:grpSpPr>
          <a:xfrm>
            <a:off x="4200546" y="5661248"/>
            <a:ext cx="1304919" cy="720080"/>
            <a:chOff x="3897397" y="2132856"/>
            <a:chExt cx="1304919" cy="720080"/>
          </a:xfrm>
        </p:grpSpPr>
        <p:sp>
          <p:nvSpPr>
            <p:cNvPr id="22" name="Text Box 5">
              <a:extLst>
                <a:ext uri="{FF2B5EF4-FFF2-40B4-BE49-F238E27FC236}">
                  <a16:creationId xmlns:a16="http://schemas.microsoft.com/office/drawing/2014/main" id="{D68E5023-A823-4385-823B-1DCEC078537F}"/>
                </a:ext>
              </a:extLst>
            </p:cNvPr>
            <p:cNvSpPr txBox="1">
              <a:spLocks noChangeArrowheads="1"/>
            </p:cNvSpPr>
            <p:nvPr/>
          </p:nvSpPr>
          <p:spPr bwMode="auto">
            <a:xfrm>
              <a:off x="3897397" y="2376395"/>
              <a:ext cx="1304919"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组间变异</a:t>
              </a:r>
            </a:p>
          </p:txBody>
        </p:sp>
        <p:cxnSp>
          <p:nvCxnSpPr>
            <p:cNvPr id="23" name="直接箭头连接符 22">
              <a:extLst>
                <a:ext uri="{FF2B5EF4-FFF2-40B4-BE49-F238E27FC236}">
                  <a16:creationId xmlns:a16="http://schemas.microsoft.com/office/drawing/2014/main" id="{83466E3E-F2EB-4CE6-9933-A2CCC45A4FE6}"/>
                </a:ext>
              </a:extLst>
            </p:cNvPr>
            <p:cNvCxnSpPr>
              <a:cxnSpLocks/>
            </p:cNvCxnSpPr>
            <p:nvPr/>
          </p:nvCxnSpPr>
          <p:spPr>
            <a:xfrm flipV="1">
              <a:off x="4504894" y="2132856"/>
              <a:ext cx="0" cy="342667"/>
            </a:xfrm>
            <a:prstGeom prst="straightConnector1">
              <a:avLst/>
            </a:prstGeom>
            <a:noFill/>
            <a:ln w="38100" cap="flat" cmpd="sng" algn="ctr">
              <a:solidFill>
                <a:srgbClr val="FF0000"/>
              </a:solidFill>
              <a:prstDash val="solid"/>
              <a:tailEnd type="triangle"/>
            </a:ln>
            <a:effectLst/>
          </p:spPr>
        </p:cxnSp>
      </p:grpSp>
      <p:grpSp>
        <p:nvGrpSpPr>
          <p:cNvPr id="24" name="组合 23">
            <a:extLst>
              <a:ext uri="{FF2B5EF4-FFF2-40B4-BE49-F238E27FC236}">
                <a16:creationId xmlns:a16="http://schemas.microsoft.com/office/drawing/2014/main" id="{2EE7F774-16A4-4C27-81B6-62CCC716D846}"/>
              </a:ext>
            </a:extLst>
          </p:cNvPr>
          <p:cNvGrpSpPr/>
          <p:nvPr/>
        </p:nvGrpSpPr>
        <p:grpSpPr>
          <a:xfrm>
            <a:off x="5730470" y="5661248"/>
            <a:ext cx="1304919" cy="720080"/>
            <a:chOff x="5427321" y="2132856"/>
            <a:chExt cx="1304919" cy="720080"/>
          </a:xfrm>
        </p:grpSpPr>
        <p:sp>
          <p:nvSpPr>
            <p:cNvPr id="25" name="Text Box 5">
              <a:extLst>
                <a:ext uri="{FF2B5EF4-FFF2-40B4-BE49-F238E27FC236}">
                  <a16:creationId xmlns:a16="http://schemas.microsoft.com/office/drawing/2014/main" id="{6D8E1E88-0F20-40FF-8844-F66C223001B5}"/>
                </a:ext>
              </a:extLst>
            </p:cNvPr>
            <p:cNvSpPr txBox="1">
              <a:spLocks noChangeArrowheads="1"/>
            </p:cNvSpPr>
            <p:nvPr/>
          </p:nvSpPr>
          <p:spPr bwMode="auto">
            <a:xfrm>
              <a:off x="5427321" y="2376395"/>
              <a:ext cx="1304919"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组内变异</a:t>
              </a:r>
            </a:p>
          </p:txBody>
        </p:sp>
        <p:cxnSp>
          <p:nvCxnSpPr>
            <p:cNvPr id="26" name="直接箭头连接符 25">
              <a:extLst>
                <a:ext uri="{FF2B5EF4-FFF2-40B4-BE49-F238E27FC236}">
                  <a16:creationId xmlns:a16="http://schemas.microsoft.com/office/drawing/2014/main" id="{A7478921-DBE6-418D-9160-6D301423A520}"/>
                </a:ext>
              </a:extLst>
            </p:cNvPr>
            <p:cNvCxnSpPr>
              <a:cxnSpLocks/>
            </p:cNvCxnSpPr>
            <p:nvPr/>
          </p:nvCxnSpPr>
          <p:spPr>
            <a:xfrm flipV="1">
              <a:off x="6034818" y="2132856"/>
              <a:ext cx="0" cy="342667"/>
            </a:xfrm>
            <a:prstGeom prst="straightConnector1">
              <a:avLst/>
            </a:prstGeom>
            <a:noFill/>
            <a:ln w="38100" cap="flat" cmpd="sng" algn="ctr">
              <a:solidFill>
                <a:srgbClr val="FF0000"/>
              </a:solidFill>
              <a:prstDash val="solid"/>
              <a:tailEnd type="triangle"/>
            </a:ln>
            <a:effectLst/>
          </p:spPr>
        </p:cxnSp>
      </p:grpSp>
      <p:sp>
        <p:nvSpPr>
          <p:cNvPr id="13" name="页脚占位符 12">
            <a:extLst>
              <a:ext uri="{FF2B5EF4-FFF2-40B4-BE49-F238E27FC236}">
                <a16:creationId xmlns:a16="http://schemas.microsoft.com/office/drawing/2014/main" id="{B1A8F40C-C4B2-4F03-9BCE-2E020E33914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864025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291A9CD-D28F-40F4-9F33-C8F74C95B7F7}"/>
              </a:ext>
            </a:extLst>
          </p:cNvPr>
          <p:cNvSpPr>
            <a:spLocks noGrp="1"/>
          </p:cNvSpPr>
          <p:nvPr>
            <p:ph type="dt" sz="half" idx="2"/>
          </p:nvPr>
        </p:nvSpPr>
        <p:spPr/>
        <p:txBody>
          <a:bodyPr/>
          <a:lstStyle/>
          <a:p>
            <a:pPr>
              <a:defRPr/>
            </a:pPr>
            <a:fld id="{9456A027-1C0D-4C0A-B3E3-6B78CE3390EC}" type="datetime1">
              <a:rPr lang="zh-CN" altLang="en-US" smtClean="0"/>
              <a:t>2022/11/23</a:t>
            </a:fld>
            <a:endParaRPr lang="zh-CN" altLang="en-US"/>
          </a:p>
        </p:txBody>
      </p:sp>
      <p:sp>
        <p:nvSpPr>
          <p:cNvPr id="4" name="Rectangle 3">
            <a:extLst>
              <a:ext uri="{FF2B5EF4-FFF2-40B4-BE49-F238E27FC236}">
                <a16:creationId xmlns:a16="http://schemas.microsoft.com/office/drawing/2014/main" id="{C59A23C7-58C3-44FB-8AF7-853179FCEB34}"/>
              </a:ext>
            </a:extLst>
          </p:cNvPr>
          <p:cNvSpPr>
            <a:spLocks noChangeArrowheads="1"/>
          </p:cNvSpPr>
          <p:nvPr/>
        </p:nvSpPr>
        <p:spPr bwMode="auto">
          <a:xfrm>
            <a:off x="587375" y="476672"/>
            <a:ext cx="5640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1.  </a:t>
            </a:r>
            <a:r>
              <a:rPr lang="zh-CN" altLang="en-US" sz="2400" dirty="0">
                <a:solidFill>
                  <a:srgbClr val="FF0000"/>
                </a:solidFill>
                <a:latin typeface="微软雅黑" panose="020B0503020204020204" pitchFamily="34" charset="-122"/>
                <a:ea typeface="微软雅黑" panose="020B0503020204020204" pitchFamily="34" charset="-122"/>
              </a:rPr>
              <a:t>单因素方差分析的数学模型</a:t>
            </a:r>
          </a:p>
        </p:txBody>
      </p:sp>
      <p:grpSp>
        <p:nvGrpSpPr>
          <p:cNvPr id="5" name="Group 37">
            <a:extLst>
              <a:ext uri="{FF2B5EF4-FFF2-40B4-BE49-F238E27FC236}">
                <a16:creationId xmlns:a16="http://schemas.microsoft.com/office/drawing/2014/main" id="{FCA3CF83-FE19-4612-9ADE-A201916EC7D4}"/>
              </a:ext>
            </a:extLst>
          </p:cNvPr>
          <p:cNvGrpSpPr>
            <a:grpSpLocks/>
          </p:cNvGrpSpPr>
          <p:nvPr/>
        </p:nvGrpSpPr>
        <p:grpSpPr bwMode="auto">
          <a:xfrm>
            <a:off x="425450" y="1548036"/>
            <a:ext cx="8394700" cy="1619251"/>
            <a:chOff x="268" y="1498"/>
            <a:chExt cx="5288" cy="1020"/>
          </a:xfrm>
        </p:grpSpPr>
        <p:sp>
          <p:nvSpPr>
            <p:cNvPr id="6" name="Text Box 4">
              <a:extLst>
                <a:ext uri="{FF2B5EF4-FFF2-40B4-BE49-F238E27FC236}">
                  <a16:creationId xmlns:a16="http://schemas.microsoft.com/office/drawing/2014/main" id="{8D50013F-B07F-40CF-AA90-0B1903BCFAEE}"/>
                </a:ext>
              </a:extLst>
            </p:cNvPr>
            <p:cNvSpPr txBox="1">
              <a:spLocks noChangeArrowheads="1"/>
            </p:cNvSpPr>
            <p:nvPr/>
          </p:nvSpPr>
          <p:spPr bwMode="auto">
            <a:xfrm>
              <a:off x="268" y="1498"/>
              <a:ext cx="5288" cy="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这里     称为因素</a:t>
              </a:r>
              <a:r>
                <a:rPr kumimoji="0" lang="en-US" altLang="zh-CN" sz="24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的第 </a:t>
              </a:r>
              <a:r>
                <a:rPr kumimoji="0" lang="en-US" altLang="zh-CN" sz="24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 </a:t>
              </a: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个水平所引起的</a:t>
              </a:r>
              <a:r>
                <a:rPr kumimoji="0" lang="zh-CN" altLang="en-US" sz="24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效应</a:t>
              </a: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，可以看成是</a:t>
              </a:r>
              <a:r>
                <a:rPr kumimoji="0" lang="en-US" altLang="zh-CN" sz="24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r>
                <a:rPr kumimoji="0" lang="en-US" altLang="zh-CN" sz="240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对总平均     的“</a:t>
              </a:r>
              <a:r>
                <a:rPr kumimoji="0" lang="zh-CN" altLang="en-US" sz="24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贡献</a:t>
              </a: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”大小。当           时，称</a:t>
              </a:r>
              <a:r>
                <a:rPr kumimoji="0" lang="en-US" altLang="zh-CN" sz="24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r>
                <a:rPr kumimoji="0" lang="en-US" altLang="zh-CN" sz="240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i </a:t>
              </a: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的效应为正；</a:t>
              </a:r>
            </a:p>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当            时，称</a:t>
              </a:r>
              <a:r>
                <a:rPr kumimoji="0" lang="en-US" altLang="zh-CN" sz="24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r>
                <a:rPr kumimoji="0" lang="en-US" altLang="zh-CN" sz="240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i </a:t>
              </a: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的效应为负。</a:t>
              </a:r>
            </a:p>
          </p:txBody>
        </p:sp>
        <p:graphicFrame>
          <p:nvGraphicFramePr>
            <p:cNvPr id="7" name="Object 5">
              <a:extLst>
                <a:ext uri="{FF2B5EF4-FFF2-40B4-BE49-F238E27FC236}">
                  <a16:creationId xmlns:a16="http://schemas.microsoft.com/office/drawing/2014/main" id="{A4CC3FC0-6C50-4EC4-A32A-4C22C7858D49}"/>
                </a:ext>
              </a:extLst>
            </p:cNvPr>
            <p:cNvGraphicFramePr>
              <a:graphicFrameLocks noChangeAspect="1"/>
            </p:cNvGraphicFramePr>
            <p:nvPr>
              <p:extLst>
                <p:ext uri="{D42A27DB-BD31-4B8C-83A1-F6EECF244321}">
                  <p14:modId xmlns:p14="http://schemas.microsoft.com/office/powerpoint/2010/main" val="4190294035"/>
                </p:ext>
              </p:extLst>
            </p:nvPr>
          </p:nvGraphicFramePr>
          <p:xfrm>
            <a:off x="747" y="1538"/>
            <a:ext cx="220" cy="304"/>
          </p:xfrm>
          <a:graphic>
            <a:graphicData uri="http://schemas.openxmlformats.org/presentationml/2006/ole">
              <mc:AlternateContent xmlns:mc="http://schemas.openxmlformats.org/markup-compatibility/2006">
                <mc:Choice xmlns:v="urn:schemas-microsoft-com:vml" Requires="v">
                  <p:oleObj name="Equation" r:id="rId2" imgW="164880" imgH="228600" progId="Equation.DSMT4">
                    <p:embed/>
                  </p:oleObj>
                </mc:Choice>
                <mc:Fallback>
                  <p:oleObj name="Equation" r:id="rId2" imgW="164880" imgH="228600" progId="Equation.DSMT4">
                    <p:embed/>
                    <p:pic>
                      <p:nvPicPr>
                        <p:cNvPr id="205829" name="Object 5"/>
                        <p:cNvPicPr>
                          <a:picLocks noChangeAspect="1" noChangeArrowheads="1"/>
                        </p:cNvPicPr>
                        <p:nvPr/>
                      </p:nvPicPr>
                      <p:blipFill>
                        <a:blip r:embed="rId3"/>
                        <a:srcRect/>
                        <a:stretch>
                          <a:fillRect/>
                        </a:stretch>
                      </p:blipFill>
                      <p:spPr bwMode="auto">
                        <a:xfrm>
                          <a:off x="747" y="1538"/>
                          <a:ext cx="22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9">
              <a:extLst>
                <a:ext uri="{FF2B5EF4-FFF2-40B4-BE49-F238E27FC236}">
                  <a16:creationId xmlns:a16="http://schemas.microsoft.com/office/drawing/2014/main" id="{95466A94-CD92-4CEA-9417-D06D7E5ECCE1}"/>
                </a:ext>
              </a:extLst>
            </p:cNvPr>
            <p:cNvGraphicFramePr>
              <a:graphicFrameLocks noChangeAspect="1"/>
            </p:cNvGraphicFramePr>
            <p:nvPr>
              <p:extLst>
                <p:ext uri="{D42A27DB-BD31-4B8C-83A1-F6EECF244321}">
                  <p14:modId xmlns:p14="http://schemas.microsoft.com/office/powerpoint/2010/main" val="3581840683"/>
                </p:ext>
              </p:extLst>
            </p:nvPr>
          </p:nvGraphicFramePr>
          <p:xfrm>
            <a:off x="1103" y="1944"/>
            <a:ext cx="203" cy="220"/>
          </p:xfrm>
          <a:graphic>
            <a:graphicData uri="http://schemas.openxmlformats.org/presentationml/2006/ole">
              <mc:AlternateContent xmlns:mc="http://schemas.openxmlformats.org/markup-compatibility/2006">
                <mc:Choice xmlns:v="urn:schemas-microsoft-com:vml" Requires="v">
                  <p:oleObj name="Equation" r:id="rId4" imgW="152280" imgH="164880" progId="Equation.DSMT4">
                    <p:embed/>
                  </p:oleObj>
                </mc:Choice>
                <mc:Fallback>
                  <p:oleObj name="Equation" r:id="rId4" imgW="152280" imgH="164880" progId="Equation.DSMT4">
                    <p:embed/>
                    <p:pic>
                      <p:nvPicPr>
                        <p:cNvPr id="205833" name="Object 9"/>
                        <p:cNvPicPr>
                          <a:picLocks noChangeAspect="1" noChangeArrowheads="1"/>
                        </p:cNvPicPr>
                        <p:nvPr/>
                      </p:nvPicPr>
                      <p:blipFill>
                        <a:blip r:embed="rId5"/>
                        <a:srcRect/>
                        <a:stretch>
                          <a:fillRect/>
                        </a:stretch>
                      </p:blipFill>
                      <p:spPr bwMode="auto">
                        <a:xfrm>
                          <a:off x="1103" y="1944"/>
                          <a:ext cx="203"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1">
              <a:extLst>
                <a:ext uri="{FF2B5EF4-FFF2-40B4-BE49-F238E27FC236}">
                  <a16:creationId xmlns:a16="http://schemas.microsoft.com/office/drawing/2014/main" id="{E9A048E3-2400-4FA1-AB7C-DB4E4B9B2992}"/>
                </a:ext>
              </a:extLst>
            </p:cNvPr>
            <p:cNvGraphicFramePr>
              <a:graphicFrameLocks noChangeAspect="1"/>
            </p:cNvGraphicFramePr>
            <p:nvPr>
              <p:extLst>
                <p:ext uri="{D42A27DB-BD31-4B8C-83A1-F6EECF244321}">
                  <p14:modId xmlns:p14="http://schemas.microsoft.com/office/powerpoint/2010/main" val="1228462685"/>
                </p:ext>
              </p:extLst>
            </p:nvPr>
          </p:nvGraphicFramePr>
          <p:xfrm>
            <a:off x="3099" y="1890"/>
            <a:ext cx="542" cy="304"/>
          </p:xfrm>
          <a:graphic>
            <a:graphicData uri="http://schemas.openxmlformats.org/presentationml/2006/ole">
              <mc:AlternateContent xmlns:mc="http://schemas.openxmlformats.org/markup-compatibility/2006">
                <mc:Choice xmlns:v="urn:schemas-microsoft-com:vml" Requires="v">
                  <p:oleObj name="Equation" r:id="rId6" imgW="406080" imgH="228600" progId="Equation.DSMT4">
                    <p:embed/>
                  </p:oleObj>
                </mc:Choice>
                <mc:Fallback>
                  <p:oleObj name="Equation" r:id="rId6" imgW="406080" imgH="228600" progId="Equation.DSMT4">
                    <p:embed/>
                    <p:pic>
                      <p:nvPicPr>
                        <p:cNvPr id="205855" name="Object 31"/>
                        <p:cNvPicPr>
                          <a:picLocks noChangeAspect="1" noChangeArrowheads="1"/>
                        </p:cNvPicPr>
                        <p:nvPr/>
                      </p:nvPicPr>
                      <p:blipFill>
                        <a:blip r:embed="rId7"/>
                        <a:srcRect/>
                        <a:stretch>
                          <a:fillRect/>
                        </a:stretch>
                      </p:blipFill>
                      <p:spPr bwMode="auto">
                        <a:xfrm>
                          <a:off x="3099" y="1890"/>
                          <a:ext cx="542"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32">
              <a:extLst>
                <a:ext uri="{FF2B5EF4-FFF2-40B4-BE49-F238E27FC236}">
                  <a16:creationId xmlns:a16="http://schemas.microsoft.com/office/drawing/2014/main" id="{7A24ED79-78A9-497D-BEF4-9FEA2C2D1E49}"/>
                </a:ext>
              </a:extLst>
            </p:cNvPr>
            <p:cNvGraphicFramePr>
              <a:graphicFrameLocks noChangeAspect="1"/>
            </p:cNvGraphicFramePr>
            <p:nvPr>
              <p:extLst>
                <p:ext uri="{D42A27DB-BD31-4B8C-83A1-F6EECF244321}">
                  <p14:modId xmlns:p14="http://schemas.microsoft.com/office/powerpoint/2010/main" val="2393912841"/>
                </p:ext>
              </p:extLst>
            </p:nvPr>
          </p:nvGraphicFramePr>
          <p:xfrm>
            <a:off x="550" y="2214"/>
            <a:ext cx="542" cy="304"/>
          </p:xfrm>
          <a:graphic>
            <a:graphicData uri="http://schemas.openxmlformats.org/presentationml/2006/ole">
              <mc:AlternateContent xmlns:mc="http://schemas.openxmlformats.org/markup-compatibility/2006">
                <mc:Choice xmlns:v="urn:schemas-microsoft-com:vml" Requires="v">
                  <p:oleObj name="Equation" r:id="rId8" imgW="406080" imgH="228600" progId="Equation.DSMT4">
                    <p:embed/>
                  </p:oleObj>
                </mc:Choice>
                <mc:Fallback>
                  <p:oleObj name="Equation" r:id="rId8" imgW="406080" imgH="228600" progId="Equation.DSMT4">
                    <p:embed/>
                    <p:pic>
                      <p:nvPicPr>
                        <p:cNvPr id="205856" name="Object 32"/>
                        <p:cNvPicPr>
                          <a:picLocks noChangeAspect="1" noChangeArrowheads="1"/>
                        </p:cNvPicPr>
                        <p:nvPr/>
                      </p:nvPicPr>
                      <p:blipFill>
                        <a:blip r:embed="rId9"/>
                        <a:srcRect/>
                        <a:stretch>
                          <a:fillRect/>
                        </a:stretch>
                      </p:blipFill>
                      <p:spPr bwMode="auto">
                        <a:xfrm>
                          <a:off x="550" y="2214"/>
                          <a:ext cx="542"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39">
            <a:extLst>
              <a:ext uri="{FF2B5EF4-FFF2-40B4-BE49-F238E27FC236}">
                <a16:creationId xmlns:a16="http://schemas.microsoft.com/office/drawing/2014/main" id="{59CBEA0E-A92A-4B18-9A2E-9AD3C10F070E}"/>
              </a:ext>
            </a:extLst>
          </p:cNvPr>
          <p:cNvGrpSpPr>
            <a:grpSpLocks/>
          </p:cNvGrpSpPr>
          <p:nvPr/>
        </p:nvGrpSpPr>
        <p:grpSpPr bwMode="auto">
          <a:xfrm>
            <a:off x="827584" y="1052736"/>
            <a:ext cx="6750065" cy="495300"/>
            <a:chOff x="249" y="343"/>
            <a:chExt cx="4252" cy="312"/>
          </a:xfrm>
        </p:grpSpPr>
        <p:sp>
          <p:nvSpPr>
            <p:cNvPr id="12" name="Text Box 26">
              <a:extLst>
                <a:ext uri="{FF2B5EF4-FFF2-40B4-BE49-F238E27FC236}">
                  <a16:creationId xmlns:a16="http://schemas.microsoft.com/office/drawing/2014/main" id="{A414D4F1-6A4E-4773-A0B2-0F5119CEC3AC}"/>
                </a:ext>
              </a:extLst>
            </p:cNvPr>
            <p:cNvSpPr txBox="1">
              <a:spLocks noChangeArrowheads="1"/>
            </p:cNvSpPr>
            <p:nvPr/>
          </p:nvSpPr>
          <p:spPr bwMode="auto">
            <a:xfrm>
              <a:off x="249" y="346"/>
              <a:ext cx="6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令</a:t>
              </a:r>
            </a:p>
          </p:txBody>
        </p:sp>
        <p:graphicFrame>
          <p:nvGraphicFramePr>
            <p:cNvPr id="13" name="Object 29">
              <a:extLst>
                <a:ext uri="{FF2B5EF4-FFF2-40B4-BE49-F238E27FC236}">
                  <a16:creationId xmlns:a16="http://schemas.microsoft.com/office/drawing/2014/main" id="{9E624E59-BD8C-4FDE-84FF-DAAF62B5483F}"/>
                </a:ext>
              </a:extLst>
            </p:cNvPr>
            <p:cNvGraphicFramePr>
              <a:graphicFrameLocks noChangeAspect="1"/>
            </p:cNvGraphicFramePr>
            <p:nvPr>
              <p:extLst>
                <p:ext uri="{D42A27DB-BD31-4B8C-83A1-F6EECF244321}">
                  <p14:modId xmlns:p14="http://schemas.microsoft.com/office/powerpoint/2010/main" val="3340020659"/>
                </p:ext>
              </p:extLst>
            </p:nvPr>
          </p:nvGraphicFramePr>
          <p:xfrm>
            <a:off x="535" y="359"/>
            <a:ext cx="1831" cy="294"/>
          </p:xfrm>
          <a:graphic>
            <a:graphicData uri="http://schemas.openxmlformats.org/presentationml/2006/ole">
              <mc:AlternateContent xmlns:mc="http://schemas.openxmlformats.org/markup-compatibility/2006">
                <mc:Choice xmlns:v="urn:schemas-microsoft-com:vml" Requires="v">
                  <p:oleObj name="Equation" r:id="rId10" imgW="1422360" imgH="228600" progId="Equation.DSMT4">
                    <p:embed/>
                  </p:oleObj>
                </mc:Choice>
                <mc:Fallback>
                  <p:oleObj name="Equation" r:id="rId10" imgW="1422360" imgH="228600" progId="Equation.DSMT4">
                    <p:embed/>
                    <p:pic>
                      <p:nvPicPr>
                        <p:cNvPr id="29" name="Object 29"/>
                        <p:cNvPicPr>
                          <a:picLocks noChangeAspect="1" noChangeArrowheads="1"/>
                        </p:cNvPicPr>
                        <p:nvPr/>
                      </p:nvPicPr>
                      <p:blipFill>
                        <a:blip r:embed="rId11"/>
                        <a:srcRect/>
                        <a:stretch>
                          <a:fillRect/>
                        </a:stretch>
                      </p:blipFill>
                      <p:spPr bwMode="auto">
                        <a:xfrm>
                          <a:off x="535" y="359"/>
                          <a:ext cx="1831"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36">
              <a:extLst>
                <a:ext uri="{FF2B5EF4-FFF2-40B4-BE49-F238E27FC236}">
                  <a16:creationId xmlns:a16="http://schemas.microsoft.com/office/drawing/2014/main" id="{140F6530-18AE-443F-9551-9C210927EC48}"/>
                </a:ext>
              </a:extLst>
            </p:cNvPr>
            <p:cNvGrpSpPr>
              <a:grpSpLocks/>
            </p:cNvGrpSpPr>
            <p:nvPr/>
          </p:nvGrpSpPr>
          <p:grpSpPr bwMode="auto">
            <a:xfrm>
              <a:off x="2381" y="343"/>
              <a:ext cx="2120" cy="312"/>
              <a:chOff x="2381" y="639"/>
              <a:chExt cx="2120" cy="312"/>
            </a:xfrm>
          </p:grpSpPr>
          <p:sp>
            <p:nvSpPr>
              <p:cNvPr id="15" name="Text Box 2">
                <a:extLst>
                  <a:ext uri="{FF2B5EF4-FFF2-40B4-BE49-F238E27FC236}">
                    <a16:creationId xmlns:a16="http://schemas.microsoft.com/office/drawing/2014/main" id="{8B9C7288-2D26-42B7-9423-170DF95E8782}"/>
                  </a:ext>
                </a:extLst>
              </p:cNvPr>
              <p:cNvSpPr txBox="1">
                <a:spLocks noChangeArrowheads="1"/>
              </p:cNvSpPr>
              <p:nvPr/>
            </p:nvSpPr>
            <p:spPr bwMode="auto">
              <a:xfrm>
                <a:off x="2381" y="639"/>
                <a:ext cx="10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显然</a:t>
                </a:r>
              </a:p>
            </p:txBody>
          </p:sp>
          <p:graphicFrame>
            <p:nvGraphicFramePr>
              <p:cNvPr id="16" name="Object 30">
                <a:extLst>
                  <a:ext uri="{FF2B5EF4-FFF2-40B4-BE49-F238E27FC236}">
                    <a16:creationId xmlns:a16="http://schemas.microsoft.com/office/drawing/2014/main" id="{99DB5E87-A1D0-4326-BFC3-A585EBB703D5}"/>
                  </a:ext>
                </a:extLst>
              </p:cNvPr>
              <p:cNvGraphicFramePr>
                <a:graphicFrameLocks noChangeAspect="1"/>
              </p:cNvGraphicFramePr>
              <p:nvPr>
                <p:extLst>
                  <p:ext uri="{D42A27DB-BD31-4B8C-83A1-F6EECF244321}">
                    <p14:modId xmlns:p14="http://schemas.microsoft.com/office/powerpoint/2010/main" val="1126167783"/>
                  </p:ext>
                </p:extLst>
              </p:nvPr>
            </p:nvGraphicFramePr>
            <p:xfrm>
              <a:off x="2883" y="656"/>
              <a:ext cx="1618" cy="295"/>
            </p:xfrm>
            <a:graphic>
              <a:graphicData uri="http://schemas.openxmlformats.org/presentationml/2006/ole">
                <mc:AlternateContent xmlns:mc="http://schemas.openxmlformats.org/markup-compatibility/2006">
                  <mc:Choice xmlns:v="urn:schemas-microsoft-com:vml" Requires="v">
                    <p:oleObj name="Equation" r:id="rId12" imgW="1257120" imgH="228600" progId="Equation.DSMT4">
                      <p:embed/>
                    </p:oleObj>
                  </mc:Choice>
                  <mc:Fallback>
                    <p:oleObj name="Equation" r:id="rId12" imgW="1257120" imgH="228600" progId="Equation.DSMT4">
                      <p:embed/>
                      <p:pic>
                        <p:nvPicPr>
                          <p:cNvPr id="27" name="Object 30"/>
                          <p:cNvPicPr>
                            <a:picLocks noChangeAspect="1" noChangeArrowheads="1"/>
                          </p:cNvPicPr>
                          <p:nvPr/>
                        </p:nvPicPr>
                        <p:blipFill>
                          <a:blip r:embed="rId13"/>
                          <a:srcRect/>
                          <a:stretch>
                            <a:fillRect/>
                          </a:stretch>
                        </p:blipFill>
                        <p:spPr bwMode="auto">
                          <a:xfrm>
                            <a:off x="2883" y="656"/>
                            <a:ext cx="1618"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17" name="对象 16">
            <a:extLst>
              <a:ext uri="{FF2B5EF4-FFF2-40B4-BE49-F238E27FC236}">
                <a16:creationId xmlns:a16="http://schemas.microsoft.com/office/drawing/2014/main" id="{0706B1E8-D715-438F-8F0C-683CF64FD0F2}"/>
              </a:ext>
            </a:extLst>
          </p:cNvPr>
          <p:cNvGraphicFramePr>
            <a:graphicFrameLocks noChangeAspect="1"/>
          </p:cNvGraphicFramePr>
          <p:nvPr>
            <p:extLst>
              <p:ext uri="{D42A27DB-BD31-4B8C-83A1-F6EECF244321}">
                <p14:modId xmlns:p14="http://schemas.microsoft.com/office/powerpoint/2010/main" val="1419334097"/>
              </p:ext>
            </p:extLst>
          </p:nvPr>
        </p:nvGraphicFramePr>
        <p:xfrm>
          <a:off x="899592" y="3933825"/>
          <a:ext cx="6973888" cy="1814513"/>
        </p:xfrm>
        <a:graphic>
          <a:graphicData uri="http://schemas.openxmlformats.org/presentationml/2006/ole">
            <mc:AlternateContent xmlns:mc="http://schemas.openxmlformats.org/markup-compatibility/2006">
              <mc:Choice xmlns:v="urn:schemas-microsoft-com:vml" Requires="v">
                <p:oleObj name="Equation" r:id="rId14" imgW="3124080" imgH="812520" progId="Equation.DSMT4">
                  <p:embed/>
                </p:oleObj>
              </mc:Choice>
              <mc:Fallback>
                <p:oleObj name="Equation" r:id="rId14" imgW="3124080" imgH="812520" progId="Equation.DSMT4">
                  <p:embed/>
                  <p:pic>
                    <p:nvPicPr>
                      <p:cNvPr id="4" name="对象 3"/>
                      <p:cNvPicPr>
                        <a:picLocks noChangeAspect="1" noChangeArrowheads="1"/>
                      </p:cNvPicPr>
                      <p:nvPr/>
                    </p:nvPicPr>
                    <p:blipFill>
                      <a:blip r:embed="rId15"/>
                      <a:srcRect/>
                      <a:stretch>
                        <a:fillRect/>
                      </a:stretch>
                    </p:blipFill>
                    <p:spPr bwMode="auto">
                      <a:xfrm>
                        <a:off x="899592" y="3933825"/>
                        <a:ext cx="6973888" cy="181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对象 17">
            <a:extLst>
              <a:ext uri="{FF2B5EF4-FFF2-40B4-BE49-F238E27FC236}">
                <a16:creationId xmlns:a16="http://schemas.microsoft.com/office/drawing/2014/main" id="{64A8BF9F-B4C3-4408-9543-012CA5093E35}"/>
              </a:ext>
            </a:extLst>
          </p:cNvPr>
          <p:cNvGraphicFramePr>
            <a:graphicFrameLocks noChangeAspect="1"/>
          </p:cNvGraphicFramePr>
          <p:nvPr>
            <p:extLst>
              <p:ext uri="{D42A27DB-BD31-4B8C-83A1-F6EECF244321}">
                <p14:modId xmlns:p14="http://schemas.microsoft.com/office/powerpoint/2010/main" val="4168349291"/>
              </p:ext>
            </p:extLst>
          </p:nvPr>
        </p:nvGraphicFramePr>
        <p:xfrm>
          <a:off x="1016000" y="5877272"/>
          <a:ext cx="7361238" cy="522287"/>
        </p:xfrm>
        <a:graphic>
          <a:graphicData uri="http://schemas.openxmlformats.org/presentationml/2006/ole">
            <mc:AlternateContent xmlns:mc="http://schemas.openxmlformats.org/markup-compatibility/2006">
              <mc:Choice xmlns:v="urn:schemas-microsoft-com:vml" Requires="v">
                <p:oleObj name="Equation" r:id="rId16" imgW="3377880" imgH="228600" progId="Equation.DSMT4">
                  <p:embed/>
                </p:oleObj>
              </mc:Choice>
              <mc:Fallback>
                <p:oleObj name="Equation" r:id="rId16" imgW="3377880" imgH="228600" progId="Equation.DSMT4">
                  <p:embed/>
                  <p:pic>
                    <p:nvPicPr>
                      <p:cNvPr id="5" name="对象 4"/>
                      <p:cNvPicPr>
                        <a:picLocks noChangeAspect="1" noChangeArrowheads="1"/>
                      </p:cNvPicPr>
                      <p:nvPr/>
                    </p:nvPicPr>
                    <p:blipFill>
                      <a:blip r:embed="rId17"/>
                      <a:srcRect/>
                      <a:stretch>
                        <a:fillRect/>
                      </a:stretch>
                    </p:blipFill>
                    <p:spPr bwMode="auto">
                      <a:xfrm>
                        <a:off x="1016000" y="5877272"/>
                        <a:ext cx="7361238" cy="522287"/>
                      </a:xfrm>
                      <a:prstGeom prst="rect">
                        <a:avLst/>
                      </a:prstGeom>
                      <a:noFill/>
                      <a:ln>
                        <a:noFill/>
                      </a:ln>
                    </p:spPr>
                  </p:pic>
                </p:oleObj>
              </mc:Fallback>
            </mc:AlternateContent>
          </a:graphicData>
        </a:graphic>
      </p:graphicFrame>
      <p:sp>
        <p:nvSpPr>
          <p:cNvPr id="19" name="Text Box 26">
            <a:extLst>
              <a:ext uri="{FF2B5EF4-FFF2-40B4-BE49-F238E27FC236}">
                <a16:creationId xmlns:a16="http://schemas.microsoft.com/office/drawing/2014/main" id="{5E59E12D-9946-4940-9E5A-746C7DC7CF22}"/>
              </a:ext>
            </a:extLst>
          </p:cNvPr>
          <p:cNvSpPr txBox="1">
            <a:spLocks noChangeArrowheads="1"/>
          </p:cNvSpPr>
          <p:nvPr/>
        </p:nvSpPr>
        <p:spPr bwMode="auto">
          <a:xfrm>
            <a:off x="827583" y="3356992"/>
            <a:ext cx="54001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模型改写为</a:t>
            </a:r>
          </a:p>
        </p:txBody>
      </p:sp>
      <p:sp>
        <p:nvSpPr>
          <p:cNvPr id="20" name="页脚占位符 19">
            <a:extLst>
              <a:ext uri="{FF2B5EF4-FFF2-40B4-BE49-F238E27FC236}">
                <a16:creationId xmlns:a16="http://schemas.microsoft.com/office/drawing/2014/main" id="{3040DAA7-0F33-425D-A697-BA83FD793EF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21639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E9E6D54-A370-4422-95F8-5C5FC5435A4F}"/>
              </a:ext>
            </a:extLst>
          </p:cNvPr>
          <p:cNvSpPr>
            <a:spLocks noGrp="1"/>
          </p:cNvSpPr>
          <p:nvPr>
            <p:ph type="dt" sz="half" idx="2"/>
          </p:nvPr>
        </p:nvSpPr>
        <p:spPr/>
        <p:txBody>
          <a:bodyPr/>
          <a:lstStyle/>
          <a:p>
            <a:pPr>
              <a:defRPr/>
            </a:pPr>
            <a:fld id="{DD7C1FC1-F4BA-48AD-9C89-28D921ADE2D2}" type="datetime1">
              <a:rPr lang="zh-CN" altLang="en-US" smtClean="0"/>
              <a:t>2022/11/23</a:t>
            </a:fld>
            <a:endParaRPr lang="zh-CN" altLang="en-US"/>
          </a:p>
        </p:txBody>
      </p:sp>
      <p:sp>
        <p:nvSpPr>
          <p:cNvPr id="4" name="Text Box 7">
            <a:extLst>
              <a:ext uri="{FF2B5EF4-FFF2-40B4-BE49-F238E27FC236}">
                <a16:creationId xmlns:a16="http://schemas.microsoft.com/office/drawing/2014/main" id="{B9CC53E0-71F2-4D32-BCB9-03104C5FEA6D}"/>
              </a:ext>
            </a:extLst>
          </p:cNvPr>
          <p:cNvSpPr txBox="1">
            <a:spLocks noChangeArrowheads="1"/>
          </p:cNvSpPr>
          <p:nvPr/>
        </p:nvSpPr>
        <p:spPr bwMode="auto">
          <a:xfrm>
            <a:off x="539750" y="549275"/>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平方和与自由度的分解</a:t>
            </a:r>
            <a:endParaRPr lang="zh-CN" altLang="en-US" sz="2400" dirty="0">
              <a:solidFill>
                <a:srgbClr val="FF0000"/>
              </a:solidFill>
              <a:latin typeface="微软雅黑" panose="020B0503020204020204" pitchFamily="34" charset="-122"/>
              <a:ea typeface="微软雅黑" panose="020B0503020204020204" pitchFamily="34" charset="-122"/>
              <a:sym typeface="Euclid Symbol" pitchFamily="18" charset="2"/>
            </a:endParaRPr>
          </a:p>
        </p:txBody>
      </p:sp>
      <p:graphicFrame>
        <p:nvGraphicFramePr>
          <p:cNvPr id="5" name="Object 8">
            <a:extLst>
              <a:ext uri="{FF2B5EF4-FFF2-40B4-BE49-F238E27FC236}">
                <a16:creationId xmlns:a16="http://schemas.microsoft.com/office/drawing/2014/main" id="{EE26CE72-B878-40F5-8FAC-EB137E1D8A13}"/>
              </a:ext>
            </a:extLst>
          </p:cNvPr>
          <p:cNvGraphicFramePr>
            <a:graphicFrameLocks noChangeAspect="1"/>
          </p:cNvGraphicFramePr>
          <p:nvPr>
            <p:extLst>
              <p:ext uri="{D42A27DB-BD31-4B8C-83A1-F6EECF244321}">
                <p14:modId xmlns:p14="http://schemas.microsoft.com/office/powerpoint/2010/main" val="903779842"/>
              </p:ext>
            </p:extLst>
          </p:nvPr>
        </p:nvGraphicFramePr>
        <p:xfrm>
          <a:off x="2195736" y="3429000"/>
          <a:ext cx="4360863" cy="720725"/>
        </p:xfrm>
        <a:graphic>
          <a:graphicData uri="http://schemas.openxmlformats.org/presentationml/2006/ole">
            <mc:AlternateContent xmlns:mc="http://schemas.openxmlformats.org/markup-compatibility/2006">
              <mc:Choice xmlns:v="urn:schemas-microsoft-com:vml" Requires="v">
                <p:oleObj name="Equation" r:id="rId2" imgW="1409400" imgH="241200" progId="Equation.DSMT4">
                  <p:embed/>
                </p:oleObj>
              </mc:Choice>
              <mc:Fallback>
                <p:oleObj name="Equation" r:id="rId2" imgW="1409400" imgH="241200" progId="Equation.DSMT4">
                  <p:embed/>
                  <p:pic>
                    <p:nvPicPr>
                      <p:cNvPr id="119816" name="Object 8"/>
                      <p:cNvPicPr>
                        <a:picLocks noChangeAspect="1" noChangeArrowheads="1"/>
                      </p:cNvPicPr>
                      <p:nvPr/>
                    </p:nvPicPr>
                    <p:blipFill>
                      <a:blip r:embed="rId3"/>
                      <a:srcRect/>
                      <a:stretch>
                        <a:fillRect/>
                      </a:stretch>
                    </p:blipFill>
                    <p:spPr bwMode="auto">
                      <a:xfrm>
                        <a:off x="2195736" y="3429000"/>
                        <a:ext cx="4360863" cy="720725"/>
                      </a:xfrm>
                      <a:prstGeom prst="rect">
                        <a:avLst/>
                      </a:prstGeom>
                      <a:noFill/>
                      <a:ln w="19050">
                        <a:solidFill>
                          <a:srgbClr val="FF0000"/>
                        </a:solidFill>
                      </a:ln>
                      <a:effectLst/>
                    </p:spPr>
                  </p:pic>
                </p:oleObj>
              </mc:Fallback>
            </mc:AlternateContent>
          </a:graphicData>
        </a:graphic>
      </p:graphicFrame>
      <p:grpSp>
        <p:nvGrpSpPr>
          <p:cNvPr id="6" name="组合 5">
            <a:extLst>
              <a:ext uri="{FF2B5EF4-FFF2-40B4-BE49-F238E27FC236}">
                <a16:creationId xmlns:a16="http://schemas.microsoft.com/office/drawing/2014/main" id="{F02E4256-8DD5-4430-9C24-03DF0F1D208B}"/>
              </a:ext>
            </a:extLst>
          </p:cNvPr>
          <p:cNvGrpSpPr/>
          <p:nvPr/>
        </p:nvGrpSpPr>
        <p:grpSpPr>
          <a:xfrm>
            <a:off x="900113" y="1152580"/>
            <a:ext cx="6624637" cy="1052284"/>
            <a:chOff x="900113" y="1039813"/>
            <a:chExt cx="6624637" cy="1052284"/>
          </a:xfrm>
        </p:grpSpPr>
        <p:sp>
          <p:nvSpPr>
            <p:cNvPr id="7" name="Text Box 3">
              <a:extLst>
                <a:ext uri="{FF2B5EF4-FFF2-40B4-BE49-F238E27FC236}">
                  <a16:creationId xmlns:a16="http://schemas.microsoft.com/office/drawing/2014/main" id="{98486106-5367-431A-907F-BB8E019FA206}"/>
                </a:ext>
              </a:extLst>
            </p:cNvPr>
            <p:cNvSpPr txBox="1">
              <a:spLocks noChangeArrowheads="1"/>
            </p:cNvSpPr>
            <p:nvPr/>
          </p:nvSpPr>
          <p:spPr bwMode="auto">
            <a:xfrm>
              <a:off x="900113" y="1315616"/>
              <a:ext cx="662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Symbol" pitchFamily="18" charset="2"/>
                </a:rPr>
                <a:t>由于</a:t>
              </a:r>
            </a:p>
          </p:txBody>
        </p:sp>
        <p:graphicFrame>
          <p:nvGraphicFramePr>
            <p:cNvPr id="8" name="对象 7">
              <a:extLst>
                <a:ext uri="{FF2B5EF4-FFF2-40B4-BE49-F238E27FC236}">
                  <a16:creationId xmlns:a16="http://schemas.microsoft.com/office/drawing/2014/main" id="{9E1E1FA6-C222-42D0-996D-AF1161C18ED5}"/>
                </a:ext>
              </a:extLst>
            </p:cNvPr>
            <p:cNvGraphicFramePr>
              <a:graphicFrameLocks noChangeAspect="1"/>
            </p:cNvGraphicFramePr>
            <p:nvPr>
              <p:extLst>
                <p:ext uri="{D42A27DB-BD31-4B8C-83A1-F6EECF244321}">
                  <p14:modId xmlns:p14="http://schemas.microsoft.com/office/powerpoint/2010/main" val="392521928"/>
                </p:ext>
              </p:extLst>
            </p:nvPr>
          </p:nvGraphicFramePr>
          <p:xfrm>
            <a:off x="1704975" y="1039813"/>
            <a:ext cx="2624138" cy="1050925"/>
          </p:xfrm>
          <a:graphic>
            <a:graphicData uri="http://schemas.openxmlformats.org/presentationml/2006/ole">
              <mc:AlternateContent xmlns:mc="http://schemas.openxmlformats.org/markup-compatibility/2006">
                <mc:Choice xmlns:v="urn:schemas-microsoft-com:vml" Requires="v">
                  <p:oleObj name="Equation" r:id="rId4" imgW="1117440" imgH="457200" progId="Equation.DSMT4">
                    <p:embed/>
                  </p:oleObj>
                </mc:Choice>
                <mc:Fallback>
                  <p:oleObj name="Equation" r:id="rId4" imgW="1117440" imgH="457200" progId="Equation.DSMT4">
                    <p:embed/>
                    <p:pic>
                      <p:nvPicPr>
                        <p:cNvPr id="2" name="对象 1"/>
                        <p:cNvPicPr>
                          <a:picLocks noChangeAspect="1" noChangeArrowheads="1"/>
                        </p:cNvPicPr>
                        <p:nvPr/>
                      </p:nvPicPr>
                      <p:blipFill>
                        <a:blip r:embed="rId5"/>
                        <a:srcRect/>
                        <a:stretch>
                          <a:fillRect/>
                        </a:stretch>
                      </p:blipFill>
                      <p:spPr bwMode="auto">
                        <a:xfrm>
                          <a:off x="1704975" y="1039813"/>
                          <a:ext cx="2624138" cy="10509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对象 8">
              <a:extLst>
                <a:ext uri="{FF2B5EF4-FFF2-40B4-BE49-F238E27FC236}">
                  <a16:creationId xmlns:a16="http://schemas.microsoft.com/office/drawing/2014/main" id="{9FD7640B-B2DE-4E47-9018-6203FF54EC24}"/>
                </a:ext>
              </a:extLst>
            </p:cNvPr>
            <p:cNvGraphicFramePr>
              <a:graphicFrameLocks noChangeAspect="1"/>
            </p:cNvGraphicFramePr>
            <p:nvPr>
              <p:extLst>
                <p:ext uri="{D42A27DB-BD31-4B8C-83A1-F6EECF244321}">
                  <p14:modId xmlns:p14="http://schemas.microsoft.com/office/powerpoint/2010/main" val="6402548"/>
                </p:ext>
              </p:extLst>
            </p:nvPr>
          </p:nvGraphicFramePr>
          <p:xfrm>
            <a:off x="4491508" y="1041172"/>
            <a:ext cx="2744788" cy="1050925"/>
          </p:xfrm>
          <a:graphic>
            <a:graphicData uri="http://schemas.openxmlformats.org/presentationml/2006/ole">
              <mc:AlternateContent xmlns:mc="http://schemas.openxmlformats.org/markup-compatibility/2006">
                <mc:Choice xmlns:v="urn:schemas-microsoft-com:vml" Requires="v">
                  <p:oleObj name="Equation" r:id="rId6" imgW="1168200" imgH="457200" progId="Equation.DSMT4">
                    <p:embed/>
                  </p:oleObj>
                </mc:Choice>
                <mc:Fallback>
                  <p:oleObj name="Equation" r:id="rId6" imgW="1168200" imgH="457200" progId="Equation.DSMT4">
                    <p:embed/>
                    <p:pic>
                      <p:nvPicPr>
                        <p:cNvPr id="3" name="对象 2"/>
                        <p:cNvPicPr>
                          <a:picLocks noChangeAspect="1" noChangeArrowheads="1"/>
                        </p:cNvPicPr>
                        <p:nvPr/>
                      </p:nvPicPr>
                      <p:blipFill>
                        <a:blip r:embed="rId7"/>
                        <a:srcRect/>
                        <a:stretch>
                          <a:fillRect/>
                        </a:stretch>
                      </p:blipFill>
                      <p:spPr bwMode="auto">
                        <a:xfrm>
                          <a:off x="4491508" y="1041172"/>
                          <a:ext cx="2744788" cy="10509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组合 9">
            <a:extLst>
              <a:ext uri="{FF2B5EF4-FFF2-40B4-BE49-F238E27FC236}">
                <a16:creationId xmlns:a16="http://schemas.microsoft.com/office/drawing/2014/main" id="{21958C31-4C9E-4AA2-9E95-3C3849A910FB}"/>
              </a:ext>
            </a:extLst>
          </p:cNvPr>
          <p:cNvGrpSpPr/>
          <p:nvPr/>
        </p:nvGrpSpPr>
        <p:grpSpPr>
          <a:xfrm>
            <a:off x="899592" y="2525713"/>
            <a:ext cx="6624637" cy="542925"/>
            <a:chOff x="899592" y="2150928"/>
            <a:chExt cx="6624637" cy="542925"/>
          </a:xfrm>
        </p:grpSpPr>
        <p:sp>
          <p:nvSpPr>
            <p:cNvPr id="11" name="Text Box 3">
              <a:extLst>
                <a:ext uri="{FF2B5EF4-FFF2-40B4-BE49-F238E27FC236}">
                  <a16:creationId xmlns:a16="http://schemas.microsoft.com/office/drawing/2014/main" id="{688869E5-5D4C-4C62-A5B8-AB9D2D5B1F96}"/>
                </a:ext>
              </a:extLst>
            </p:cNvPr>
            <p:cNvSpPr txBox="1">
              <a:spLocks noChangeArrowheads="1"/>
            </p:cNvSpPr>
            <p:nvPr/>
          </p:nvSpPr>
          <p:spPr bwMode="auto">
            <a:xfrm>
              <a:off x="899592" y="2179712"/>
              <a:ext cx="662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Symbol" pitchFamily="18" charset="2"/>
                </a:rPr>
                <a:t>将                            改写为：</a:t>
              </a:r>
            </a:p>
          </p:txBody>
        </p:sp>
        <p:graphicFrame>
          <p:nvGraphicFramePr>
            <p:cNvPr id="12" name="对象 11">
              <a:extLst>
                <a:ext uri="{FF2B5EF4-FFF2-40B4-BE49-F238E27FC236}">
                  <a16:creationId xmlns:a16="http://schemas.microsoft.com/office/drawing/2014/main" id="{7A43BF9A-AAF2-43EB-BC62-1D529F5A4EA1}"/>
                </a:ext>
              </a:extLst>
            </p:cNvPr>
            <p:cNvGraphicFramePr>
              <a:graphicFrameLocks noChangeAspect="1"/>
            </p:cNvGraphicFramePr>
            <p:nvPr>
              <p:extLst>
                <p:ext uri="{D42A27DB-BD31-4B8C-83A1-F6EECF244321}">
                  <p14:modId xmlns:p14="http://schemas.microsoft.com/office/powerpoint/2010/main" val="2040415230"/>
                </p:ext>
              </p:extLst>
            </p:nvPr>
          </p:nvGraphicFramePr>
          <p:xfrm>
            <a:off x="1312863" y="2150928"/>
            <a:ext cx="2281237" cy="542925"/>
          </p:xfrm>
          <a:graphic>
            <a:graphicData uri="http://schemas.openxmlformats.org/presentationml/2006/ole">
              <mc:AlternateContent xmlns:mc="http://schemas.openxmlformats.org/markup-compatibility/2006">
                <mc:Choice xmlns:v="urn:schemas-microsoft-com:vml" Requires="v">
                  <p:oleObj name="Equation" r:id="rId8" imgW="977760" imgH="241200" progId="Equation.DSMT4">
                    <p:embed/>
                  </p:oleObj>
                </mc:Choice>
                <mc:Fallback>
                  <p:oleObj name="Equation" r:id="rId8" imgW="977760" imgH="241200" progId="Equation.DSMT4">
                    <p:embed/>
                    <p:pic>
                      <p:nvPicPr>
                        <p:cNvPr id="4" name="对象 3"/>
                        <p:cNvPicPr>
                          <a:picLocks noChangeAspect="1" noChangeArrowheads="1"/>
                        </p:cNvPicPr>
                        <p:nvPr/>
                      </p:nvPicPr>
                      <p:blipFill>
                        <a:blip r:embed="rId9"/>
                        <a:srcRect/>
                        <a:stretch>
                          <a:fillRect/>
                        </a:stretch>
                      </p:blipFill>
                      <p:spPr bwMode="auto">
                        <a:xfrm>
                          <a:off x="1312863" y="2150928"/>
                          <a:ext cx="2281237" cy="5429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页脚占位符 12">
            <a:extLst>
              <a:ext uri="{FF2B5EF4-FFF2-40B4-BE49-F238E27FC236}">
                <a16:creationId xmlns:a16="http://schemas.microsoft.com/office/drawing/2014/main" id="{8143CD64-E89E-4939-9600-3366E26ADA9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63509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5D4FA13-E18F-4959-A689-D37E0852E2F4}"/>
              </a:ext>
            </a:extLst>
          </p:cNvPr>
          <p:cNvSpPr>
            <a:spLocks noGrp="1"/>
          </p:cNvSpPr>
          <p:nvPr>
            <p:ph type="dt" sz="half" idx="2"/>
          </p:nvPr>
        </p:nvSpPr>
        <p:spPr/>
        <p:txBody>
          <a:bodyPr/>
          <a:lstStyle/>
          <a:p>
            <a:pPr>
              <a:defRPr/>
            </a:pPr>
            <a:fld id="{7A20E4DE-65AB-4034-8488-930254F8850B}" type="datetime1">
              <a:rPr lang="zh-CN" altLang="en-US" smtClean="0"/>
              <a:t>2022/11/23</a:t>
            </a:fld>
            <a:endParaRPr lang="zh-CN" altLang="en-US"/>
          </a:p>
        </p:txBody>
      </p:sp>
      <p:sp>
        <p:nvSpPr>
          <p:cNvPr id="4" name="Text Box 3">
            <a:extLst>
              <a:ext uri="{FF2B5EF4-FFF2-40B4-BE49-F238E27FC236}">
                <a16:creationId xmlns:a16="http://schemas.microsoft.com/office/drawing/2014/main" id="{CAD08F8D-B05F-42EE-9FF3-757BC1AD3D4C}"/>
              </a:ext>
            </a:extLst>
          </p:cNvPr>
          <p:cNvSpPr txBox="1">
            <a:spLocks noChangeArrowheads="1"/>
          </p:cNvSpPr>
          <p:nvPr/>
        </p:nvSpPr>
        <p:spPr bwMode="auto">
          <a:xfrm>
            <a:off x="900113" y="1100138"/>
            <a:ext cx="662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000000"/>
                </a:solidFill>
                <a:latin typeface="微软雅黑" panose="020B0503020204020204" pitchFamily="34" charset="-122"/>
                <a:ea typeface="微软雅黑" panose="020B0503020204020204" pitchFamily="34" charset="-122"/>
                <a:sym typeface="Symbol" pitchFamily="18" charset="2"/>
              </a:rPr>
              <a:t>观测数据总变异的平方和记为</a:t>
            </a:r>
          </a:p>
        </p:txBody>
      </p:sp>
      <p:graphicFrame>
        <p:nvGraphicFramePr>
          <p:cNvPr id="5" name="Object 4">
            <a:extLst>
              <a:ext uri="{FF2B5EF4-FFF2-40B4-BE49-F238E27FC236}">
                <a16:creationId xmlns:a16="http://schemas.microsoft.com/office/drawing/2014/main" id="{753480FA-3F76-4212-BC95-99AA68A9D0C0}"/>
              </a:ext>
            </a:extLst>
          </p:cNvPr>
          <p:cNvGraphicFramePr>
            <a:graphicFrameLocks noChangeAspect="1"/>
          </p:cNvGraphicFramePr>
          <p:nvPr>
            <p:extLst>
              <p:ext uri="{D42A27DB-BD31-4B8C-83A1-F6EECF244321}">
                <p14:modId xmlns:p14="http://schemas.microsoft.com/office/powerpoint/2010/main" val="4250032231"/>
              </p:ext>
            </p:extLst>
          </p:nvPr>
        </p:nvGraphicFramePr>
        <p:xfrm>
          <a:off x="1360488" y="1700213"/>
          <a:ext cx="3111500" cy="1028700"/>
        </p:xfrm>
        <a:graphic>
          <a:graphicData uri="http://schemas.openxmlformats.org/presentationml/2006/ole">
            <mc:AlternateContent xmlns:mc="http://schemas.openxmlformats.org/markup-compatibility/2006">
              <mc:Choice xmlns:v="urn:schemas-microsoft-com:vml" Requires="v">
                <p:oleObj name="Equation" r:id="rId2" imgW="1333440" imgH="457200" progId="Equation.DSMT4">
                  <p:embed/>
                </p:oleObj>
              </mc:Choice>
              <mc:Fallback>
                <p:oleObj name="Equation" r:id="rId2" imgW="1333440" imgH="457200" progId="Equation.DSMT4">
                  <p:embed/>
                  <p:pic>
                    <p:nvPicPr>
                      <p:cNvPr id="11981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1700213"/>
                        <a:ext cx="3111500" cy="10287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C42E9722-ABBE-4B0F-A33C-F7B4EB368C1D}"/>
              </a:ext>
            </a:extLst>
          </p:cNvPr>
          <p:cNvGraphicFramePr>
            <a:graphicFrameLocks noChangeAspect="1"/>
          </p:cNvGraphicFramePr>
          <p:nvPr>
            <p:extLst>
              <p:ext uri="{D42A27DB-BD31-4B8C-83A1-F6EECF244321}">
                <p14:modId xmlns:p14="http://schemas.microsoft.com/office/powerpoint/2010/main" val="1465550"/>
              </p:ext>
            </p:extLst>
          </p:nvPr>
        </p:nvGraphicFramePr>
        <p:xfrm>
          <a:off x="1979613" y="2924175"/>
          <a:ext cx="5383212" cy="952500"/>
        </p:xfrm>
        <a:graphic>
          <a:graphicData uri="http://schemas.openxmlformats.org/presentationml/2006/ole">
            <mc:AlternateContent xmlns:mc="http://schemas.openxmlformats.org/markup-compatibility/2006">
              <mc:Choice xmlns:v="urn:schemas-microsoft-com:vml" Requires="v">
                <p:oleObj name="Equation" r:id="rId4" imgW="2031840" imgH="457200" progId="Equation.DSMT4">
                  <p:embed/>
                </p:oleObj>
              </mc:Choice>
              <mc:Fallback>
                <p:oleObj name="Equation" r:id="rId4" imgW="2031840" imgH="457200" progId="Equation.DSMT4">
                  <p:embed/>
                  <p:pic>
                    <p:nvPicPr>
                      <p:cNvPr id="1198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924175"/>
                        <a:ext cx="5383212" cy="9525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a:extLst>
              <a:ext uri="{FF2B5EF4-FFF2-40B4-BE49-F238E27FC236}">
                <a16:creationId xmlns:a16="http://schemas.microsoft.com/office/drawing/2014/main" id="{1925C735-8AD2-4F85-A403-4935CE368BAB}"/>
              </a:ext>
            </a:extLst>
          </p:cNvPr>
          <p:cNvGraphicFramePr>
            <a:graphicFrameLocks noChangeAspect="1"/>
          </p:cNvGraphicFramePr>
          <p:nvPr>
            <p:extLst>
              <p:ext uri="{D42A27DB-BD31-4B8C-83A1-F6EECF244321}">
                <p14:modId xmlns:p14="http://schemas.microsoft.com/office/powerpoint/2010/main" val="645895460"/>
              </p:ext>
            </p:extLst>
          </p:nvPr>
        </p:nvGraphicFramePr>
        <p:xfrm>
          <a:off x="2032000" y="4086225"/>
          <a:ext cx="2125663" cy="557213"/>
        </p:xfrm>
        <a:graphic>
          <a:graphicData uri="http://schemas.openxmlformats.org/presentationml/2006/ole">
            <mc:AlternateContent xmlns:mc="http://schemas.openxmlformats.org/markup-compatibility/2006">
              <mc:Choice xmlns:v="urn:schemas-microsoft-com:vml" Requires="v">
                <p:oleObj name="Equation" r:id="rId6" imgW="761760" imgH="228600" progId="Equation.DSMT4">
                  <p:embed/>
                </p:oleObj>
              </mc:Choice>
              <mc:Fallback>
                <p:oleObj name="Equation" r:id="rId6" imgW="761760" imgH="228600" progId="Equation.DSMT4">
                  <p:embed/>
                  <p:pic>
                    <p:nvPicPr>
                      <p:cNvPr id="11981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2000" y="4086225"/>
                        <a:ext cx="2125663" cy="55721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7">
            <a:extLst>
              <a:ext uri="{FF2B5EF4-FFF2-40B4-BE49-F238E27FC236}">
                <a16:creationId xmlns:a16="http://schemas.microsoft.com/office/drawing/2014/main" id="{F39030D9-8839-496E-A4F1-486E58A5D20C}"/>
              </a:ext>
            </a:extLst>
          </p:cNvPr>
          <p:cNvSpPr txBox="1">
            <a:spLocks noChangeArrowheads="1"/>
          </p:cNvSpPr>
          <p:nvPr/>
        </p:nvSpPr>
        <p:spPr bwMode="auto">
          <a:xfrm>
            <a:off x="539750" y="549275"/>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  </a:t>
            </a:r>
            <a:r>
              <a:rPr lang="zh-CN" altLang="en-US" sz="2400" dirty="0">
                <a:solidFill>
                  <a:srgbClr val="FF0000"/>
                </a:solidFill>
                <a:latin typeface="微软雅黑" panose="020B0503020204020204" pitchFamily="34" charset="-122"/>
                <a:ea typeface="微软雅黑" panose="020B0503020204020204" pitchFamily="34" charset="-122"/>
              </a:rPr>
              <a:t>平方和与自由度的分解（续）</a:t>
            </a:r>
            <a:endParaRPr lang="zh-CN" altLang="en-US" sz="2400" dirty="0">
              <a:solidFill>
                <a:srgbClr val="FF0000"/>
              </a:solidFill>
              <a:latin typeface="微软雅黑" panose="020B0503020204020204" pitchFamily="34" charset="-122"/>
              <a:ea typeface="微软雅黑" panose="020B0503020204020204" pitchFamily="34" charset="-122"/>
              <a:sym typeface="Euclid Symbol" pitchFamily="18" charset="2"/>
            </a:endParaRPr>
          </a:p>
        </p:txBody>
      </p:sp>
      <p:graphicFrame>
        <p:nvGraphicFramePr>
          <p:cNvPr id="9" name="Object 8">
            <a:extLst>
              <a:ext uri="{FF2B5EF4-FFF2-40B4-BE49-F238E27FC236}">
                <a16:creationId xmlns:a16="http://schemas.microsoft.com/office/drawing/2014/main" id="{4870BF02-3201-4CC0-BD8C-B72A9032CD79}"/>
              </a:ext>
            </a:extLst>
          </p:cNvPr>
          <p:cNvGraphicFramePr>
            <a:graphicFrameLocks noChangeAspect="1"/>
          </p:cNvGraphicFramePr>
          <p:nvPr>
            <p:extLst>
              <p:ext uri="{D42A27DB-BD31-4B8C-83A1-F6EECF244321}">
                <p14:modId xmlns:p14="http://schemas.microsoft.com/office/powerpoint/2010/main" val="3537148647"/>
              </p:ext>
            </p:extLst>
          </p:nvPr>
        </p:nvGraphicFramePr>
        <p:xfrm>
          <a:off x="4527550" y="1700213"/>
          <a:ext cx="3644900" cy="1028700"/>
        </p:xfrm>
        <a:graphic>
          <a:graphicData uri="http://schemas.openxmlformats.org/presentationml/2006/ole">
            <mc:AlternateContent xmlns:mc="http://schemas.openxmlformats.org/markup-compatibility/2006">
              <mc:Choice xmlns:v="urn:schemas-microsoft-com:vml" Requires="v">
                <p:oleObj name="Equation" r:id="rId8" imgW="1562040" imgH="457200" progId="Equation.DSMT4">
                  <p:embed/>
                </p:oleObj>
              </mc:Choice>
              <mc:Fallback>
                <p:oleObj name="Equation" r:id="rId8" imgW="1562040" imgH="457200" progId="Equation.DSMT4">
                  <p:embed/>
                  <p:pic>
                    <p:nvPicPr>
                      <p:cNvPr id="119816"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7550" y="1700213"/>
                        <a:ext cx="3644900" cy="10287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9">
            <a:extLst>
              <a:ext uri="{FF2B5EF4-FFF2-40B4-BE49-F238E27FC236}">
                <a16:creationId xmlns:a16="http://schemas.microsoft.com/office/drawing/2014/main" id="{9FF1A7C6-D102-4CBC-93AE-7D19EA4351BF}"/>
              </a:ext>
            </a:extLst>
          </p:cNvPr>
          <p:cNvSpPr txBox="1">
            <a:spLocks noChangeArrowheads="1"/>
          </p:cNvSpPr>
          <p:nvPr/>
        </p:nvSpPr>
        <p:spPr bwMode="auto">
          <a:xfrm>
            <a:off x="827088" y="4724400"/>
            <a:ext cx="7993062" cy="16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20000"/>
              </a:spcBef>
            </a:pPr>
            <a:r>
              <a:rPr kumimoji="0" lang="en-US" altLang="zh-CN" sz="2400" i="1">
                <a:solidFill>
                  <a:srgbClr val="0000FF"/>
                </a:solidFill>
                <a:latin typeface="微软雅黑" panose="020B0503020204020204" pitchFamily="34" charset="-122"/>
                <a:ea typeface="微软雅黑" panose="020B0503020204020204" pitchFamily="34" charset="-122"/>
              </a:rPr>
              <a:t>SS</a:t>
            </a:r>
            <a:r>
              <a:rPr kumimoji="0" lang="en-US" altLang="zh-CN" sz="2400" i="1" baseline="-25000">
                <a:solidFill>
                  <a:srgbClr val="0000FF"/>
                </a:solidFill>
                <a:latin typeface="微软雅黑" panose="020B0503020204020204" pitchFamily="34" charset="-122"/>
                <a:ea typeface="微软雅黑" panose="020B0503020204020204" pitchFamily="34" charset="-122"/>
              </a:rPr>
              <a:t>T </a:t>
            </a:r>
            <a:r>
              <a:rPr kumimoji="0" lang="zh-CN" altLang="en-US" sz="2400">
                <a:solidFill>
                  <a:srgbClr val="000000"/>
                </a:solidFill>
                <a:latin typeface="微软雅黑" panose="020B0503020204020204" pitchFamily="34" charset="-122"/>
                <a:ea typeface="微软雅黑" panose="020B0503020204020204" pitchFamily="34" charset="-122"/>
              </a:rPr>
              <a:t>反映了全部数据总的偏差程度，称为总离差平方和；</a:t>
            </a:r>
          </a:p>
          <a:p>
            <a:pPr>
              <a:lnSpc>
                <a:spcPct val="130000"/>
              </a:lnSpc>
              <a:spcBef>
                <a:spcPct val="20000"/>
              </a:spcBef>
            </a:pPr>
            <a:r>
              <a:rPr kumimoji="0" lang="en-US" altLang="zh-CN" sz="2400" i="1">
                <a:solidFill>
                  <a:srgbClr val="0000FF"/>
                </a:solidFill>
                <a:latin typeface="微软雅黑" panose="020B0503020204020204" pitchFamily="34" charset="-122"/>
                <a:ea typeface="微软雅黑" panose="020B0503020204020204" pitchFamily="34" charset="-122"/>
              </a:rPr>
              <a:t>SS</a:t>
            </a:r>
            <a:r>
              <a:rPr kumimoji="0" lang="en-US" altLang="zh-CN" sz="2400" i="1" baseline="-25000">
                <a:solidFill>
                  <a:srgbClr val="0000FF"/>
                </a:solidFill>
                <a:latin typeface="微软雅黑" panose="020B0503020204020204" pitchFamily="34" charset="-122"/>
                <a:ea typeface="微软雅黑" panose="020B0503020204020204" pitchFamily="34" charset="-122"/>
              </a:rPr>
              <a:t>E </a:t>
            </a:r>
            <a:r>
              <a:rPr kumimoji="0" lang="zh-CN" altLang="en-US" sz="2400">
                <a:solidFill>
                  <a:srgbClr val="000000"/>
                </a:solidFill>
                <a:latin typeface="微软雅黑" panose="020B0503020204020204" pitchFamily="34" charset="-122"/>
                <a:ea typeface="微软雅黑" panose="020B0503020204020204" pitchFamily="34" charset="-122"/>
              </a:rPr>
              <a:t>反映了随机误差的大小，称为组内离差平方和；</a:t>
            </a:r>
          </a:p>
          <a:p>
            <a:pPr>
              <a:lnSpc>
                <a:spcPct val="130000"/>
              </a:lnSpc>
              <a:spcBef>
                <a:spcPct val="20000"/>
              </a:spcBef>
            </a:pPr>
            <a:r>
              <a:rPr kumimoji="0" lang="en-US" altLang="zh-CN" sz="2400" i="1">
                <a:solidFill>
                  <a:srgbClr val="0000FF"/>
                </a:solidFill>
                <a:latin typeface="微软雅黑" panose="020B0503020204020204" pitchFamily="34" charset="-122"/>
                <a:ea typeface="微软雅黑" panose="020B0503020204020204" pitchFamily="34" charset="-122"/>
              </a:rPr>
              <a:t>SS</a:t>
            </a:r>
            <a:r>
              <a:rPr kumimoji="0" lang="en-US" altLang="zh-CN" sz="2400" i="1" baseline="-25000">
                <a:solidFill>
                  <a:srgbClr val="0000FF"/>
                </a:solidFill>
                <a:latin typeface="微软雅黑" panose="020B0503020204020204" pitchFamily="34" charset="-122"/>
                <a:ea typeface="微软雅黑" panose="020B0503020204020204" pitchFamily="34" charset="-122"/>
              </a:rPr>
              <a:t>A </a:t>
            </a:r>
            <a:r>
              <a:rPr kumimoji="0" lang="zh-CN" altLang="en-US" sz="2400">
                <a:solidFill>
                  <a:srgbClr val="000000"/>
                </a:solidFill>
                <a:latin typeface="微软雅黑" panose="020B0503020204020204" pitchFamily="34" charset="-122"/>
                <a:ea typeface="微软雅黑" panose="020B0503020204020204" pitchFamily="34" charset="-122"/>
              </a:rPr>
              <a:t>反映了系统误差的大小，称为组间离差平方和。</a:t>
            </a:r>
          </a:p>
        </p:txBody>
      </p:sp>
      <p:sp>
        <p:nvSpPr>
          <p:cNvPr id="11" name="AutoShape 13">
            <a:extLst>
              <a:ext uri="{FF2B5EF4-FFF2-40B4-BE49-F238E27FC236}">
                <a16:creationId xmlns:a16="http://schemas.microsoft.com/office/drawing/2014/main" id="{B2BAE499-274D-40CB-9F65-ABC2A6FB10F9}"/>
              </a:ext>
            </a:extLst>
          </p:cNvPr>
          <p:cNvSpPr>
            <a:spLocks noChangeArrowheads="1"/>
          </p:cNvSpPr>
          <p:nvPr/>
        </p:nvSpPr>
        <p:spPr bwMode="auto">
          <a:xfrm rot="18751414">
            <a:off x="2842419" y="3759994"/>
            <a:ext cx="433387" cy="288925"/>
          </a:xfrm>
          <a:prstGeom prst="rightArrow">
            <a:avLst>
              <a:gd name="adj1" fmla="val 50000"/>
              <a:gd name="adj2" fmla="val 37500"/>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 name="AutoShape 14">
            <a:extLst>
              <a:ext uri="{FF2B5EF4-FFF2-40B4-BE49-F238E27FC236}">
                <a16:creationId xmlns:a16="http://schemas.microsoft.com/office/drawing/2014/main" id="{AA44F492-0368-4AC1-83F0-B62F2911ADF1}"/>
              </a:ext>
            </a:extLst>
          </p:cNvPr>
          <p:cNvSpPr>
            <a:spLocks noChangeArrowheads="1"/>
          </p:cNvSpPr>
          <p:nvPr/>
        </p:nvSpPr>
        <p:spPr bwMode="auto">
          <a:xfrm rot="18751414">
            <a:off x="4283869" y="3861594"/>
            <a:ext cx="433387" cy="288925"/>
          </a:xfrm>
          <a:prstGeom prst="rightArrow">
            <a:avLst>
              <a:gd name="adj1" fmla="val 50000"/>
              <a:gd name="adj2" fmla="val 37500"/>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 name="页脚占位符 12">
            <a:extLst>
              <a:ext uri="{FF2B5EF4-FFF2-40B4-BE49-F238E27FC236}">
                <a16:creationId xmlns:a16="http://schemas.microsoft.com/office/drawing/2014/main" id="{016C6C3F-71B0-407A-8654-9A686603617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9429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wipe(left)">
                                      <p:cBhvr>
                                        <p:cTn id="42" dur="500"/>
                                        <p:tgtEl>
                                          <p:spTgt spid="1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wipe(left)">
                                      <p:cBhvr>
                                        <p:cTn id="47" dur="500"/>
                                        <p:tgtEl>
                                          <p:spTgt spid="10">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xEl>
                                              <p:pRg st="2" end="2"/>
                                            </p:txEl>
                                          </p:spTgt>
                                        </p:tgtEl>
                                        <p:attrNameLst>
                                          <p:attrName>style.visibility</p:attrName>
                                        </p:attrNameLst>
                                      </p:cBhvr>
                                      <p:to>
                                        <p:strVal val="visible"/>
                                      </p:to>
                                    </p:set>
                                    <p:animEffect transition="in" filter="wipe(left)">
                                      <p:cBhvr>
                                        <p:cTn id="5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2C0975-A480-4ABB-BBBB-A53341488D34}"/>
              </a:ext>
            </a:extLst>
          </p:cNvPr>
          <p:cNvSpPr>
            <a:spLocks noGrp="1"/>
          </p:cNvSpPr>
          <p:nvPr>
            <p:ph type="dt" sz="half" idx="2"/>
          </p:nvPr>
        </p:nvSpPr>
        <p:spPr/>
        <p:txBody>
          <a:bodyPr/>
          <a:lstStyle/>
          <a:p>
            <a:pPr>
              <a:defRPr/>
            </a:pPr>
            <a:fld id="{929F11AF-5556-439B-B97D-CE377CC37BB0}" type="datetime1">
              <a:rPr lang="zh-CN" altLang="en-US" smtClean="0"/>
              <a:t>2022/11/23</a:t>
            </a:fld>
            <a:endParaRPr lang="zh-CN" altLang="en-US"/>
          </a:p>
        </p:txBody>
      </p:sp>
      <p:graphicFrame>
        <p:nvGraphicFramePr>
          <p:cNvPr id="4" name="Object 12">
            <a:extLst>
              <a:ext uri="{FF2B5EF4-FFF2-40B4-BE49-F238E27FC236}">
                <a16:creationId xmlns:a16="http://schemas.microsoft.com/office/drawing/2014/main" id="{73E86AC2-91B8-49E6-A65E-4E9BF4BACEA3}"/>
              </a:ext>
            </a:extLst>
          </p:cNvPr>
          <p:cNvGraphicFramePr>
            <a:graphicFrameLocks noChangeAspect="1"/>
          </p:cNvGraphicFramePr>
          <p:nvPr>
            <p:extLst>
              <p:ext uri="{D42A27DB-BD31-4B8C-83A1-F6EECF244321}">
                <p14:modId xmlns:p14="http://schemas.microsoft.com/office/powerpoint/2010/main" val="4082334508"/>
              </p:ext>
            </p:extLst>
          </p:nvPr>
        </p:nvGraphicFramePr>
        <p:xfrm>
          <a:off x="920750" y="1726183"/>
          <a:ext cx="2833688" cy="784225"/>
        </p:xfrm>
        <a:graphic>
          <a:graphicData uri="http://schemas.openxmlformats.org/presentationml/2006/ole">
            <mc:AlternateContent xmlns:mc="http://schemas.openxmlformats.org/markup-compatibility/2006">
              <mc:Choice xmlns:v="urn:schemas-microsoft-com:vml" Requires="v">
                <p:oleObj name="Equation" r:id="rId2" imgW="1422360" imgH="393480" progId="Equation.DSMT4">
                  <p:embed/>
                </p:oleObj>
              </mc:Choice>
              <mc:Fallback>
                <p:oleObj name="Equation" r:id="rId2" imgW="1422360" imgH="393480" progId="Equation.DSMT4">
                  <p:embed/>
                  <p:pic>
                    <p:nvPicPr>
                      <p:cNvPr id="207884"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1726183"/>
                        <a:ext cx="2833688"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3">
            <a:extLst>
              <a:ext uri="{FF2B5EF4-FFF2-40B4-BE49-F238E27FC236}">
                <a16:creationId xmlns:a16="http://schemas.microsoft.com/office/drawing/2014/main" id="{71CCE32F-51F1-4504-A3EA-05D817F3D8CB}"/>
              </a:ext>
            </a:extLst>
          </p:cNvPr>
          <p:cNvGraphicFramePr>
            <a:graphicFrameLocks noChangeAspect="1"/>
          </p:cNvGraphicFramePr>
          <p:nvPr>
            <p:extLst>
              <p:ext uri="{D42A27DB-BD31-4B8C-83A1-F6EECF244321}">
                <p14:modId xmlns:p14="http://schemas.microsoft.com/office/powerpoint/2010/main" val="1497276247"/>
              </p:ext>
            </p:extLst>
          </p:nvPr>
        </p:nvGraphicFramePr>
        <p:xfrm>
          <a:off x="900113" y="2446040"/>
          <a:ext cx="6350000" cy="784225"/>
        </p:xfrm>
        <a:graphic>
          <a:graphicData uri="http://schemas.openxmlformats.org/presentationml/2006/ole">
            <mc:AlternateContent xmlns:mc="http://schemas.openxmlformats.org/markup-compatibility/2006">
              <mc:Choice xmlns:v="urn:schemas-microsoft-com:vml" Requires="v">
                <p:oleObj name="Equation" r:id="rId4" imgW="3187440" imgH="393480" progId="Equation.DSMT4">
                  <p:embed/>
                </p:oleObj>
              </mc:Choice>
              <mc:Fallback>
                <p:oleObj name="Equation" r:id="rId4" imgW="3187440" imgH="393480" progId="Equation.DSMT4">
                  <p:embed/>
                  <p:pic>
                    <p:nvPicPr>
                      <p:cNvPr id="207885"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2446040"/>
                        <a:ext cx="6350000"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4">
            <a:extLst>
              <a:ext uri="{FF2B5EF4-FFF2-40B4-BE49-F238E27FC236}">
                <a16:creationId xmlns:a16="http://schemas.microsoft.com/office/drawing/2014/main" id="{38718F2E-8D84-485E-B3DD-E100D7EEAB31}"/>
              </a:ext>
            </a:extLst>
          </p:cNvPr>
          <p:cNvGraphicFramePr>
            <a:graphicFrameLocks noChangeAspect="1"/>
          </p:cNvGraphicFramePr>
          <p:nvPr>
            <p:extLst>
              <p:ext uri="{D42A27DB-BD31-4B8C-83A1-F6EECF244321}">
                <p14:modId xmlns:p14="http://schemas.microsoft.com/office/powerpoint/2010/main" val="1954338531"/>
              </p:ext>
            </p:extLst>
          </p:nvPr>
        </p:nvGraphicFramePr>
        <p:xfrm>
          <a:off x="900113" y="3310136"/>
          <a:ext cx="3286125" cy="455613"/>
        </p:xfrm>
        <a:graphic>
          <a:graphicData uri="http://schemas.openxmlformats.org/presentationml/2006/ole">
            <mc:AlternateContent xmlns:mc="http://schemas.openxmlformats.org/markup-compatibility/2006">
              <mc:Choice xmlns:v="urn:schemas-microsoft-com:vml" Requires="v">
                <p:oleObj name="Equation" r:id="rId6" imgW="1650960" imgH="228600" progId="Equation.DSMT4">
                  <p:embed/>
                </p:oleObj>
              </mc:Choice>
              <mc:Fallback>
                <p:oleObj name="Equation" r:id="rId6" imgW="1650960" imgH="228600" progId="Equation.DSMT4">
                  <p:embed/>
                  <p:pic>
                    <p:nvPicPr>
                      <p:cNvPr id="207886"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3310136"/>
                        <a:ext cx="32861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5">
            <a:extLst>
              <a:ext uri="{FF2B5EF4-FFF2-40B4-BE49-F238E27FC236}">
                <a16:creationId xmlns:a16="http://schemas.microsoft.com/office/drawing/2014/main" id="{739F7F84-AF82-4774-A4AA-54A1EB634F5C}"/>
              </a:ext>
            </a:extLst>
          </p:cNvPr>
          <p:cNvSpPr txBox="1">
            <a:spLocks noChangeArrowheads="1"/>
          </p:cNvSpPr>
          <p:nvPr/>
        </p:nvSpPr>
        <p:spPr bwMode="auto">
          <a:xfrm>
            <a:off x="684213" y="4076525"/>
            <a:ext cx="4275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i="1" dirty="0">
                <a:solidFill>
                  <a:srgbClr val="000000"/>
                </a:solidFill>
                <a:latin typeface="微软雅黑" panose="020B0503020204020204" pitchFamily="34" charset="-122"/>
                <a:ea typeface="微软雅黑" panose="020B0503020204020204" pitchFamily="34" charset="-122"/>
              </a:rPr>
              <a:t>H</a:t>
            </a:r>
            <a:r>
              <a:rPr lang="en-US" altLang="zh-CN" sz="2400" baseline="-25000" dirty="0">
                <a:solidFill>
                  <a:srgbClr val="000000"/>
                </a:solidFill>
                <a:latin typeface="微软雅黑" panose="020B0503020204020204" pitchFamily="34" charset="-122"/>
                <a:ea typeface="微软雅黑" panose="020B0503020204020204" pitchFamily="34" charset="-122"/>
              </a:rPr>
              <a:t>0 </a:t>
            </a:r>
            <a:r>
              <a:rPr lang="zh-CN" altLang="en-US" sz="2400" dirty="0">
                <a:solidFill>
                  <a:srgbClr val="000000"/>
                </a:solidFill>
                <a:latin typeface="微软雅黑" panose="020B0503020204020204" pitchFamily="34" charset="-122"/>
                <a:ea typeface="微软雅黑" panose="020B0503020204020204" pitchFamily="34" charset="-122"/>
              </a:rPr>
              <a:t>成立时，检验统计量</a:t>
            </a:r>
          </a:p>
        </p:txBody>
      </p:sp>
      <p:graphicFrame>
        <p:nvGraphicFramePr>
          <p:cNvPr id="8" name="Object 16">
            <a:extLst>
              <a:ext uri="{FF2B5EF4-FFF2-40B4-BE49-F238E27FC236}">
                <a16:creationId xmlns:a16="http://schemas.microsoft.com/office/drawing/2014/main" id="{188175DE-C6BB-4CB3-8288-F6537F32632B}"/>
              </a:ext>
            </a:extLst>
          </p:cNvPr>
          <p:cNvGraphicFramePr>
            <a:graphicFrameLocks noChangeAspect="1"/>
          </p:cNvGraphicFramePr>
          <p:nvPr>
            <p:extLst>
              <p:ext uri="{D42A27DB-BD31-4B8C-83A1-F6EECF244321}">
                <p14:modId xmlns:p14="http://schemas.microsoft.com/office/powerpoint/2010/main" val="3682136702"/>
              </p:ext>
            </p:extLst>
          </p:nvPr>
        </p:nvGraphicFramePr>
        <p:xfrm>
          <a:off x="1220788" y="4644230"/>
          <a:ext cx="6721475" cy="1041400"/>
        </p:xfrm>
        <a:graphic>
          <a:graphicData uri="http://schemas.openxmlformats.org/presentationml/2006/ole">
            <mc:AlternateContent xmlns:mc="http://schemas.openxmlformats.org/markup-compatibility/2006">
              <mc:Choice xmlns:v="urn:schemas-microsoft-com:vml" Requires="v">
                <p:oleObj name="Equation" r:id="rId8" imgW="2489040" imgH="431640" progId="Equation.DSMT4">
                  <p:embed/>
                </p:oleObj>
              </mc:Choice>
              <mc:Fallback>
                <p:oleObj name="Equation" r:id="rId8" imgW="2489040" imgH="431640" progId="Equation.DSMT4">
                  <p:embed/>
                  <p:pic>
                    <p:nvPicPr>
                      <p:cNvPr id="207888"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0788" y="4644230"/>
                        <a:ext cx="6721475" cy="10414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21">
            <a:extLst>
              <a:ext uri="{FF2B5EF4-FFF2-40B4-BE49-F238E27FC236}">
                <a16:creationId xmlns:a16="http://schemas.microsoft.com/office/drawing/2014/main" id="{6596FEB9-1D48-4D86-896E-B18D5A616A6C}"/>
              </a:ext>
            </a:extLst>
          </p:cNvPr>
          <p:cNvGrpSpPr>
            <a:grpSpLocks/>
          </p:cNvGrpSpPr>
          <p:nvPr/>
        </p:nvGrpSpPr>
        <p:grpSpPr bwMode="auto">
          <a:xfrm>
            <a:off x="5076825" y="4029872"/>
            <a:ext cx="2590800" cy="647701"/>
            <a:chOff x="3198" y="2523"/>
            <a:chExt cx="1632" cy="408"/>
          </a:xfrm>
        </p:grpSpPr>
        <p:sp>
          <p:nvSpPr>
            <p:cNvPr id="10" name="Text Box 17">
              <a:extLst>
                <a:ext uri="{FF2B5EF4-FFF2-40B4-BE49-F238E27FC236}">
                  <a16:creationId xmlns:a16="http://schemas.microsoft.com/office/drawing/2014/main" id="{0E3BF7EF-B9DB-4CDB-81E0-3D059D337289}"/>
                </a:ext>
              </a:extLst>
            </p:cNvPr>
            <p:cNvSpPr txBox="1">
              <a:spLocks noChangeArrowheads="1"/>
            </p:cNvSpPr>
            <p:nvPr/>
          </p:nvSpPr>
          <p:spPr bwMode="auto">
            <a:xfrm>
              <a:off x="3423" y="2523"/>
              <a:ext cx="14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组间均方</a:t>
              </a:r>
            </a:p>
          </p:txBody>
        </p:sp>
        <p:sp>
          <p:nvSpPr>
            <p:cNvPr id="11" name="AutoShape 19">
              <a:extLst>
                <a:ext uri="{FF2B5EF4-FFF2-40B4-BE49-F238E27FC236}">
                  <a16:creationId xmlns:a16="http://schemas.microsoft.com/office/drawing/2014/main" id="{DF15EA71-CC06-42F1-B5A2-8D4D879D1D7B}"/>
                </a:ext>
              </a:extLst>
            </p:cNvPr>
            <p:cNvSpPr>
              <a:spLocks noChangeArrowheads="1"/>
            </p:cNvSpPr>
            <p:nvPr/>
          </p:nvSpPr>
          <p:spPr bwMode="auto">
            <a:xfrm rot="2400000">
              <a:off x="3198" y="2614"/>
              <a:ext cx="181" cy="317"/>
            </a:xfrm>
            <a:prstGeom prst="downArrow">
              <a:avLst>
                <a:gd name="adj1" fmla="val 50000"/>
                <a:gd name="adj2" fmla="val 43785"/>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2" name="Group 22">
            <a:extLst>
              <a:ext uri="{FF2B5EF4-FFF2-40B4-BE49-F238E27FC236}">
                <a16:creationId xmlns:a16="http://schemas.microsoft.com/office/drawing/2014/main" id="{536150C4-96EF-473A-B7A7-9BF691B7BCE3}"/>
              </a:ext>
            </a:extLst>
          </p:cNvPr>
          <p:cNvGrpSpPr>
            <a:grpSpLocks/>
          </p:cNvGrpSpPr>
          <p:nvPr/>
        </p:nvGrpSpPr>
        <p:grpSpPr bwMode="auto">
          <a:xfrm>
            <a:off x="5076825" y="5685631"/>
            <a:ext cx="2592388" cy="504825"/>
            <a:chOff x="3198" y="3566"/>
            <a:chExt cx="1633" cy="318"/>
          </a:xfrm>
        </p:grpSpPr>
        <p:sp>
          <p:nvSpPr>
            <p:cNvPr id="13" name="Text Box 18">
              <a:extLst>
                <a:ext uri="{FF2B5EF4-FFF2-40B4-BE49-F238E27FC236}">
                  <a16:creationId xmlns:a16="http://schemas.microsoft.com/office/drawing/2014/main" id="{A59D8421-EF8F-4BDB-967B-7B01EEC01C27}"/>
                </a:ext>
              </a:extLst>
            </p:cNvPr>
            <p:cNvSpPr txBox="1">
              <a:spLocks noChangeArrowheads="1"/>
            </p:cNvSpPr>
            <p:nvPr/>
          </p:nvSpPr>
          <p:spPr bwMode="auto">
            <a:xfrm>
              <a:off x="3424" y="3596"/>
              <a:ext cx="14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组内均方</a:t>
              </a:r>
            </a:p>
          </p:txBody>
        </p:sp>
        <p:sp>
          <p:nvSpPr>
            <p:cNvPr id="14" name="AutoShape 20">
              <a:extLst>
                <a:ext uri="{FF2B5EF4-FFF2-40B4-BE49-F238E27FC236}">
                  <a16:creationId xmlns:a16="http://schemas.microsoft.com/office/drawing/2014/main" id="{7921FF8B-C6CC-4556-BCEC-1DF8F1AF0D9F}"/>
                </a:ext>
              </a:extLst>
            </p:cNvPr>
            <p:cNvSpPr>
              <a:spLocks noChangeArrowheads="1"/>
            </p:cNvSpPr>
            <p:nvPr/>
          </p:nvSpPr>
          <p:spPr bwMode="auto">
            <a:xfrm rot="19200000">
              <a:off x="3198" y="3566"/>
              <a:ext cx="181" cy="318"/>
            </a:xfrm>
            <a:prstGeom prst="upArrow">
              <a:avLst>
                <a:gd name="adj1" fmla="val 50000"/>
                <a:gd name="adj2" fmla="val 43923"/>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5" name="Text Box 23">
            <a:extLst>
              <a:ext uri="{FF2B5EF4-FFF2-40B4-BE49-F238E27FC236}">
                <a16:creationId xmlns:a16="http://schemas.microsoft.com/office/drawing/2014/main" id="{6281EEE4-E1C4-41D4-9703-F2264D6E92DD}"/>
              </a:ext>
            </a:extLst>
          </p:cNvPr>
          <p:cNvSpPr txBox="1">
            <a:spLocks noChangeArrowheads="1"/>
          </p:cNvSpPr>
          <p:nvPr/>
        </p:nvSpPr>
        <p:spPr bwMode="auto">
          <a:xfrm>
            <a:off x="539750" y="1268760"/>
            <a:ext cx="568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dirty="0">
                <a:solidFill>
                  <a:srgbClr val="FF0000"/>
                </a:solidFill>
                <a:latin typeface="微软雅黑" panose="020B0503020204020204" pitchFamily="34" charset="-122"/>
                <a:ea typeface="微软雅黑" panose="020B0503020204020204" pitchFamily="34" charset="-122"/>
              </a:rPr>
              <a:t>定理</a:t>
            </a:r>
            <a:r>
              <a:rPr kumimoji="0" lang="en-US" altLang="zh-CN" sz="2400" dirty="0">
                <a:solidFill>
                  <a:srgbClr val="FF0000"/>
                </a:solidFill>
                <a:latin typeface="微软雅黑" panose="020B0503020204020204" pitchFamily="34" charset="-122"/>
                <a:ea typeface="微软雅黑" panose="020B0503020204020204" pitchFamily="34" charset="-122"/>
              </a:rPr>
              <a:t>5-1</a:t>
            </a:r>
            <a:r>
              <a:rPr kumimoji="0" lang="en-US" altLang="zh-CN" sz="2400" dirty="0">
                <a:solidFill>
                  <a:srgbClr val="009999"/>
                </a:solidFill>
                <a:latin typeface="微软雅黑" panose="020B0503020204020204" pitchFamily="34" charset="-122"/>
                <a:ea typeface="微软雅黑" panose="020B0503020204020204" pitchFamily="34" charset="-122"/>
              </a:rPr>
              <a:t>  </a:t>
            </a:r>
            <a:r>
              <a:rPr kumimoji="0" lang="zh-CN" altLang="en-US" sz="2400" dirty="0">
                <a:solidFill>
                  <a:srgbClr val="000000"/>
                </a:solidFill>
                <a:latin typeface="微软雅黑" panose="020B0503020204020204" pitchFamily="34" charset="-122"/>
                <a:ea typeface="微软雅黑" panose="020B0503020204020204" pitchFamily="34" charset="-122"/>
              </a:rPr>
              <a:t>对于模型（</a:t>
            </a:r>
            <a:r>
              <a:rPr kumimoji="0" lang="en-US" altLang="zh-CN" sz="2400" dirty="0">
                <a:solidFill>
                  <a:srgbClr val="000000"/>
                </a:solidFill>
                <a:latin typeface="微软雅黑" panose="020B0503020204020204" pitchFamily="34" charset="-122"/>
                <a:ea typeface="微软雅黑" panose="020B0503020204020204" pitchFamily="34" charset="-122"/>
              </a:rPr>
              <a:t>Ⅰ</a:t>
            </a:r>
            <a:r>
              <a:rPr kumimoji="0" lang="zh-CN" altLang="en-US" sz="2400" dirty="0">
                <a:solidFill>
                  <a:srgbClr val="000000"/>
                </a:solidFill>
                <a:latin typeface="微软雅黑" panose="020B0503020204020204" pitchFamily="34" charset="-122"/>
                <a:ea typeface="微软雅黑" panose="020B0503020204020204" pitchFamily="34" charset="-122"/>
              </a:rPr>
              <a:t>），有</a:t>
            </a:r>
          </a:p>
        </p:txBody>
      </p:sp>
      <p:sp>
        <p:nvSpPr>
          <p:cNvPr id="16" name="Text Box 7">
            <a:extLst>
              <a:ext uri="{FF2B5EF4-FFF2-40B4-BE49-F238E27FC236}">
                <a16:creationId xmlns:a16="http://schemas.microsoft.com/office/drawing/2014/main" id="{EC6F293B-C3D6-41A1-8486-26D1A790CCF5}"/>
              </a:ext>
            </a:extLst>
          </p:cNvPr>
          <p:cNvSpPr txBox="1">
            <a:spLocks noChangeArrowheads="1"/>
          </p:cNvSpPr>
          <p:nvPr/>
        </p:nvSpPr>
        <p:spPr bwMode="auto">
          <a:xfrm>
            <a:off x="539750" y="549275"/>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3.  F</a:t>
            </a:r>
            <a:r>
              <a:rPr lang="zh-CN" altLang="en-US" sz="2400" dirty="0">
                <a:solidFill>
                  <a:srgbClr val="FF0000"/>
                </a:solidFill>
                <a:latin typeface="微软雅黑" panose="020B0503020204020204" pitchFamily="34" charset="-122"/>
                <a:ea typeface="微软雅黑" panose="020B0503020204020204" pitchFamily="34" charset="-122"/>
              </a:rPr>
              <a:t>检验法</a:t>
            </a:r>
            <a:endParaRPr lang="zh-CN" altLang="en-US" sz="2400" dirty="0">
              <a:solidFill>
                <a:srgbClr val="FF0000"/>
              </a:solidFill>
              <a:latin typeface="微软雅黑" panose="020B0503020204020204" pitchFamily="34" charset="-122"/>
              <a:ea typeface="微软雅黑" panose="020B0503020204020204" pitchFamily="34" charset="-122"/>
              <a:sym typeface="Euclid Symbol" pitchFamily="18" charset="2"/>
            </a:endParaRPr>
          </a:p>
        </p:txBody>
      </p:sp>
      <p:sp>
        <p:nvSpPr>
          <p:cNvPr id="17" name="页脚占位符 16">
            <a:extLst>
              <a:ext uri="{FF2B5EF4-FFF2-40B4-BE49-F238E27FC236}">
                <a16:creationId xmlns:a16="http://schemas.microsoft.com/office/drawing/2014/main" id="{6DBB49CC-F4BF-4A04-95AA-8C3244FB09D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66006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8A3F81-203E-4A5E-A080-B91F673E5FF7}"/>
              </a:ext>
            </a:extLst>
          </p:cNvPr>
          <p:cNvSpPr>
            <a:spLocks noGrp="1"/>
          </p:cNvSpPr>
          <p:nvPr>
            <p:ph type="dt" sz="half" idx="2"/>
          </p:nvPr>
        </p:nvSpPr>
        <p:spPr/>
        <p:txBody>
          <a:bodyPr/>
          <a:lstStyle/>
          <a:p>
            <a:pPr>
              <a:defRPr/>
            </a:pPr>
            <a:fld id="{C8669047-173D-499A-B86E-727B56F27424}" type="datetime1">
              <a:rPr lang="zh-CN" altLang="en-US" smtClean="0"/>
              <a:t>2022/11/23</a:t>
            </a:fld>
            <a:endParaRPr lang="zh-CN" altLang="en-US"/>
          </a:p>
        </p:txBody>
      </p:sp>
      <p:sp>
        <p:nvSpPr>
          <p:cNvPr id="4" name="Text Box 7">
            <a:extLst>
              <a:ext uri="{FF2B5EF4-FFF2-40B4-BE49-F238E27FC236}">
                <a16:creationId xmlns:a16="http://schemas.microsoft.com/office/drawing/2014/main" id="{317FC779-05C7-4BFA-BDCB-FD18123A4791}"/>
              </a:ext>
            </a:extLst>
          </p:cNvPr>
          <p:cNvSpPr txBox="1">
            <a:spLocks noChangeArrowheads="1"/>
          </p:cNvSpPr>
          <p:nvPr/>
        </p:nvSpPr>
        <p:spPr bwMode="auto">
          <a:xfrm>
            <a:off x="539750" y="549275"/>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3.  F</a:t>
            </a:r>
            <a:r>
              <a:rPr lang="zh-CN" altLang="en-US" sz="2400" dirty="0">
                <a:solidFill>
                  <a:srgbClr val="FF0000"/>
                </a:solidFill>
                <a:latin typeface="微软雅黑" panose="020B0503020204020204" pitchFamily="34" charset="-122"/>
                <a:ea typeface="微软雅黑" panose="020B0503020204020204" pitchFamily="34" charset="-122"/>
              </a:rPr>
              <a:t>检验法</a:t>
            </a:r>
            <a:endParaRPr lang="zh-CN" altLang="en-US" sz="2400" dirty="0">
              <a:solidFill>
                <a:srgbClr val="FF0000"/>
              </a:solidFill>
              <a:latin typeface="微软雅黑" panose="020B0503020204020204" pitchFamily="34" charset="-122"/>
              <a:ea typeface="微软雅黑" panose="020B0503020204020204" pitchFamily="34" charset="-122"/>
              <a:sym typeface="Euclid Symbol" pitchFamily="18" charset="2"/>
            </a:endParaRPr>
          </a:p>
        </p:txBody>
      </p:sp>
      <p:sp>
        <p:nvSpPr>
          <p:cNvPr id="5" name="AutoShape 3">
            <a:extLst>
              <a:ext uri="{FF2B5EF4-FFF2-40B4-BE49-F238E27FC236}">
                <a16:creationId xmlns:a16="http://schemas.microsoft.com/office/drawing/2014/main" id="{3C1859A8-43CE-450C-B28A-F4CB17F9920E}"/>
              </a:ext>
            </a:extLst>
          </p:cNvPr>
          <p:cNvSpPr>
            <a:spLocks noChangeArrowheads="1"/>
          </p:cNvSpPr>
          <p:nvPr/>
        </p:nvSpPr>
        <p:spPr bwMode="auto">
          <a:xfrm>
            <a:off x="685800" y="3345458"/>
            <a:ext cx="2590800" cy="914400"/>
          </a:xfrm>
          <a:prstGeom prst="wedgeRoundRectCallout">
            <a:avLst>
              <a:gd name="adj1" fmla="val 49569"/>
              <a:gd name="adj2" fmla="val 73440"/>
              <a:gd name="adj3" fmla="val 16667"/>
            </a:avLst>
          </a:prstGeom>
          <a:noFill/>
          <a:ln w="12700">
            <a:solidFill>
              <a:srgbClr val="0000FF"/>
            </a:solidFill>
            <a:miter lim="800000"/>
            <a:headEnd/>
            <a:tailEnd/>
          </a:ln>
          <a:effectLst>
            <a:outerShdw dist="17961" dir="2700000"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如果</a:t>
            </a:r>
            <a:r>
              <a:rPr kumimoji="0" lang="en-US" altLang="zh-CN" sz="24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H </a:t>
            </a:r>
            <a:r>
              <a:rPr kumimoji="0" lang="en-US" altLang="zh-CN" sz="240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为真，</a:t>
            </a:r>
            <a:r>
              <a:rPr kumimoji="0" lang="en-US" altLang="zh-CN" sz="24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t>
            </a:r>
            <a:r>
              <a:rPr kumimoji="0" lang="en-US" altLang="zh-CN"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MS</a:t>
            </a:r>
            <a:r>
              <a:rPr kumimoji="0" lang="en-US" altLang="zh-CN" sz="240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A</a:t>
            </a:r>
            <a:r>
              <a:rPr kumimoji="0" lang="en-US" altLang="zh-CN"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MS</a:t>
            </a:r>
            <a:r>
              <a:rPr kumimoji="0" lang="en-US" altLang="zh-CN" sz="240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E </a:t>
            </a:r>
            <a:r>
              <a:rPr kumimoji="0" lang="en-US" altLang="zh-CN" sz="24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Symbol" pitchFamily="18" charset="2"/>
              </a:rPr>
              <a:t>1</a:t>
            </a:r>
            <a:endParaRPr kumimoji="0" lang="en-US" altLang="zh-CN" sz="24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grpSp>
        <p:nvGrpSpPr>
          <p:cNvPr id="6" name="Group 43">
            <a:extLst>
              <a:ext uri="{FF2B5EF4-FFF2-40B4-BE49-F238E27FC236}">
                <a16:creationId xmlns:a16="http://schemas.microsoft.com/office/drawing/2014/main" id="{C9A7EBA9-1A39-4A9C-9FF9-95146DDA0F3E}"/>
              </a:ext>
            </a:extLst>
          </p:cNvPr>
          <p:cNvGrpSpPr>
            <a:grpSpLocks/>
          </p:cNvGrpSpPr>
          <p:nvPr/>
        </p:nvGrpSpPr>
        <p:grpSpPr bwMode="auto">
          <a:xfrm>
            <a:off x="3733800" y="3035895"/>
            <a:ext cx="4681538" cy="3278188"/>
            <a:chOff x="2352" y="1344"/>
            <a:chExt cx="2949" cy="2065"/>
          </a:xfrm>
        </p:grpSpPr>
        <p:sp>
          <p:nvSpPr>
            <p:cNvPr id="7" name="Line 5">
              <a:extLst>
                <a:ext uri="{FF2B5EF4-FFF2-40B4-BE49-F238E27FC236}">
                  <a16:creationId xmlns:a16="http://schemas.microsoft.com/office/drawing/2014/main" id="{50D4E37D-BDB7-4B2A-B188-F5347EC3B146}"/>
                </a:ext>
              </a:extLst>
            </p:cNvPr>
            <p:cNvSpPr>
              <a:spLocks noChangeShapeType="1"/>
            </p:cNvSpPr>
            <p:nvPr/>
          </p:nvSpPr>
          <p:spPr bwMode="auto">
            <a:xfrm flipH="1">
              <a:off x="4128" y="2928"/>
              <a:ext cx="1" cy="227"/>
            </a:xfrm>
            <a:prstGeom prst="line">
              <a:avLst/>
            </a:prstGeom>
            <a:noFill/>
            <a:ln w="12700">
              <a:solidFill>
                <a:srgbClr val="333399"/>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Rectangle 6">
              <a:extLst>
                <a:ext uri="{FF2B5EF4-FFF2-40B4-BE49-F238E27FC236}">
                  <a16:creationId xmlns:a16="http://schemas.microsoft.com/office/drawing/2014/main" id="{5890793F-C168-48F6-B5CF-CB6EC9C57CCD}"/>
                </a:ext>
              </a:extLst>
            </p:cNvPr>
            <p:cNvSpPr>
              <a:spLocks noChangeArrowheads="1"/>
            </p:cNvSpPr>
            <p:nvPr/>
          </p:nvSpPr>
          <p:spPr bwMode="auto">
            <a:xfrm>
              <a:off x="4469" y="2134"/>
              <a:ext cx="37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altLang="zh-CN" sz="2400" i="1"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a</a:t>
              </a:r>
            </a:p>
          </p:txBody>
        </p:sp>
        <p:sp>
          <p:nvSpPr>
            <p:cNvPr id="9" name="Rectangle 8">
              <a:extLst>
                <a:ext uri="{FF2B5EF4-FFF2-40B4-BE49-F238E27FC236}">
                  <a16:creationId xmlns:a16="http://schemas.microsoft.com/office/drawing/2014/main" id="{51EE1635-FCCA-4C18-B622-1F1B215E8D4A}"/>
                </a:ext>
              </a:extLst>
            </p:cNvPr>
            <p:cNvSpPr>
              <a:spLocks noChangeArrowheads="1"/>
            </p:cNvSpPr>
            <p:nvPr/>
          </p:nvSpPr>
          <p:spPr bwMode="auto">
            <a:xfrm>
              <a:off x="3600" y="3120"/>
              <a:ext cx="153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400" i="1"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F</a:t>
              </a:r>
              <a:r>
                <a:rPr kumimoji="0" lang="en-US" altLang="zh-CN" sz="2400" i="1" u="none" strike="noStrike" kern="0" cap="none" spc="0" normalizeH="0" baseline="-2500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sym typeface="Symbol" pitchFamily="18" charset="2"/>
                </a:rPr>
                <a:t></a:t>
              </a:r>
              <a:r>
                <a:rPr kumimoji="0" lang="en-US" altLang="zh-CN" sz="2400" i="0"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a:t>
              </a:r>
              <a:r>
                <a:rPr kumimoji="0" lang="en-US" altLang="zh-CN" sz="2400" i="1"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k</a:t>
              </a:r>
              <a:r>
                <a:rPr kumimoji="0" lang="en-US" altLang="zh-CN" sz="2400" i="0"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-1,</a:t>
              </a:r>
              <a:r>
                <a:rPr kumimoji="0" lang="en-US" altLang="zh-CN" sz="2400" i="1"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n</a:t>
              </a:r>
              <a:r>
                <a:rPr kumimoji="0" lang="en-US" altLang="zh-CN" sz="2400" i="0"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a:t>
              </a:r>
              <a:r>
                <a:rPr kumimoji="0" lang="en-US" altLang="zh-CN" sz="2400" i="1"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k</a:t>
              </a:r>
              <a:r>
                <a:rPr kumimoji="0" lang="en-US" altLang="zh-CN" sz="2400" i="0"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a:t>
              </a:r>
              <a:endParaRPr kumimoji="0" lang="en-US" altLang="zh-CN" sz="2400" i="1"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0" name="Freeform 9" descr="60%">
              <a:extLst>
                <a:ext uri="{FF2B5EF4-FFF2-40B4-BE49-F238E27FC236}">
                  <a16:creationId xmlns:a16="http://schemas.microsoft.com/office/drawing/2014/main" id="{DC75EF1F-689F-40AA-8873-F00D8AC0DB41}"/>
                </a:ext>
              </a:extLst>
            </p:cNvPr>
            <p:cNvSpPr>
              <a:spLocks/>
            </p:cNvSpPr>
            <p:nvPr/>
          </p:nvSpPr>
          <p:spPr bwMode="auto">
            <a:xfrm>
              <a:off x="4128" y="2583"/>
              <a:ext cx="1008" cy="336"/>
            </a:xfrm>
            <a:custGeom>
              <a:avLst/>
              <a:gdLst>
                <a:gd name="T0" fmla="*/ 0 w 885"/>
                <a:gd name="T1" fmla="*/ 0 h 491"/>
                <a:gd name="T2" fmla="*/ 0 w 885"/>
                <a:gd name="T3" fmla="*/ 490 h 491"/>
                <a:gd name="T4" fmla="*/ 884 w 885"/>
                <a:gd name="T5" fmla="*/ 490 h 491"/>
                <a:gd name="T6" fmla="*/ 794 w 885"/>
                <a:gd name="T7" fmla="*/ 468 h 491"/>
                <a:gd name="T8" fmla="*/ 704 w 885"/>
                <a:gd name="T9" fmla="*/ 444 h 491"/>
                <a:gd name="T10" fmla="*/ 619 w 885"/>
                <a:gd name="T11" fmla="*/ 415 h 491"/>
                <a:gd name="T12" fmla="*/ 537 w 885"/>
                <a:gd name="T13" fmla="*/ 384 h 491"/>
                <a:gd name="T14" fmla="*/ 460 w 885"/>
                <a:gd name="T15" fmla="*/ 352 h 491"/>
                <a:gd name="T16" fmla="*/ 385 w 885"/>
                <a:gd name="T17" fmla="*/ 315 h 491"/>
                <a:gd name="T18" fmla="*/ 317 w 885"/>
                <a:gd name="T19" fmla="*/ 276 h 491"/>
                <a:gd name="T20" fmla="*/ 249 w 885"/>
                <a:gd name="T21" fmla="*/ 234 h 491"/>
                <a:gd name="T22" fmla="*/ 190 w 885"/>
                <a:gd name="T23" fmla="*/ 192 h 491"/>
                <a:gd name="T24" fmla="*/ 134 w 885"/>
                <a:gd name="T25" fmla="*/ 146 h 491"/>
                <a:gd name="T26" fmla="*/ 85 w 885"/>
                <a:gd name="T27" fmla="*/ 100 h 491"/>
                <a:gd name="T28" fmla="*/ 40 w 885"/>
                <a:gd name="T29" fmla="*/ 50 h 491"/>
                <a:gd name="T30" fmla="*/ 0 w 885"/>
                <a:gd name="T3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5" h="491">
                  <a:moveTo>
                    <a:pt x="0" y="0"/>
                  </a:moveTo>
                  <a:lnTo>
                    <a:pt x="0" y="490"/>
                  </a:lnTo>
                  <a:lnTo>
                    <a:pt x="884" y="490"/>
                  </a:lnTo>
                  <a:lnTo>
                    <a:pt x="794" y="468"/>
                  </a:lnTo>
                  <a:lnTo>
                    <a:pt x="704" y="444"/>
                  </a:lnTo>
                  <a:lnTo>
                    <a:pt x="619" y="415"/>
                  </a:lnTo>
                  <a:lnTo>
                    <a:pt x="537" y="384"/>
                  </a:lnTo>
                  <a:lnTo>
                    <a:pt x="460" y="352"/>
                  </a:lnTo>
                  <a:lnTo>
                    <a:pt x="385" y="315"/>
                  </a:lnTo>
                  <a:lnTo>
                    <a:pt x="317" y="276"/>
                  </a:lnTo>
                  <a:lnTo>
                    <a:pt x="249" y="234"/>
                  </a:lnTo>
                  <a:lnTo>
                    <a:pt x="190" y="192"/>
                  </a:lnTo>
                  <a:lnTo>
                    <a:pt x="134" y="146"/>
                  </a:lnTo>
                  <a:lnTo>
                    <a:pt x="85" y="100"/>
                  </a:lnTo>
                  <a:lnTo>
                    <a:pt x="40" y="50"/>
                  </a:lnTo>
                  <a:lnTo>
                    <a:pt x="0" y="0"/>
                  </a:lnTo>
                </a:path>
              </a:pathLst>
            </a:custGeom>
            <a:pattFill prst="pct60">
              <a:fgClr>
                <a:srgbClr val="000000"/>
              </a:fgClr>
              <a:bgClr>
                <a:srgbClr val="FF7C80"/>
              </a:bgClr>
            </a:patt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 name="Rectangle 10">
              <a:extLst>
                <a:ext uri="{FF2B5EF4-FFF2-40B4-BE49-F238E27FC236}">
                  <a16:creationId xmlns:a16="http://schemas.microsoft.com/office/drawing/2014/main" id="{126D1683-862B-4EC0-9274-6FD8A66D6BB0}"/>
                </a:ext>
              </a:extLst>
            </p:cNvPr>
            <p:cNvSpPr>
              <a:spLocks noChangeArrowheads="1"/>
            </p:cNvSpPr>
            <p:nvPr/>
          </p:nvSpPr>
          <p:spPr bwMode="auto">
            <a:xfrm>
              <a:off x="2352" y="2902"/>
              <a:ext cx="23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400" i="0"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0</a:t>
              </a:r>
            </a:p>
          </p:txBody>
        </p:sp>
        <p:sp>
          <p:nvSpPr>
            <p:cNvPr id="12" name="Rectangle 11">
              <a:extLst>
                <a:ext uri="{FF2B5EF4-FFF2-40B4-BE49-F238E27FC236}">
                  <a16:creationId xmlns:a16="http://schemas.microsoft.com/office/drawing/2014/main" id="{9A770A0F-A0C3-4E71-AC0D-5BB58CE3F889}"/>
                </a:ext>
              </a:extLst>
            </p:cNvPr>
            <p:cNvSpPr>
              <a:spLocks noChangeArrowheads="1"/>
            </p:cNvSpPr>
            <p:nvPr/>
          </p:nvSpPr>
          <p:spPr bwMode="auto">
            <a:xfrm>
              <a:off x="4113" y="1728"/>
              <a:ext cx="720"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2400" i="0"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拒绝</a:t>
              </a:r>
              <a:r>
                <a:rPr kumimoji="0" lang="en-US" altLang="zh-CN" sz="2400" i="1"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H</a:t>
              </a:r>
              <a:r>
                <a:rPr kumimoji="0" lang="en-US" altLang="zh-CN" sz="2400" i="0" u="none" strike="noStrike" kern="0" cap="none" spc="0" normalizeH="0" baseline="-2500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0</a:t>
              </a:r>
              <a:endParaRPr kumimoji="0" lang="en-US" altLang="zh-CN" sz="2400" i="0"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3" name="Rectangle 12">
              <a:extLst>
                <a:ext uri="{FF2B5EF4-FFF2-40B4-BE49-F238E27FC236}">
                  <a16:creationId xmlns:a16="http://schemas.microsoft.com/office/drawing/2014/main" id="{86BEE716-8A3E-45F3-ABE4-F51BCC2EB333}"/>
                </a:ext>
              </a:extLst>
            </p:cNvPr>
            <p:cNvSpPr>
              <a:spLocks noChangeArrowheads="1"/>
            </p:cNvSpPr>
            <p:nvPr/>
          </p:nvSpPr>
          <p:spPr bwMode="auto">
            <a:xfrm>
              <a:off x="2817" y="2256"/>
              <a:ext cx="133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2400" i="0"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不能拒绝</a:t>
              </a:r>
              <a:r>
                <a:rPr kumimoji="0" lang="en-US" altLang="zh-CN" sz="2400" i="1"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H</a:t>
              </a:r>
              <a:r>
                <a:rPr kumimoji="0" lang="en-US" altLang="zh-CN" sz="2400" i="0" u="none" strike="noStrike" kern="0" cap="none" spc="0" normalizeH="0" baseline="-2500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0</a:t>
              </a:r>
              <a:endParaRPr kumimoji="0" lang="en-US" altLang="zh-CN" sz="2400" i="0"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E91E028E-235F-4AAB-9876-4718A7058C5E}"/>
                </a:ext>
              </a:extLst>
            </p:cNvPr>
            <p:cNvSpPr>
              <a:spLocks noChangeArrowheads="1"/>
            </p:cNvSpPr>
            <p:nvPr/>
          </p:nvSpPr>
          <p:spPr bwMode="auto">
            <a:xfrm>
              <a:off x="3679" y="2576"/>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Rectangle 14">
              <a:extLst>
                <a:ext uri="{FF2B5EF4-FFF2-40B4-BE49-F238E27FC236}">
                  <a16:creationId xmlns:a16="http://schemas.microsoft.com/office/drawing/2014/main" id="{320297A2-7092-405A-878E-E09A5C81BCC7}"/>
                </a:ext>
              </a:extLst>
            </p:cNvPr>
            <p:cNvSpPr>
              <a:spLocks noChangeArrowheads="1"/>
            </p:cNvSpPr>
            <p:nvPr/>
          </p:nvSpPr>
          <p:spPr bwMode="auto">
            <a:xfrm>
              <a:off x="5078" y="2898"/>
              <a:ext cx="22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400" i="1" u="none" strike="noStrike" kern="0" cap="none" spc="0" normalizeH="0" baseline="0" noProof="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F</a:t>
              </a:r>
            </a:p>
          </p:txBody>
        </p:sp>
        <p:grpSp>
          <p:nvGrpSpPr>
            <p:cNvPr id="16" name="Group 15">
              <a:extLst>
                <a:ext uri="{FF2B5EF4-FFF2-40B4-BE49-F238E27FC236}">
                  <a16:creationId xmlns:a16="http://schemas.microsoft.com/office/drawing/2014/main" id="{38C153A7-D786-4230-A8D5-32BA5B13FD68}"/>
                </a:ext>
              </a:extLst>
            </p:cNvPr>
            <p:cNvGrpSpPr>
              <a:grpSpLocks/>
            </p:cNvGrpSpPr>
            <p:nvPr/>
          </p:nvGrpSpPr>
          <p:grpSpPr bwMode="auto">
            <a:xfrm>
              <a:off x="2448" y="1536"/>
              <a:ext cx="2640" cy="1344"/>
              <a:chOff x="2463" y="1488"/>
              <a:chExt cx="2640" cy="1344"/>
            </a:xfrm>
          </p:grpSpPr>
          <p:sp>
            <p:nvSpPr>
              <p:cNvPr id="42" name="Freeform 16">
                <a:extLst>
                  <a:ext uri="{FF2B5EF4-FFF2-40B4-BE49-F238E27FC236}">
                    <a16:creationId xmlns:a16="http://schemas.microsoft.com/office/drawing/2014/main" id="{417DCF6A-D5DB-4EF2-A775-D1C5BC74A0FD}"/>
                  </a:ext>
                </a:extLst>
              </p:cNvPr>
              <p:cNvSpPr>
                <a:spLocks/>
              </p:cNvSpPr>
              <p:nvPr/>
            </p:nvSpPr>
            <p:spPr bwMode="auto">
              <a:xfrm>
                <a:off x="2463" y="1488"/>
                <a:ext cx="561" cy="1344"/>
              </a:xfrm>
              <a:custGeom>
                <a:avLst/>
                <a:gdLst>
                  <a:gd name="T0" fmla="*/ 0 w 548"/>
                  <a:gd name="T1" fmla="*/ 1317 h 1318"/>
                  <a:gd name="T2" fmla="*/ 59 w 548"/>
                  <a:gd name="T3" fmla="*/ 1300 h 1318"/>
                  <a:gd name="T4" fmla="*/ 88 w 548"/>
                  <a:gd name="T5" fmla="*/ 1286 h 1318"/>
                  <a:gd name="T6" fmla="*/ 117 w 548"/>
                  <a:gd name="T7" fmla="*/ 1264 h 1318"/>
                  <a:gd name="T8" fmla="*/ 144 w 548"/>
                  <a:gd name="T9" fmla="*/ 1235 h 1318"/>
                  <a:gd name="T10" fmla="*/ 174 w 548"/>
                  <a:gd name="T11" fmla="*/ 1194 h 1318"/>
                  <a:gd name="T12" fmla="*/ 203 w 548"/>
                  <a:gd name="T13" fmla="*/ 1140 h 1318"/>
                  <a:gd name="T14" fmla="*/ 261 w 548"/>
                  <a:gd name="T15" fmla="*/ 987 h 1318"/>
                  <a:gd name="T16" fmla="*/ 318 w 548"/>
                  <a:gd name="T17" fmla="*/ 771 h 1318"/>
                  <a:gd name="T18" fmla="*/ 376 w 548"/>
                  <a:gd name="T19" fmla="*/ 514 h 1318"/>
                  <a:gd name="T20" fmla="*/ 403 w 548"/>
                  <a:gd name="T21" fmla="*/ 383 h 1318"/>
                  <a:gd name="T22" fmla="*/ 433 w 548"/>
                  <a:gd name="T23" fmla="*/ 259 h 1318"/>
                  <a:gd name="T24" fmla="*/ 462 w 548"/>
                  <a:gd name="T25" fmla="*/ 153 h 1318"/>
                  <a:gd name="T26" fmla="*/ 491 w 548"/>
                  <a:gd name="T27" fmla="*/ 71 h 1318"/>
                  <a:gd name="T28" fmla="*/ 520 w 548"/>
                  <a:gd name="T29" fmla="*/ 18 h 1318"/>
                  <a:gd name="T30" fmla="*/ 547 w 548"/>
                  <a:gd name="T31" fmla="*/ 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8" h="1318">
                    <a:moveTo>
                      <a:pt x="0" y="1317"/>
                    </a:moveTo>
                    <a:lnTo>
                      <a:pt x="59" y="1300"/>
                    </a:lnTo>
                    <a:lnTo>
                      <a:pt x="88" y="1286"/>
                    </a:lnTo>
                    <a:lnTo>
                      <a:pt x="117" y="1264"/>
                    </a:lnTo>
                    <a:lnTo>
                      <a:pt x="144" y="1235"/>
                    </a:lnTo>
                    <a:lnTo>
                      <a:pt x="174" y="1194"/>
                    </a:lnTo>
                    <a:lnTo>
                      <a:pt x="203" y="1140"/>
                    </a:lnTo>
                    <a:lnTo>
                      <a:pt x="261" y="987"/>
                    </a:lnTo>
                    <a:lnTo>
                      <a:pt x="318" y="771"/>
                    </a:lnTo>
                    <a:lnTo>
                      <a:pt x="376" y="514"/>
                    </a:lnTo>
                    <a:lnTo>
                      <a:pt x="403" y="383"/>
                    </a:lnTo>
                    <a:lnTo>
                      <a:pt x="433" y="259"/>
                    </a:lnTo>
                    <a:lnTo>
                      <a:pt x="462" y="153"/>
                    </a:lnTo>
                    <a:lnTo>
                      <a:pt x="491" y="71"/>
                    </a:lnTo>
                    <a:lnTo>
                      <a:pt x="520" y="18"/>
                    </a:lnTo>
                    <a:lnTo>
                      <a:pt x="547" y="0"/>
                    </a:lnTo>
                  </a:path>
                </a:pathLst>
              </a:custGeom>
              <a:noFill/>
              <a:ln w="50800" cap="rnd" cmpd="sng">
                <a:solidFill>
                  <a:srgbClr val="FF3300"/>
                </a:solidFill>
                <a:prstDash val="solid"/>
                <a:round/>
                <a:headEnd type="none" w="med" len="med"/>
                <a:tailEnd type="none" w="med" len="med"/>
              </a:ln>
              <a:effectLst>
                <a:outerShdw dist="25400"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3" name="Freeform 17">
                <a:extLst>
                  <a:ext uri="{FF2B5EF4-FFF2-40B4-BE49-F238E27FC236}">
                    <a16:creationId xmlns:a16="http://schemas.microsoft.com/office/drawing/2014/main" id="{91560854-70A5-4BA5-9B88-D31B54F3CCBE}"/>
                  </a:ext>
                </a:extLst>
              </p:cNvPr>
              <p:cNvSpPr>
                <a:spLocks/>
              </p:cNvSpPr>
              <p:nvPr/>
            </p:nvSpPr>
            <p:spPr bwMode="auto">
              <a:xfrm>
                <a:off x="3024" y="1488"/>
                <a:ext cx="2079" cy="1344"/>
              </a:xfrm>
              <a:custGeom>
                <a:avLst/>
                <a:gdLst>
                  <a:gd name="T0" fmla="*/ 2189 w 2190"/>
                  <a:gd name="T1" fmla="*/ 1317 h 1318"/>
                  <a:gd name="T2" fmla="*/ 1959 w 2190"/>
                  <a:gd name="T3" fmla="*/ 1300 h 1318"/>
                  <a:gd name="T4" fmla="*/ 1844 w 2190"/>
                  <a:gd name="T5" fmla="*/ 1286 h 1318"/>
                  <a:gd name="T6" fmla="*/ 1729 w 2190"/>
                  <a:gd name="T7" fmla="*/ 1264 h 1318"/>
                  <a:gd name="T8" fmla="*/ 1614 w 2190"/>
                  <a:gd name="T9" fmla="*/ 1235 h 1318"/>
                  <a:gd name="T10" fmla="*/ 1498 w 2190"/>
                  <a:gd name="T11" fmla="*/ 1194 h 1318"/>
                  <a:gd name="T12" fmla="*/ 1383 w 2190"/>
                  <a:gd name="T13" fmla="*/ 1140 h 1318"/>
                  <a:gd name="T14" fmla="*/ 1153 w 2190"/>
                  <a:gd name="T15" fmla="*/ 987 h 1318"/>
                  <a:gd name="T16" fmla="*/ 923 w 2190"/>
                  <a:gd name="T17" fmla="*/ 771 h 1318"/>
                  <a:gd name="T18" fmla="*/ 692 w 2190"/>
                  <a:gd name="T19" fmla="*/ 514 h 1318"/>
                  <a:gd name="T20" fmla="*/ 577 w 2190"/>
                  <a:gd name="T21" fmla="*/ 383 h 1318"/>
                  <a:gd name="T22" fmla="*/ 462 w 2190"/>
                  <a:gd name="T23" fmla="*/ 259 h 1318"/>
                  <a:gd name="T24" fmla="*/ 347 w 2190"/>
                  <a:gd name="T25" fmla="*/ 153 h 1318"/>
                  <a:gd name="T26" fmla="*/ 232 w 2190"/>
                  <a:gd name="T27" fmla="*/ 71 h 1318"/>
                  <a:gd name="T28" fmla="*/ 117 w 2190"/>
                  <a:gd name="T29" fmla="*/ 18 h 1318"/>
                  <a:gd name="T30" fmla="*/ 0 w 2190"/>
                  <a:gd name="T31" fmla="*/ 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0" h="1318">
                    <a:moveTo>
                      <a:pt x="2189" y="1317"/>
                    </a:moveTo>
                    <a:lnTo>
                      <a:pt x="1959" y="1300"/>
                    </a:lnTo>
                    <a:lnTo>
                      <a:pt x="1844" y="1286"/>
                    </a:lnTo>
                    <a:lnTo>
                      <a:pt x="1729" y="1264"/>
                    </a:lnTo>
                    <a:lnTo>
                      <a:pt x="1614" y="1235"/>
                    </a:lnTo>
                    <a:lnTo>
                      <a:pt x="1498" y="1194"/>
                    </a:lnTo>
                    <a:lnTo>
                      <a:pt x="1383" y="1140"/>
                    </a:lnTo>
                    <a:lnTo>
                      <a:pt x="1153" y="987"/>
                    </a:lnTo>
                    <a:lnTo>
                      <a:pt x="923" y="771"/>
                    </a:lnTo>
                    <a:lnTo>
                      <a:pt x="692" y="514"/>
                    </a:lnTo>
                    <a:lnTo>
                      <a:pt x="577" y="383"/>
                    </a:lnTo>
                    <a:lnTo>
                      <a:pt x="462" y="259"/>
                    </a:lnTo>
                    <a:lnTo>
                      <a:pt x="347" y="153"/>
                    </a:lnTo>
                    <a:lnTo>
                      <a:pt x="232" y="71"/>
                    </a:lnTo>
                    <a:lnTo>
                      <a:pt x="117" y="18"/>
                    </a:lnTo>
                    <a:lnTo>
                      <a:pt x="0" y="0"/>
                    </a:lnTo>
                  </a:path>
                </a:pathLst>
              </a:custGeom>
              <a:noFill/>
              <a:ln w="50800" cap="rnd" cmpd="sng">
                <a:solidFill>
                  <a:srgbClr val="FF3300"/>
                </a:solidFill>
                <a:prstDash val="solid"/>
                <a:round/>
                <a:headEnd type="none" w="med" len="med"/>
                <a:tailEnd type="none" w="med" len="med"/>
              </a:ln>
              <a:effectLst>
                <a:outerShdw dist="25400"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7" name="Freeform 18">
              <a:extLst>
                <a:ext uri="{FF2B5EF4-FFF2-40B4-BE49-F238E27FC236}">
                  <a16:creationId xmlns:a16="http://schemas.microsoft.com/office/drawing/2014/main" id="{E6E4DFA8-72B7-43EC-B402-8FA66D8F7DEF}"/>
                </a:ext>
              </a:extLst>
            </p:cNvPr>
            <p:cNvSpPr>
              <a:spLocks/>
            </p:cNvSpPr>
            <p:nvPr/>
          </p:nvSpPr>
          <p:spPr bwMode="auto">
            <a:xfrm>
              <a:off x="4113" y="2016"/>
              <a:ext cx="624" cy="908"/>
            </a:xfrm>
            <a:custGeom>
              <a:avLst/>
              <a:gdLst>
                <a:gd name="T0" fmla="*/ 0 w 227"/>
                <a:gd name="T1" fmla="*/ 907 h 908"/>
                <a:gd name="T2" fmla="*/ 0 w 227"/>
                <a:gd name="T3" fmla="*/ 454 h 908"/>
                <a:gd name="T4" fmla="*/ 0 w 227"/>
                <a:gd name="T5" fmla="*/ 0 h 908"/>
                <a:gd name="T6" fmla="*/ 226 w 227"/>
                <a:gd name="T7" fmla="*/ 0 h 908"/>
              </a:gdLst>
              <a:ahLst/>
              <a:cxnLst>
                <a:cxn ang="0">
                  <a:pos x="T0" y="T1"/>
                </a:cxn>
                <a:cxn ang="0">
                  <a:pos x="T2" y="T3"/>
                </a:cxn>
                <a:cxn ang="0">
                  <a:pos x="T4" y="T5"/>
                </a:cxn>
                <a:cxn ang="0">
                  <a:pos x="T6" y="T7"/>
                </a:cxn>
              </a:cxnLst>
              <a:rect l="0" t="0" r="r" b="b"/>
              <a:pathLst>
                <a:path w="227" h="908">
                  <a:moveTo>
                    <a:pt x="0" y="907"/>
                  </a:moveTo>
                  <a:lnTo>
                    <a:pt x="0" y="454"/>
                  </a:lnTo>
                  <a:lnTo>
                    <a:pt x="0" y="0"/>
                  </a:lnTo>
                  <a:lnTo>
                    <a:pt x="226" y="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Line 19">
              <a:extLst>
                <a:ext uri="{FF2B5EF4-FFF2-40B4-BE49-F238E27FC236}">
                  <a16:creationId xmlns:a16="http://schemas.microsoft.com/office/drawing/2014/main" id="{78FD8F6D-9010-4339-8AE4-10DBB649E6E8}"/>
                </a:ext>
              </a:extLst>
            </p:cNvPr>
            <p:cNvSpPr>
              <a:spLocks noChangeShapeType="1"/>
            </p:cNvSpPr>
            <p:nvPr/>
          </p:nvSpPr>
          <p:spPr bwMode="auto">
            <a:xfrm flipV="1">
              <a:off x="4257" y="2448"/>
              <a:ext cx="336" cy="336"/>
            </a:xfrm>
            <a:prstGeom prst="line">
              <a:avLst/>
            </a:prstGeom>
            <a:noFill/>
            <a:ln w="12700">
              <a:solidFill>
                <a:srgbClr val="333399"/>
              </a:solidFill>
              <a:round/>
              <a:headEnd type="triangle" w="med" len="med"/>
              <a:tailEnd/>
            </a:ln>
            <a:effectLst>
              <a:outerShdw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9" name="Group 20">
              <a:extLst>
                <a:ext uri="{FF2B5EF4-FFF2-40B4-BE49-F238E27FC236}">
                  <a16:creationId xmlns:a16="http://schemas.microsoft.com/office/drawing/2014/main" id="{9E92EEC7-565E-43C2-8359-BD7D9AC0A358}"/>
                </a:ext>
              </a:extLst>
            </p:cNvPr>
            <p:cNvGrpSpPr>
              <a:grpSpLocks/>
            </p:cNvGrpSpPr>
            <p:nvPr/>
          </p:nvGrpSpPr>
          <p:grpSpPr bwMode="auto">
            <a:xfrm>
              <a:off x="2400" y="1488"/>
              <a:ext cx="2880" cy="1440"/>
              <a:chOff x="2649" y="1607"/>
              <a:chExt cx="2824" cy="1281"/>
            </a:xfrm>
          </p:grpSpPr>
          <p:sp>
            <p:nvSpPr>
              <p:cNvPr id="21" name="Freeform 21">
                <a:extLst>
                  <a:ext uri="{FF2B5EF4-FFF2-40B4-BE49-F238E27FC236}">
                    <a16:creationId xmlns:a16="http://schemas.microsoft.com/office/drawing/2014/main" id="{05DA6842-8769-4450-A3A0-DB42C96349FE}"/>
                  </a:ext>
                </a:extLst>
              </p:cNvPr>
              <p:cNvSpPr>
                <a:spLocks/>
              </p:cNvSpPr>
              <p:nvPr/>
            </p:nvSpPr>
            <p:spPr bwMode="auto">
              <a:xfrm>
                <a:off x="2683" y="1607"/>
                <a:ext cx="2790" cy="1265"/>
              </a:xfrm>
              <a:custGeom>
                <a:avLst/>
                <a:gdLst>
                  <a:gd name="T0" fmla="*/ 0 w 2790"/>
                  <a:gd name="T1" fmla="*/ 0 h 1265"/>
                  <a:gd name="T2" fmla="*/ 0 w 2790"/>
                  <a:gd name="T3" fmla="*/ 1264 h 1265"/>
                  <a:gd name="T4" fmla="*/ 2789 w 2790"/>
                  <a:gd name="T5" fmla="*/ 1264 h 1265"/>
                </a:gdLst>
                <a:ahLst/>
                <a:cxnLst>
                  <a:cxn ang="0">
                    <a:pos x="T0" y="T1"/>
                  </a:cxn>
                  <a:cxn ang="0">
                    <a:pos x="T2" y="T3"/>
                  </a:cxn>
                  <a:cxn ang="0">
                    <a:pos x="T4" y="T5"/>
                  </a:cxn>
                </a:cxnLst>
                <a:rect l="0" t="0" r="r" b="b"/>
                <a:pathLst>
                  <a:path w="2790" h="1265">
                    <a:moveTo>
                      <a:pt x="0" y="0"/>
                    </a:moveTo>
                    <a:lnTo>
                      <a:pt x="0" y="1264"/>
                    </a:lnTo>
                    <a:lnTo>
                      <a:pt x="2789" y="1264"/>
                    </a:lnTo>
                  </a:path>
                </a:pathLst>
              </a:custGeom>
              <a:noFill/>
              <a:ln w="38100" cap="rnd" cmpd="sng">
                <a:solidFill>
                  <a:srgbClr val="000000"/>
                </a:solidFill>
                <a:prstDash val="solid"/>
                <a:round/>
                <a:headEnd type="triangle" w="med" len="med"/>
                <a:tailEnd type="triangle" w="med" len="med"/>
              </a:ln>
              <a:effectLst>
                <a:outerShdw dist="17961" dir="2700000"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22" name="Group 22">
                <a:extLst>
                  <a:ext uri="{FF2B5EF4-FFF2-40B4-BE49-F238E27FC236}">
                    <a16:creationId xmlns:a16="http://schemas.microsoft.com/office/drawing/2014/main" id="{35DCD485-F81E-4E0F-97EE-2F9A629F3AD9}"/>
                  </a:ext>
                </a:extLst>
              </p:cNvPr>
              <p:cNvGrpSpPr>
                <a:grpSpLocks/>
              </p:cNvGrpSpPr>
              <p:nvPr/>
            </p:nvGrpSpPr>
            <p:grpSpPr bwMode="auto">
              <a:xfrm>
                <a:off x="3241" y="2871"/>
                <a:ext cx="1952" cy="17"/>
                <a:chOff x="3241" y="2871"/>
                <a:chExt cx="1952" cy="17"/>
              </a:xfrm>
            </p:grpSpPr>
            <p:sp>
              <p:nvSpPr>
                <p:cNvPr id="34" name="Line 23">
                  <a:extLst>
                    <a:ext uri="{FF2B5EF4-FFF2-40B4-BE49-F238E27FC236}">
                      <a16:creationId xmlns:a16="http://schemas.microsoft.com/office/drawing/2014/main" id="{4F0852A4-56E7-4BC0-934F-D0E9DEE664BE}"/>
                    </a:ext>
                  </a:extLst>
                </p:cNvPr>
                <p:cNvSpPr>
                  <a:spLocks noChangeShapeType="1"/>
                </p:cNvSpPr>
                <p:nvPr/>
              </p:nvSpPr>
              <p:spPr bwMode="auto">
                <a:xfrm>
                  <a:off x="5193" y="2871"/>
                  <a:ext cx="0" cy="17"/>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24">
                  <a:extLst>
                    <a:ext uri="{FF2B5EF4-FFF2-40B4-BE49-F238E27FC236}">
                      <a16:creationId xmlns:a16="http://schemas.microsoft.com/office/drawing/2014/main" id="{DA21DB10-23CB-45CD-83B3-E18779C7A429}"/>
                    </a:ext>
                  </a:extLst>
                </p:cNvPr>
                <p:cNvSpPr>
                  <a:spLocks noChangeShapeType="1"/>
                </p:cNvSpPr>
                <p:nvPr/>
              </p:nvSpPr>
              <p:spPr bwMode="auto">
                <a:xfrm>
                  <a:off x="4914" y="2871"/>
                  <a:ext cx="0" cy="17"/>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5">
                  <a:extLst>
                    <a:ext uri="{FF2B5EF4-FFF2-40B4-BE49-F238E27FC236}">
                      <a16:creationId xmlns:a16="http://schemas.microsoft.com/office/drawing/2014/main" id="{FF067EE0-CD01-4E67-9FF3-D5F3053292D7}"/>
                    </a:ext>
                  </a:extLst>
                </p:cNvPr>
                <p:cNvSpPr>
                  <a:spLocks noChangeShapeType="1"/>
                </p:cNvSpPr>
                <p:nvPr/>
              </p:nvSpPr>
              <p:spPr bwMode="auto">
                <a:xfrm>
                  <a:off x="4635" y="2871"/>
                  <a:ext cx="0" cy="17"/>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26">
                  <a:extLst>
                    <a:ext uri="{FF2B5EF4-FFF2-40B4-BE49-F238E27FC236}">
                      <a16:creationId xmlns:a16="http://schemas.microsoft.com/office/drawing/2014/main" id="{07CAF175-1FCB-4818-AFF4-122EFE900524}"/>
                    </a:ext>
                  </a:extLst>
                </p:cNvPr>
                <p:cNvSpPr>
                  <a:spLocks noChangeShapeType="1"/>
                </p:cNvSpPr>
                <p:nvPr/>
              </p:nvSpPr>
              <p:spPr bwMode="auto">
                <a:xfrm>
                  <a:off x="4356" y="2871"/>
                  <a:ext cx="0" cy="17"/>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Line 27">
                  <a:extLst>
                    <a:ext uri="{FF2B5EF4-FFF2-40B4-BE49-F238E27FC236}">
                      <a16:creationId xmlns:a16="http://schemas.microsoft.com/office/drawing/2014/main" id="{960543B4-2E30-466C-A3AB-9643DEE49096}"/>
                    </a:ext>
                  </a:extLst>
                </p:cNvPr>
                <p:cNvSpPr>
                  <a:spLocks noChangeShapeType="1"/>
                </p:cNvSpPr>
                <p:nvPr/>
              </p:nvSpPr>
              <p:spPr bwMode="auto">
                <a:xfrm>
                  <a:off x="4078" y="2871"/>
                  <a:ext cx="0" cy="17"/>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Line 28">
                  <a:extLst>
                    <a:ext uri="{FF2B5EF4-FFF2-40B4-BE49-F238E27FC236}">
                      <a16:creationId xmlns:a16="http://schemas.microsoft.com/office/drawing/2014/main" id="{600B6D1A-2627-4CA5-A334-0D5617766B3A}"/>
                    </a:ext>
                  </a:extLst>
                </p:cNvPr>
                <p:cNvSpPr>
                  <a:spLocks noChangeShapeType="1"/>
                </p:cNvSpPr>
                <p:nvPr/>
              </p:nvSpPr>
              <p:spPr bwMode="auto">
                <a:xfrm>
                  <a:off x="3799" y="2871"/>
                  <a:ext cx="0" cy="17"/>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 name="Line 29">
                  <a:extLst>
                    <a:ext uri="{FF2B5EF4-FFF2-40B4-BE49-F238E27FC236}">
                      <a16:creationId xmlns:a16="http://schemas.microsoft.com/office/drawing/2014/main" id="{59048114-BF02-4008-B423-D44F9391B101}"/>
                    </a:ext>
                  </a:extLst>
                </p:cNvPr>
                <p:cNvSpPr>
                  <a:spLocks noChangeShapeType="1"/>
                </p:cNvSpPr>
                <p:nvPr/>
              </p:nvSpPr>
              <p:spPr bwMode="auto">
                <a:xfrm>
                  <a:off x="3520" y="2871"/>
                  <a:ext cx="0" cy="17"/>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 name="Line 30">
                  <a:extLst>
                    <a:ext uri="{FF2B5EF4-FFF2-40B4-BE49-F238E27FC236}">
                      <a16:creationId xmlns:a16="http://schemas.microsoft.com/office/drawing/2014/main" id="{23791E17-1DB4-4325-9D68-5330A7A64E70}"/>
                    </a:ext>
                  </a:extLst>
                </p:cNvPr>
                <p:cNvSpPr>
                  <a:spLocks noChangeShapeType="1"/>
                </p:cNvSpPr>
                <p:nvPr/>
              </p:nvSpPr>
              <p:spPr bwMode="auto">
                <a:xfrm>
                  <a:off x="3241" y="2871"/>
                  <a:ext cx="0" cy="17"/>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23" name="Group 31">
                <a:extLst>
                  <a:ext uri="{FF2B5EF4-FFF2-40B4-BE49-F238E27FC236}">
                    <a16:creationId xmlns:a16="http://schemas.microsoft.com/office/drawing/2014/main" id="{880D770A-8C3B-438F-8AD6-A4CE47B1D5BC}"/>
                  </a:ext>
                </a:extLst>
              </p:cNvPr>
              <p:cNvGrpSpPr>
                <a:grpSpLocks/>
              </p:cNvGrpSpPr>
              <p:nvPr/>
            </p:nvGrpSpPr>
            <p:grpSpPr bwMode="auto">
              <a:xfrm>
                <a:off x="2649" y="1735"/>
                <a:ext cx="313" cy="1153"/>
                <a:chOff x="2649" y="1735"/>
                <a:chExt cx="313" cy="1153"/>
              </a:xfrm>
            </p:grpSpPr>
            <p:sp>
              <p:nvSpPr>
                <p:cNvPr id="24" name="Line 32">
                  <a:extLst>
                    <a:ext uri="{FF2B5EF4-FFF2-40B4-BE49-F238E27FC236}">
                      <a16:creationId xmlns:a16="http://schemas.microsoft.com/office/drawing/2014/main" id="{FC5541D8-D1B0-4EBD-AA42-BA44DA3074D8}"/>
                    </a:ext>
                  </a:extLst>
                </p:cNvPr>
                <p:cNvSpPr>
                  <a:spLocks noChangeShapeType="1"/>
                </p:cNvSpPr>
                <p:nvPr/>
              </p:nvSpPr>
              <p:spPr bwMode="auto">
                <a:xfrm>
                  <a:off x="2649" y="1735"/>
                  <a:ext cx="34" cy="0"/>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3">
                  <a:extLst>
                    <a:ext uri="{FF2B5EF4-FFF2-40B4-BE49-F238E27FC236}">
                      <a16:creationId xmlns:a16="http://schemas.microsoft.com/office/drawing/2014/main" id="{B1E2CF75-3A8C-4D5C-B307-9C2C8671E901}"/>
                    </a:ext>
                  </a:extLst>
                </p:cNvPr>
                <p:cNvSpPr>
                  <a:spLocks noChangeShapeType="1"/>
                </p:cNvSpPr>
                <p:nvPr/>
              </p:nvSpPr>
              <p:spPr bwMode="auto">
                <a:xfrm>
                  <a:off x="2649" y="1861"/>
                  <a:ext cx="34" cy="0"/>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4">
                  <a:extLst>
                    <a:ext uri="{FF2B5EF4-FFF2-40B4-BE49-F238E27FC236}">
                      <a16:creationId xmlns:a16="http://schemas.microsoft.com/office/drawing/2014/main" id="{0387749C-4C11-4BC1-BEAC-93F9CD808EE8}"/>
                    </a:ext>
                  </a:extLst>
                </p:cNvPr>
                <p:cNvSpPr>
                  <a:spLocks noChangeShapeType="1"/>
                </p:cNvSpPr>
                <p:nvPr/>
              </p:nvSpPr>
              <p:spPr bwMode="auto">
                <a:xfrm>
                  <a:off x="2649" y="1987"/>
                  <a:ext cx="34" cy="0"/>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35">
                  <a:extLst>
                    <a:ext uri="{FF2B5EF4-FFF2-40B4-BE49-F238E27FC236}">
                      <a16:creationId xmlns:a16="http://schemas.microsoft.com/office/drawing/2014/main" id="{9B1BE182-77E4-411C-9D72-F3A34036DB45}"/>
                    </a:ext>
                  </a:extLst>
                </p:cNvPr>
                <p:cNvSpPr>
                  <a:spLocks noChangeShapeType="1"/>
                </p:cNvSpPr>
                <p:nvPr/>
              </p:nvSpPr>
              <p:spPr bwMode="auto">
                <a:xfrm>
                  <a:off x="2649" y="2114"/>
                  <a:ext cx="34" cy="0"/>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36">
                  <a:extLst>
                    <a:ext uri="{FF2B5EF4-FFF2-40B4-BE49-F238E27FC236}">
                      <a16:creationId xmlns:a16="http://schemas.microsoft.com/office/drawing/2014/main" id="{08ABA2AC-E5A1-4538-980D-938D0DB3505E}"/>
                    </a:ext>
                  </a:extLst>
                </p:cNvPr>
                <p:cNvSpPr>
                  <a:spLocks noChangeShapeType="1"/>
                </p:cNvSpPr>
                <p:nvPr/>
              </p:nvSpPr>
              <p:spPr bwMode="auto">
                <a:xfrm>
                  <a:off x="2649" y="2240"/>
                  <a:ext cx="34" cy="0"/>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37">
                  <a:extLst>
                    <a:ext uri="{FF2B5EF4-FFF2-40B4-BE49-F238E27FC236}">
                      <a16:creationId xmlns:a16="http://schemas.microsoft.com/office/drawing/2014/main" id="{D7300573-5CA6-4A54-9A0E-CBDDA301E047}"/>
                    </a:ext>
                  </a:extLst>
                </p:cNvPr>
                <p:cNvSpPr>
                  <a:spLocks noChangeShapeType="1"/>
                </p:cNvSpPr>
                <p:nvPr/>
              </p:nvSpPr>
              <p:spPr bwMode="auto">
                <a:xfrm>
                  <a:off x="2649" y="2366"/>
                  <a:ext cx="34" cy="0"/>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38">
                  <a:extLst>
                    <a:ext uri="{FF2B5EF4-FFF2-40B4-BE49-F238E27FC236}">
                      <a16:creationId xmlns:a16="http://schemas.microsoft.com/office/drawing/2014/main" id="{9C9C480C-3F57-4288-B976-FF52E9121990}"/>
                    </a:ext>
                  </a:extLst>
                </p:cNvPr>
                <p:cNvSpPr>
                  <a:spLocks noChangeShapeType="1"/>
                </p:cNvSpPr>
                <p:nvPr/>
              </p:nvSpPr>
              <p:spPr bwMode="auto">
                <a:xfrm>
                  <a:off x="2649" y="2492"/>
                  <a:ext cx="34" cy="0"/>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39">
                  <a:extLst>
                    <a:ext uri="{FF2B5EF4-FFF2-40B4-BE49-F238E27FC236}">
                      <a16:creationId xmlns:a16="http://schemas.microsoft.com/office/drawing/2014/main" id="{708CF91E-4089-41DA-B05B-87618A06F7F4}"/>
                    </a:ext>
                  </a:extLst>
                </p:cNvPr>
                <p:cNvSpPr>
                  <a:spLocks noChangeShapeType="1"/>
                </p:cNvSpPr>
                <p:nvPr/>
              </p:nvSpPr>
              <p:spPr bwMode="auto">
                <a:xfrm>
                  <a:off x="2649" y="2620"/>
                  <a:ext cx="34" cy="0"/>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40">
                  <a:extLst>
                    <a:ext uri="{FF2B5EF4-FFF2-40B4-BE49-F238E27FC236}">
                      <a16:creationId xmlns:a16="http://schemas.microsoft.com/office/drawing/2014/main" id="{AE49E4B3-4BC0-49DB-BA42-4FC0800BAF00}"/>
                    </a:ext>
                  </a:extLst>
                </p:cNvPr>
                <p:cNvSpPr>
                  <a:spLocks noChangeShapeType="1"/>
                </p:cNvSpPr>
                <p:nvPr/>
              </p:nvSpPr>
              <p:spPr bwMode="auto">
                <a:xfrm>
                  <a:off x="2649" y="2745"/>
                  <a:ext cx="34" cy="0"/>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41">
                  <a:extLst>
                    <a:ext uri="{FF2B5EF4-FFF2-40B4-BE49-F238E27FC236}">
                      <a16:creationId xmlns:a16="http://schemas.microsoft.com/office/drawing/2014/main" id="{1A56FD53-71CF-43E9-ACF7-3CBAE17458B5}"/>
                    </a:ext>
                  </a:extLst>
                </p:cNvPr>
                <p:cNvSpPr>
                  <a:spLocks noChangeShapeType="1"/>
                </p:cNvSpPr>
                <p:nvPr/>
              </p:nvSpPr>
              <p:spPr bwMode="auto">
                <a:xfrm>
                  <a:off x="2962" y="2871"/>
                  <a:ext cx="0" cy="17"/>
                </a:xfrm>
                <a:prstGeom prst="line">
                  <a:avLst/>
                </a:prstGeom>
                <a:noFill/>
                <a:ln w="38100">
                  <a:solidFill>
                    <a:srgbClr val="000000"/>
                  </a:solidFill>
                  <a:round/>
                  <a:headEnd/>
                  <a:tailEnd/>
                </a:ln>
                <a:effectLst>
                  <a:outerShdw dist="17961" dir="2700000"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sp>
          <p:nvSpPr>
            <p:cNvPr id="20" name="Rectangle 42">
              <a:extLst>
                <a:ext uri="{FF2B5EF4-FFF2-40B4-BE49-F238E27FC236}">
                  <a16:creationId xmlns:a16="http://schemas.microsoft.com/office/drawing/2014/main" id="{D6B53220-E0C7-43DA-8E27-3DC52D457442}"/>
                </a:ext>
              </a:extLst>
            </p:cNvPr>
            <p:cNvSpPr>
              <a:spLocks noChangeArrowheads="1"/>
            </p:cNvSpPr>
            <p:nvPr/>
          </p:nvSpPr>
          <p:spPr bwMode="auto">
            <a:xfrm>
              <a:off x="3198" y="1344"/>
              <a:ext cx="133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400" i="1" u="none" strike="noStrike" kern="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F </a:t>
              </a:r>
              <a:r>
                <a:rPr kumimoji="0" lang="zh-CN" altLang="en-US" sz="2400" i="0" u="none" strike="noStrike" kern="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分布</a:t>
              </a:r>
            </a:p>
          </p:txBody>
        </p:sp>
      </p:grpSp>
      <p:sp>
        <p:nvSpPr>
          <p:cNvPr id="44" name="Text Box 44">
            <a:extLst>
              <a:ext uri="{FF2B5EF4-FFF2-40B4-BE49-F238E27FC236}">
                <a16:creationId xmlns:a16="http://schemas.microsoft.com/office/drawing/2014/main" id="{25C00B74-668E-4843-B08C-C122ACE02BC4}"/>
              </a:ext>
            </a:extLst>
          </p:cNvPr>
          <p:cNvSpPr txBox="1">
            <a:spLocks noChangeArrowheads="1"/>
          </p:cNvSpPr>
          <p:nvPr/>
        </p:nvSpPr>
        <p:spPr bwMode="auto">
          <a:xfrm>
            <a:off x="539750" y="1196752"/>
            <a:ext cx="7993063"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dirty="0">
                <a:solidFill>
                  <a:srgbClr val="000000"/>
                </a:solidFill>
                <a:latin typeface="微软雅黑" panose="020B0503020204020204" pitchFamily="34" charset="-122"/>
                <a:ea typeface="微软雅黑" panose="020B0503020204020204" pitchFamily="34" charset="-122"/>
              </a:rPr>
              <a:t>检验规则：</a:t>
            </a:r>
          </a:p>
        </p:txBody>
      </p:sp>
      <p:graphicFrame>
        <p:nvGraphicFramePr>
          <p:cNvPr id="45" name="Object 45">
            <a:extLst>
              <a:ext uri="{FF2B5EF4-FFF2-40B4-BE49-F238E27FC236}">
                <a16:creationId xmlns:a16="http://schemas.microsoft.com/office/drawing/2014/main" id="{D3AE5C9E-B92F-4041-97A0-9D8FCB1B5934}"/>
              </a:ext>
            </a:extLst>
          </p:cNvPr>
          <p:cNvGraphicFramePr>
            <a:graphicFrameLocks noChangeAspect="1"/>
          </p:cNvGraphicFramePr>
          <p:nvPr>
            <p:extLst>
              <p:ext uri="{D42A27DB-BD31-4B8C-83A1-F6EECF244321}">
                <p14:modId xmlns:p14="http://schemas.microsoft.com/office/powerpoint/2010/main" val="3814775739"/>
              </p:ext>
            </p:extLst>
          </p:nvPr>
        </p:nvGraphicFramePr>
        <p:xfrm>
          <a:off x="638175" y="1789261"/>
          <a:ext cx="4667250" cy="928688"/>
        </p:xfrm>
        <a:graphic>
          <a:graphicData uri="http://schemas.openxmlformats.org/presentationml/2006/ole">
            <mc:AlternateContent xmlns:mc="http://schemas.openxmlformats.org/markup-compatibility/2006">
              <mc:Choice xmlns:v="urn:schemas-microsoft-com:vml" Requires="v">
                <p:oleObj name="Equation" r:id="rId2" imgW="2438280" imgH="482400" progId="Equation.DSMT4">
                  <p:embed/>
                </p:oleObj>
              </mc:Choice>
              <mc:Fallback>
                <p:oleObj name="Equation" r:id="rId2" imgW="2438280" imgH="482400" progId="Equation.DSMT4">
                  <p:embed/>
                  <p:pic>
                    <p:nvPicPr>
                      <p:cNvPr id="125997" name="Object 45"/>
                      <p:cNvPicPr>
                        <a:picLocks noChangeAspect="1" noChangeArrowheads="1"/>
                      </p:cNvPicPr>
                      <p:nvPr/>
                    </p:nvPicPr>
                    <p:blipFill>
                      <a:blip r:embed="rId3"/>
                      <a:srcRect/>
                      <a:stretch>
                        <a:fillRect/>
                      </a:stretch>
                    </p:blipFill>
                    <p:spPr bwMode="auto">
                      <a:xfrm>
                        <a:off x="638175" y="1789261"/>
                        <a:ext cx="4667250"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页脚占位符 45">
            <a:extLst>
              <a:ext uri="{FF2B5EF4-FFF2-40B4-BE49-F238E27FC236}">
                <a16:creationId xmlns:a16="http://schemas.microsoft.com/office/drawing/2014/main" id="{1F63C8F2-4FB8-4A20-8C2A-B0BE8E96039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32095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5" name="Text Box 9"/>
          <p:cNvSpPr txBox="1">
            <a:spLocks noChangeArrowheads="1"/>
          </p:cNvSpPr>
          <p:nvPr/>
        </p:nvSpPr>
        <p:spPr bwMode="auto">
          <a:xfrm>
            <a:off x="428596" y="404664"/>
            <a:ext cx="7829160" cy="52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defRPr/>
            </a:pPr>
            <a:r>
              <a:rPr lang="en-US" altLang="zh-CN" dirty="0">
                <a:solidFill>
                  <a:srgbClr val="FF0000"/>
                </a:solidFill>
                <a:latin typeface="微软雅黑" pitchFamily="34" charset="-122"/>
                <a:ea typeface="微软雅黑" pitchFamily="34" charset="-122"/>
              </a:rPr>
              <a:t>2.</a:t>
            </a:r>
            <a:r>
              <a:rPr lang="zh-CN" altLang="en-US" dirty="0">
                <a:solidFill>
                  <a:srgbClr val="FF0000"/>
                </a:solidFill>
                <a:latin typeface="微软雅黑" pitchFamily="34" charset="-122"/>
                <a:ea typeface="微软雅黑" pitchFamily="34" charset="-122"/>
              </a:rPr>
              <a:t> 计算变量间相关系数矩阵</a:t>
            </a:r>
          </a:p>
        </p:txBody>
      </p:sp>
      <p:sp>
        <p:nvSpPr>
          <p:cNvPr id="5" name="Rectangle 2"/>
          <p:cNvSpPr>
            <a:spLocks noChangeArrowheads="1"/>
          </p:cNvSpPr>
          <p:nvPr/>
        </p:nvSpPr>
        <p:spPr bwMode="auto">
          <a:xfrm>
            <a:off x="467494" y="2659701"/>
            <a:ext cx="8136954"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T2 = </a:t>
            </a:r>
            <a:r>
              <a:rPr kumimoji="0" lang="en-US" altLang="zh-CN" sz="2000" kern="0" dirty="0" err="1">
                <a:latin typeface="微软雅黑" pitchFamily="34" charset="-122"/>
                <a:ea typeface="微软雅黑" pitchFamily="34" charset="-122"/>
              </a:rPr>
              <a:t>rmmissing</a:t>
            </a:r>
            <a:r>
              <a:rPr kumimoji="0" lang="en-US" altLang="zh-CN" sz="2000" kern="0" dirty="0">
                <a:latin typeface="微软雅黑" pitchFamily="34" charset="-122"/>
                <a:ea typeface="微软雅黑" pitchFamily="34" charset="-122"/>
              </a:rPr>
              <a:t>(T);       % </a:t>
            </a:r>
            <a:r>
              <a:rPr kumimoji="0" lang="zh-CN" altLang="en-US" sz="2000" kern="0" dirty="0">
                <a:latin typeface="微软雅黑" pitchFamily="34" charset="-122"/>
                <a:ea typeface="微软雅黑" pitchFamily="34" charset="-122"/>
              </a:rPr>
              <a:t>移除缺失数据</a:t>
            </a:r>
            <a:endParaRPr kumimoji="0" lang="en-US" altLang="zh-CN" sz="2000" kern="0" dirty="0">
              <a:latin typeface="微软雅黑" pitchFamily="34" charset="-122"/>
              <a:ea typeface="微软雅黑" pitchFamily="34" charset="-122"/>
            </a:endParaRP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T3 = T2(:,{'Height','Weight','VC','Score1','Score2','Score3'});</a:t>
            </a: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A = table2array(T3);    % </a:t>
            </a:r>
            <a:r>
              <a:rPr kumimoji="0" lang="zh-CN" altLang="en-US" sz="2000" kern="0" dirty="0">
                <a:latin typeface="微软雅黑" pitchFamily="34" charset="-122"/>
                <a:ea typeface="微软雅黑" pitchFamily="34" charset="-122"/>
              </a:rPr>
              <a:t>将表格型数据转为数值矩阵</a:t>
            </a: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R = </a:t>
            </a:r>
            <a:r>
              <a:rPr kumimoji="0" lang="en-US" altLang="zh-CN" sz="2000" kern="0" dirty="0" err="1">
                <a:latin typeface="微软雅黑" pitchFamily="34" charset="-122"/>
                <a:ea typeface="微软雅黑" pitchFamily="34" charset="-122"/>
              </a:rPr>
              <a:t>corrcoef</a:t>
            </a:r>
            <a:r>
              <a:rPr kumimoji="0" lang="en-US" altLang="zh-CN" sz="2000" kern="0" dirty="0">
                <a:latin typeface="微软雅黑" pitchFamily="34" charset="-122"/>
                <a:ea typeface="微软雅黑" pitchFamily="34" charset="-122"/>
              </a:rPr>
              <a:t>(A)            % </a:t>
            </a:r>
            <a:r>
              <a:rPr kumimoji="0" lang="zh-CN" altLang="en-US" sz="2000" kern="0" dirty="0">
                <a:latin typeface="微软雅黑" pitchFamily="34" charset="-122"/>
                <a:ea typeface="微软雅黑" pitchFamily="34" charset="-122"/>
              </a:rPr>
              <a:t>计算变量间相关系数矩阵</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1" y="4588346"/>
            <a:ext cx="5063802" cy="186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日期占位符 3">
            <a:extLst>
              <a:ext uri="{FF2B5EF4-FFF2-40B4-BE49-F238E27FC236}">
                <a16:creationId xmlns:a16="http://schemas.microsoft.com/office/drawing/2014/main" id="{9E3180AF-59C5-4033-8A77-ACDF41770290}"/>
              </a:ext>
            </a:extLst>
          </p:cNvPr>
          <p:cNvSpPr>
            <a:spLocks noGrp="1"/>
          </p:cNvSpPr>
          <p:nvPr>
            <p:ph type="dt" sz="half" idx="2"/>
          </p:nvPr>
        </p:nvSpPr>
        <p:spPr/>
        <p:txBody>
          <a:bodyPr/>
          <a:lstStyle/>
          <a:p>
            <a:pPr>
              <a:defRPr/>
            </a:pPr>
            <a:fld id="{82DD6276-4440-47C7-9D64-CA47C780AE20}" type="datetime1">
              <a:rPr lang="zh-CN" altLang="en-US" smtClean="0"/>
              <a:t>2022/11/23</a:t>
            </a:fld>
            <a:endParaRPr lang="zh-CN" altLang="en-US"/>
          </a:p>
        </p:txBody>
      </p:sp>
      <p:sp>
        <p:nvSpPr>
          <p:cNvPr id="7" name="Rectangle 2">
            <a:extLst>
              <a:ext uri="{FF2B5EF4-FFF2-40B4-BE49-F238E27FC236}">
                <a16:creationId xmlns:a16="http://schemas.microsoft.com/office/drawing/2014/main" id="{5FD08DAD-7F0E-4151-9FED-3B5717E59960}"/>
              </a:ext>
            </a:extLst>
          </p:cNvPr>
          <p:cNvSpPr>
            <a:spLocks noChangeArrowheads="1"/>
          </p:cNvSpPr>
          <p:nvPr/>
        </p:nvSpPr>
        <p:spPr bwMode="auto">
          <a:xfrm>
            <a:off x="467544" y="908720"/>
            <a:ext cx="824786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zh-CN" altLang="en-US" sz="2400" kern="0" dirty="0">
                <a:latin typeface="微软雅黑" pitchFamily="34" charset="-122"/>
                <a:ea typeface="微软雅黑" pitchFamily="34" charset="-122"/>
              </a:rPr>
              <a:t>这里提取身高、体重、肺活量、耐力类项目分数、柔韧及力量类项目分数、速度及灵巧类项目分数等变量数据，计算它们之间的相关系数矩阵</a:t>
            </a:r>
          </a:p>
        </p:txBody>
      </p:sp>
      <p:sp>
        <p:nvSpPr>
          <p:cNvPr id="2" name="页脚占位符 1">
            <a:extLst>
              <a:ext uri="{FF2B5EF4-FFF2-40B4-BE49-F238E27FC236}">
                <a16:creationId xmlns:a16="http://schemas.microsoft.com/office/drawing/2014/main" id="{BA1F8644-4758-400B-A273-A7460DBDCA2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9323153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E49880-D70D-4B64-A87B-CCFDF29C8A7E}"/>
              </a:ext>
            </a:extLst>
          </p:cNvPr>
          <p:cNvSpPr>
            <a:spLocks noGrp="1"/>
          </p:cNvSpPr>
          <p:nvPr>
            <p:ph type="dt" sz="half" idx="2"/>
          </p:nvPr>
        </p:nvSpPr>
        <p:spPr/>
        <p:txBody>
          <a:bodyPr/>
          <a:lstStyle/>
          <a:p>
            <a:pPr>
              <a:defRPr/>
            </a:pPr>
            <a:fld id="{7A6F5B18-570B-4A9B-B971-41EF8E30C741}" type="datetime1">
              <a:rPr lang="zh-CN" altLang="en-US" smtClean="0"/>
              <a:t>2022/11/23</a:t>
            </a:fld>
            <a:endParaRPr lang="zh-CN" altLang="en-US"/>
          </a:p>
        </p:txBody>
      </p:sp>
      <p:graphicFrame>
        <p:nvGraphicFramePr>
          <p:cNvPr id="4" name="Group 45">
            <a:extLst>
              <a:ext uri="{FF2B5EF4-FFF2-40B4-BE49-F238E27FC236}">
                <a16:creationId xmlns:a16="http://schemas.microsoft.com/office/drawing/2014/main" id="{0AC3DF65-7BA8-4163-9C84-B864AB4D2506}"/>
              </a:ext>
            </a:extLst>
          </p:cNvPr>
          <p:cNvGraphicFramePr>
            <a:graphicFrameLocks/>
          </p:cNvGraphicFramePr>
          <p:nvPr>
            <p:extLst>
              <p:ext uri="{D42A27DB-BD31-4B8C-83A1-F6EECF244321}">
                <p14:modId xmlns:p14="http://schemas.microsoft.com/office/powerpoint/2010/main" val="1185626936"/>
              </p:ext>
            </p:extLst>
          </p:nvPr>
        </p:nvGraphicFramePr>
        <p:xfrm>
          <a:off x="252413" y="1628775"/>
          <a:ext cx="8642350" cy="2867819"/>
        </p:xfrm>
        <a:graphic>
          <a:graphicData uri="http://schemas.openxmlformats.org/drawingml/2006/table">
            <a:tbl>
              <a:tblPr/>
              <a:tblGrid>
                <a:gridCol w="1727299">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1514451">
                  <a:extLst>
                    <a:ext uri="{9D8B030D-6E8A-4147-A177-3AD203B41FA5}">
                      <a16:colId xmlns:a16="http://schemas.microsoft.com/office/drawing/2014/main" val="20005"/>
                    </a:ext>
                  </a:extLst>
                </a:gridCol>
              </a:tblGrid>
              <a:tr h="7016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方差来源</a:t>
                      </a:r>
                    </a:p>
                  </a:txBody>
                  <a:tcPr anchor="ctr" horzOverflow="overflow">
                    <a:lnL cap="flat">
                      <a:noFill/>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SS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（平方和）</a:t>
                      </a:r>
                    </a:p>
                  </a:txBody>
                  <a:tcPr anchor="ctr" horzOverflow="overflow">
                    <a:lnL w="12700"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DF</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（自由度）</a:t>
                      </a:r>
                    </a:p>
                  </a:txBody>
                  <a:tcPr anchor="ct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MS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（均方）</a:t>
                      </a:r>
                    </a:p>
                  </a:txBody>
                  <a:tcPr anchor="ct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值</a:t>
                      </a:r>
                    </a:p>
                  </a:txBody>
                  <a:tcPr anchor="ct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临界值</a:t>
                      </a:r>
                    </a:p>
                  </a:txBody>
                  <a:tcPr anchor="ctr" horzOverflow="overflow">
                    <a:lnL>
                      <a:noFill/>
                    </a:lnL>
                    <a:lnR cap="flat">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24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组间（</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SS</a:t>
                      </a:r>
                      <a:r>
                        <a:rPr kumimoji="0" lang="en-US" altLang="zh-CN" sz="2000" b="1" i="1" u="none" strike="noStrike" cap="none" normalizeH="0" baseline="-25000" dirty="0">
                          <a:ln>
                            <a:noFill/>
                          </a:ln>
                          <a:solidFill>
                            <a:schemeClr val="tx1"/>
                          </a:solidFill>
                          <a:effectLst/>
                          <a:latin typeface="Times New Roman" pitchFamily="18" charset="0"/>
                          <a:ea typeface="宋体" pitchFamily="2" charset="-122"/>
                        </a:rPr>
                        <a:t>A</a:t>
                      </a: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a:t>
                      </a: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SS</a:t>
                      </a:r>
                      <a:r>
                        <a:rPr kumimoji="0" lang="en-US" altLang="zh-CN" sz="2000" b="1" i="1" u="none" strike="noStrike" cap="none" normalizeH="0" baseline="-25000" dirty="0">
                          <a:ln>
                            <a:noFill/>
                          </a:ln>
                          <a:solidFill>
                            <a:schemeClr val="tx1"/>
                          </a:solidFill>
                          <a:effectLst/>
                          <a:latin typeface="Times New Roman" pitchFamily="18" charset="0"/>
                          <a:ea typeface="宋体" pitchFamily="2" charset="-122"/>
                        </a:rPr>
                        <a:t>A</a:t>
                      </a: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rPr>
                        <a:t>k</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rPr>
                        <a:t>1</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MS</a:t>
                      </a:r>
                      <a:r>
                        <a:rPr kumimoji="0" lang="en-US" altLang="zh-CN" sz="2000" b="1" i="1" u="none" strike="noStrike" cap="none" normalizeH="0" baseline="-25000" dirty="0">
                          <a:ln>
                            <a:noFill/>
                          </a:ln>
                          <a:solidFill>
                            <a:schemeClr val="tx1"/>
                          </a:solidFill>
                          <a:effectLst/>
                          <a:latin typeface="Times New Roman" pitchFamily="18" charset="0"/>
                          <a:ea typeface="宋体" pitchFamily="2" charset="-122"/>
                        </a:rPr>
                        <a:t>A</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dirty="0">
                        <a:ln>
                          <a:noFill/>
                        </a:ln>
                        <a:solidFill>
                          <a:schemeClr val="tx1"/>
                        </a:solidFill>
                        <a:effectLst/>
                        <a:latin typeface="Times New Roman" pitchFamily="18" charset="0"/>
                        <a:ea typeface="宋体" pitchFamily="2" charset="-122"/>
                        <a:cs typeface="Arial" pitchFamily="34" charset="0"/>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2000" b="1" i="0" u="none" strike="noStrike" cap="none" normalizeH="0" baseline="-25000" dirty="0">
                        <a:ln>
                          <a:noFill/>
                        </a:ln>
                        <a:solidFill>
                          <a:schemeClr val="tx1"/>
                        </a:solidFill>
                        <a:effectLst/>
                        <a:latin typeface="Times New Roman" pitchFamily="18" charset="0"/>
                        <a:ea typeface="宋体" pitchFamily="2" charset="-122"/>
                        <a:sym typeface="Symbol" pitchFamily="18" charset="2"/>
                      </a:endParaRPr>
                    </a:p>
                  </a:txBody>
                  <a:tcPr anchor="ctr" horzOverflow="overflow">
                    <a:lnL>
                      <a:noFill/>
                    </a:lnL>
                    <a:lnR cap="flat">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组内（</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SS</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E</a:t>
                      </a: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a:t>
                      </a:r>
                    </a:p>
                  </a:txBody>
                  <a:tcPr anchor="ctr" horzOverflow="overflow">
                    <a:lnL cap="flat">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000" b="1" i="1" u="none" strike="noStrike" cap="none" normalizeH="0" baseline="-25000">
                          <a:ln>
                            <a:noFill/>
                          </a:ln>
                          <a:solidFill>
                            <a:schemeClr val="tx1"/>
                          </a:solidFill>
                          <a:effectLst/>
                          <a:latin typeface="Times New Roman" pitchFamily="18" charset="0"/>
                          <a:ea typeface="宋体" pitchFamily="2" charset="-122"/>
                        </a:rPr>
                        <a:t>E</a:t>
                      </a:r>
                    </a:p>
                  </a:txBody>
                  <a:tcPr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n</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k</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MS</a:t>
                      </a:r>
                      <a:r>
                        <a:rPr kumimoji="0" lang="en-US" altLang="zh-CN" sz="2000" b="1" i="1" u="none" strike="noStrike" cap="none" normalizeH="0" baseline="-25000" dirty="0">
                          <a:ln>
                            <a:noFill/>
                          </a:ln>
                          <a:solidFill>
                            <a:schemeClr val="tx1"/>
                          </a:solidFill>
                          <a:effectLst/>
                          <a:latin typeface="Times New Roman" pitchFamily="18" charset="0"/>
                          <a:ea typeface="宋体" pitchFamily="2" charset="-122"/>
                        </a:rPr>
                        <a:t>E</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dirty="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endParaRPr lang="zh-CN" altLang="en-US" dirty="0"/>
                    </a:p>
                  </a:txBody>
                  <a:tcPr anchor="ctr" horzOverflow="overflow">
                    <a:lnL>
                      <a:noFill/>
                    </a:lnL>
                    <a:lnR cap="flat">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总计（</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SS</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T</a:t>
                      </a: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a:t>
                      </a: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000" b="1" i="1" u="none" strike="noStrike" cap="none" normalizeH="0" baseline="-25000">
                          <a:ln>
                            <a:noFill/>
                          </a:ln>
                          <a:solidFill>
                            <a:schemeClr val="tx1"/>
                          </a:solidFill>
                          <a:effectLst/>
                          <a:latin typeface="Times New Roman" pitchFamily="18" charset="0"/>
                          <a:ea typeface="宋体" pitchFamily="2" charset="-122"/>
                        </a:rPr>
                        <a:t>T</a:t>
                      </a: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rPr>
                        <a:t>n</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rPr>
                        <a:t>1</a:t>
                      </a:r>
                    </a:p>
                  </a:txBody>
                  <a:tcPr anchor="ctr" horzOverflow="overflow">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dirty="0">
                        <a:ln>
                          <a:noFill/>
                        </a:ln>
                        <a:solidFill>
                          <a:schemeClr val="tx1"/>
                        </a:solidFill>
                        <a:effectLst/>
                        <a:latin typeface="Times New Roman" pitchFamily="18" charset="0"/>
                        <a:ea typeface="宋体"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dirty="0">
                        <a:ln>
                          <a:noFill/>
                        </a:ln>
                        <a:solidFill>
                          <a:schemeClr val="tx1"/>
                        </a:solidFill>
                        <a:effectLst/>
                        <a:latin typeface="Times New Roman" pitchFamily="18" charset="0"/>
                        <a:ea typeface="宋体" pitchFamily="2" charset="-122"/>
                      </a:endParaRPr>
                    </a:p>
                  </a:txBody>
                  <a:tcPr anchor="ctr" horzOverflow="overflow">
                    <a:lnL>
                      <a:noFill/>
                    </a:lnL>
                    <a:lnR cap="flat">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Text Box 40">
            <a:extLst>
              <a:ext uri="{FF2B5EF4-FFF2-40B4-BE49-F238E27FC236}">
                <a16:creationId xmlns:a16="http://schemas.microsoft.com/office/drawing/2014/main" id="{0F0362C3-AD7C-42F8-92A4-54B54891F019}"/>
              </a:ext>
            </a:extLst>
          </p:cNvPr>
          <p:cNvSpPr txBox="1">
            <a:spLocks noChangeArrowheads="1"/>
          </p:cNvSpPr>
          <p:nvPr/>
        </p:nvSpPr>
        <p:spPr bwMode="auto">
          <a:xfrm>
            <a:off x="468313" y="595313"/>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4.  </a:t>
            </a:r>
            <a:r>
              <a:rPr lang="zh-CN" altLang="en-US" sz="2400" dirty="0">
                <a:solidFill>
                  <a:srgbClr val="FF0000"/>
                </a:solidFill>
                <a:latin typeface="微软雅黑" panose="020B0503020204020204" pitchFamily="34" charset="-122"/>
                <a:ea typeface="微软雅黑" panose="020B0503020204020204" pitchFamily="34" charset="-122"/>
              </a:rPr>
              <a:t>一元方差分析表</a:t>
            </a:r>
            <a:endParaRPr lang="zh-CN" altLang="en-US" sz="2400" dirty="0">
              <a:solidFill>
                <a:srgbClr val="FF0000"/>
              </a:solidFill>
              <a:latin typeface="微软雅黑" panose="020B0503020204020204" pitchFamily="34" charset="-122"/>
              <a:ea typeface="微软雅黑" panose="020B0503020204020204" pitchFamily="34" charset="-122"/>
              <a:sym typeface="Euclid Symbol" pitchFamily="18" charset="2"/>
            </a:endParaRPr>
          </a:p>
        </p:txBody>
      </p:sp>
      <p:graphicFrame>
        <p:nvGraphicFramePr>
          <p:cNvPr id="6" name="Object 3">
            <a:extLst>
              <a:ext uri="{FF2B5EF4-FFF2-40B4-BE49-F238E27FC236}">
                <a16:creationId xmlns:a16="http://schemas.microsoft.com/office/drawing/2014/main" id="{92C06316-DD06-4D0F-A405-A506EE1037BC}"/>
              </a:ext>
            </a:extLst>
          </p:cNvPr>
          <p:cNvGraphicFramePr>
            <a:graphicFrameLocks noChangeAspect="1"/>
          </p:cNvGraphicFramePr>
          <p:nvPr>
            <p:extLst>
              <p:ext uri="{D42A27DB-BD31-4B8C-83A1-F6EECF244321}">
                <p14:modId xmlns:p14="http://schemas.microsoft.com/office/powerpoint/2010/main" val="1096511622"/>
              </p:ext>
            </p:extLst>
          </p:nvPr>
        </p:nvGraphicFramePr>
        <p:xfrm>
          <a:off x="6084168" y="2455863"/>
          <a:ext cx="1008063" cy="679450"/>
        </p:xfrm>
        <a:graphic>
          <a:graphicData uri="http://schemas.openxmlformats.org/presentationml/2006/ole">
            <mc:AlternateContent xmlns:mc="http://schemas.openxmlformats.org/markup-compatibility/2006">
              <mc:Choice xmlns:v="urn:schemas-microsoft-com:vml" Requires="v">
                <p:oleObj name="Equation" r:id="rId2" imgW="622080" imgH="419040" progId="Equation.DSMT4">
                  <p:embed/>
                </p:oleObj>
              </mc:Choice>
              <mc:Fallback>
                <p:oleObj name="Equation" r:id="rId2" imgW="622080" imgH="419040" progId="Equation.DSMT4">
                  <p:embed/>
                  <p:pic>
                    <p:nvPicPr>
                      <p:cNvPr id="12493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455863"/>
                        <a:ext cx="1008063" cy="6794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a:extLst>
              <a:ext uri="{FF2B5EF4-FFF2-40B4-BE49-F238E27FC236}">
                <a16:creationId xmlns:a16="http://schemas.microsoft.com/office/drawing/2014/main" id="{B5B6BF66-FAB8-42C8-9E5D-89E688E6AFB0}"/>
              </a:ext>
            </a:extLst>
          </p:cNvPr>
          <p:cNvGraphicFramePr>
            <a:graphicFrameLocks noGrp="1" noChangeAspect="1"/>
          </p:cNvGraphicFramePr>
          <p:nvPr>
            <p:extLst>
              <p:ext uri="{D42A27DB-BD31-4B8C-83A1-F6EECF244321}">
                <p14:modId xmlns:p14="http://schemas.microsoft.com/office/powerpoint/2010/main" val="3599410140"/>
              </p:ext>
            </p:extLst>
          </p:nvPr>
        </p:nvGraphicFramePr>
        <p:xfrm>
          <a:off x="7308304" y="2578351"/>
          <a:ext cx="1512887" cy="379413"/>
        </p:xfrm>
        <a:graphic>
          <a:graphicData uri="http://schemas.openxmlformats.org/presentationml/2006/ole">
            <mc:AlternateContent xmlns:mc="http://schemas.openxmlformats.org/markup-compatibility/2006">
              <mc:Choice xmlns:v="urn:schemas-microsoft-com:vml" Requires="v">
                <p:oleObj name="Equation" r:id="rId4" imgW="914400" imgH="228600" progId="Equation.DSMT4">
                  <p:embed/>
                </p:oleObj>
              </mc:Choice>
              <mc:Fallback>
                <p:oleObj name="Equation" r:id="rId4" imgW="914400" imgH="228600" progId="Equation.DSMT4">
                  <p:embed/>
                  <p:pic>
                    <p:nvPicPr>
                      <p:cNvPr id="2" name="对象 1"/>
                      <p:cNvPicPr>
                        <a:picLocks noGrp="1" noChangeAspect="1" noChangeArrowheads="1"/>
                      </p:cNvPicPr>
                      <p:nvPr/>
                    </p:nvPicPr>
                    <p:blipFill>
                      <a:blip r:embed="rId5"/>
                      <a:srcRect/>
                      <a:stretch>
                        <a:fillRect/>
                      </a:stretch>
                    </p:blipFill>
                    <p:spPr bwMode="auto">
                      <a:xfrm>
                        <a:off x="7308304" y="2578351"/>
                        <a:ext cx="1512887" cy="37941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页脚占位符 7">
            <a:extLst>
              <a:ext uri="{FF2B5EF4-FFF2-40B4-BE49-F238E27FC236}">
                <a16:creationId xmlns:a16="http://schemas.microsoft.com/office/drawing/2014/main" id="{1C6CD17B-CF4F-430F-AD15-B40DB3E3DF43}"/>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89192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8A3F81-203E-4A5E-A080-B91F673E5FF7}"/>
              </a:ext>
            </a:extLst>
          </p:cNvPr>
          <p:cNvSpPr>
            <a:spLocks noGrp="1"/>
          </p:cNvSpPr>
          <p:nvPr>
            <p:ph type="dt" sz="half" idx="2"/>
          </p:nvPr>
        </p:nvSpPr>
        <p:spPr/>
        <p:txBody>
          <a:bodyPr/>
          <a:lstStyle/>
          <a:p>
            <a:pPr>
              <a:defRPr/>
            </a:pPr>
            <a:fld id="{31856CFA-DF89-432C-9820-5E86D550465B}" type="datetime1">
              <a:rPr lang="zh-CN" altLang="en-US" smtClean="0"/>
              <a:t>2022/11/23</a:t>
            </a:fld>
            <a:endParaRPr lang="zh-CN" altLang="en-US"/>
          </a:p>
        </p:txBody>
      </p:sp>
      <p:sp>
        <p:nvSpPr>
          <p:cNvPr id="4" name="Text Box 7">
            <a:extLst>
              <a:ext uri="{FF2B5EF4-FFF2-40B4-BE49-F238E27FC236}">
                <a16:creationId xmlns:a16="http://schemas.microsoft.com/office/drawing/2014/main" id="{317FC779-05C7-4BFA-BDCB-FD18123A4791}"/>
              </a:ext>
            </a:extLst>
          </p:cNvPr>
          <p:cNvSpPr txBox="1">
            <a:spLocks noChangeArrowheads="1"/>
          </p:cNvSpPr>
          <p:nvPr/>
        </p:nvSpPr>
        <p:spPr bwMode="auto">
          <a:xfrm>
            <a:off x="539750" y="549275"/>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5.  </a:t>
            </a:r>
            <a:r>
              <a:rPr lang="zh-CN" altLang="en-US" sz="2400" dirty="0">
                <a:solidFill>
                  <a:srgbClr val="FF0000"/>
                </a:solidFill>
                <a:latin typeface="微软雅黑" panose="020B0503020204020204" pitchFamily="34" charset="-122"/>
                <a:ea typeface="微软雅黑" panose="020B0503020204020204" pitchFamily="34" charset="-122"/>
              </a:rPr>
              <a:t>多重比较检验</a:t>
            </a:r>
            <a:endParaRPr lang="zh-CN" altLang="en-US" sz="2400" dirty="0">
              <a:solidFill>
                <a:srgbClr val="FF0000"/>
              </a:solidFill>
              <a:latin typeface="微软雅黑" panose="020B0503020204020204" pitchFamily="34" charset="-122"/>
              <a:ea typeface="微软雅黑" panose="020B0503020204020204" pitchFamily="34" charset="-122"/>
              <a:sym typeface="Euclid Symbol" pitchFamily="18" charset="2"/>
            </a:endParaRPr>
          </a:p>
        </p:txBody>
      </p:sp>
      <p:grpSp>
        <p:nvGrpSpPr>
          <p:cNvPr id="46" name="组合 45">
            <a:extLst>
              <a:ext uri="{FF2B5EF4-FFF2-40B4-BE49-F238E27FC236}">
                <a16:creationId xmlns:a16="http://schemas.microsoft.com/office/drawing/2014/main" id="{6636222F-1276-462E-89CC-1A2B5898D394}"/>
              </a:ext>
            </a:extLst>
          </p:cNvPr>
          <p:cNvGrpSpPr/>
          <p:nvPr/>
        </p:nvGrpSpPr>
        <p:grpSpPr>
          <a:xfrm>
            <a:off x="539750" y="1196752"/>
            <a:ext cx="7993063" cy="1384353"/>
            <a:chOff x="539750" y="1196752"/>
            <a:chExt cx="7993063" cy="1384353"/>
          </a:xfrm>
        </p:grpSpPr>
        <p:sp>
          <p:nvSpPr>
            <p:cNvPr id="44" name="Text Box 44">
              <a:extLst>
                <a:ext uri="{FF2B5EF4-FFF2-40B4-BE49-F238E27FC236}">
                  <a16:creationId xmlns:a16="http://schemas.microsoft.com/office/drawing/2014/main" id="{25C00B74-668E-4843-B08C-C122ACE02BC4}"/>
                </a:ext>
              </a:extLst>
            </p:cNvPr>
            <p:cNvSpPr txBox="1">
              <a:spLocks noChangeArrowheads="1"/>
            </p:cNvSpPr>
            <p:nvPr/>
          </p:nvSpPr>
          <p:spPr bwMode="auto">
            <a:xfrm>
              <a:off x="539750" y="1196752"/>
              <a:ext cx="7993063" cy="138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dirty="0">
                  <a:solidFill>
                    <a:srgbClr val="000000"/>
                  </a:solidFill>
                  <a:latin typeface="微软雅黑" panose="020B0503020204020204" pitchFamily="34" charset="-122"/>
                  <a:ea typeface="微软雅黑" panose="020B0503020204020204" pitchFamily="34" charset="-122"/>
                </a:rPr>
                <a:t>如果 </a:t>
              </a:r>
              <a:r>
                <a:rPr lang="en-US" altLang="zh-CN" sz="2400" dirty="0">
                  <a:solidFill>
                    <a:srgbClr val="000000"/>
                  </a:solidFill>
                  <a:latin typeface="微软雅黑" panose="020B0503020204020204" pitchFamily="34" charset="-122"/>
                  <a:ea typeface="微软雅黑" panose="020B0503020204020204" pitchFamily="34" charset="-122"/>
                </a:rPr>
                <a:t>F </a:t>
              </a:r>
              <a:r>
                <a:rPr lang="zh-CN" altLang="en-US" sz="2400" dirty="0">
                  <a:solidFill>
                    <a:srgbClr val="000000"/>
                  </a:solidFill>
                  <a:latin typeface="微软雅黑" panose="020B0503020204020204" pitchFamily="34" charset="-122"/>
                  <a:ea typeface="微软雅黑" panose="020B0503020204020204" pitchFamily="34" charset="-122"/>
                </a:rPr>
                <a:t>检验的结论是拒绝原假设，仅说明 </a:t>
              </a:r>
              <a:r>
                <a:rPr lang="en-US" altLang="zh-CN" sz="2400" dirty="0">
                  <a:solidFill>
                    <a:srgbClr val="000000"/>
                  </a:solidFill>
                  <a:latin typeface="微软雅黑" panose="020B0503020204020204" pitchFamily="34" charset="-122"/>
                  <a:ea typeface="微软雅黑" panose="020B0503020204020204" pitchFamily="34" charset="-122"/>
                </a:rPr>
                <a:t>k </a:t>
              </a:r>
              <a:r>
                <a:rPr lang="zh-CN" altLang="en-US" sz="2400" dirty="0">
                  <a:solidFill>
                    <a:srgbClr val="000000"/>
                  </a:solidFill>
                  <a:latin typeface="微软雅黑" panose="020B0503020204020204" pitchFamily="34" charset="-122"/>
                  <a:ea typeface="微软雅黑" panose="020B0503020204020204" pitchFamily="34" charset="-122"/>
                </a:rPr>
                <a:t>个均值间有显著差异，即                 不全相等，但究竟是哪些均值不等呢？这就需要作进一步的分析，所用的方法就是多重比较</a:t>
              </a:r>
            </a:p>
          </p:txBody>
        </p:sp>
        <p:graphicFrame>
          <p:nvGraphicFramePr>
            <p:cNvPr id="45" name="Object 45">
              <a:extLst>
                <a:ext uri="{FF2B5EF4-FFF2-40B4-BE49-F238E27FC236}">
                  <a16:creationId xmlns:a16="http://schemas.microsoft.com/office/drawing/2014/main" id="{D3AE5C9E-B92F-4041-97A0-9D8FCB1B5934}"/>
                </a:ext>
              </a:extLst>
            </p:cNvPr>
            <p:cNvGraphicFramePr>
              <a:graphicFrameLocks noChangeAspect="1"/>
            </p:cNvGraphicFramePr>
            <p:nvPr>
              <p:extLst>
                <p:ext uri="{D42A27DB-BD31-4B8C-83A1-F6EECF244321}">
                  <p14:modId xmlns:p14="http://schemas.microsoft.com/office/powerpoint/2010/main" val="2789257806"/>
                </p:ext>
              </p:extLst>
            </p:nvPr>
          </p:nvGraphicFramePr>
          <p:xfrm>
            <a:off x="2157737" y="1669059"/>
            <a:ext cx="1531937" cy="439738"/>
          </p:xfrm>
          <a:graphic>
            <a:graphicData uri="http://schemas.openxmlformats.org/presentationml/2006/ole">
              <mc:AlternateContent xmlns:mc="http://schemas.openxmlformats.org/markup-compatibility/2006">
                <mc:Choice xmlns:v="urn:schemas-microsoft-com:vml" Requires="v">
                  <p:oleObj name="Equation" r:id="rId2" imgW="799920" imgH="228600" progId="Equation.DSMT4">
                    <p:embed/>
                  </p:oleObj>
                </mc:Choice>
                <mc:Fallback>
                  <p:oleObj name="Equation" r:id="rId2" imgW="799920" imgH="228600" progId="Equation.DSMT4">
                    <p:embed/>
                    <p:pic>
                      <p:nvPicPr>
                        <p:cNvPr id="45" name="Object 45">
                          <a:extLst>
                            <a:ext uri="{FF2B5EF4-FFF2-40B4-BE49-F238E27FC236}">
                              <a16:creationId xmlns:a16="http://schemas.microsoft.com/office/drawing/2014/main" id="{D3AE5C9E-B92F-4041-97A0-9D8FCB1B5934}"/>
                            </a:ext>
                          </a:extLst>
                        </p:cNvPr>
                        <p:cNvPicPr>
                          <a:picLocks noChangeAspect="1" noChangeArrowheads="1"/>
                        </p:cNvPicPr>
                        <p:nvPr/>
                      </p:nvPicPr>
                      <p:blipFill>
                        <a:blip r:embed="rId3"/>
                        <a:srcRect/>
                        <a:stretch>
                          <a:fillRect/>
                        </a:stretch>
                      </p:blipFill>
                      <p:spPr bwMode="auto">
                        <a:xfrm>
                          <a:off x="2157737" y="1669059"/>
                          <a:ext cx="1531937"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7" name="Text Box 7">
            <a:extLst>
              <a:ext uri="{FF2B5EF4-FFF2-40B4-BE49-F238E27FC236}">
                <a16:creationId xmlns:a16="http://schemas.microsoft.com/office/drawing/2014/main" id="{74DFBF88-4A72-4862-8BBB-260B18296B21}"/>
              </a:ext>
            </a:extLst>
          </p:cNvPr>
          <p:cNvSpPr txBox="1">
            <a:spLocks noChangeArrowheads="1"/>
          </p:cNvSpPr>
          <p:nvPr/>
        </p:nvSpPr>
        <p:spPr bwMode="auto">
          <a:xfrm>
            <a:off x="539552" y="2683768"/>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rPr>
              <a:t>1</a:t>
            </a:r>
            <a:r>
              <a:rPr lang="zh-CN" altLang="en-US" sz="2400" dirty="0">
                <a:solidFill>
                  <a:srgbClr val="0000FF"/>
                </a:solidFill>
                <a:latin typeface="微软雅黑" panose="020B0503020204020204" pitchFamily="34" charset="-122"/>
                <a:ea typeface="微软雅黑" panose="020B0503020204020204" pitchFamily="34" charset="-122"/>
              </a:rPr>
              <a:t>）最小显著差数法（</a:t>
            </a:r>
            <a:r>
              <a:rPr lang="en-US" altLang="zh-CN" sz="2400" dirty="0">
                <a:solidFill>
                  <a:srgbClr val="0000FF"/>
                </a:solidFill>
                <a:latin typeface="微软雅黑" panose="020B0503020204020204" pitchFamily="34" charset="-122"/>
                <a:ea typeface="微软雅黑" panose="020B0503020204020204" pitchFamily="34" charset="-122"/>
              </a:rPr>
              <a:t>LSD</a:t>
            </a:r>
            <a:r>
              <a:rPr lang="zh-CN" altLang="en-US" sz="2400" dirty="0">
                <a:solidFill>
                  <a:srgbClr val="0000FF"/>
                </a:solidFill>
                <a:latin typeface="微软雅黑" panose="020B0503020204020204" pitchFamily="34" charset="-122"/>
                <a:ea typeface="微软雅黑" panose="020B0503020204020204" pitchFamily="34" charset="-122"/>
              </a:rPr>
              <a:t>法）</a:t>
            </a:r>
            <a:endParaRPr lang="zh-CN" altLang="en-US" sz="2400" dirty="0">
              <a:solidFill>
                <a:srgbClr val="0000FF"/>
              </a:solidFill>
              <a:latin typeface="微软雅黑" panose="020B0503020204020204" pitchFamily="34" charset="-122"/>
              <a:ea typeface="微软雅黑" panose="020B0503020204020204" pitchFamily="34" charset="-122"/>
              <a:sym typeface="Euclid Symbol" pitchFamily="18" charset="2"/>
            </a:endParaRPr>
          </a:p>
        </p:txBody>
      </p:sp>
      <p:grpSp>
        <p:nvGrpSpPr>
          <p:cNvPr id="48" name="组合 47">
            <a:extLst>
              <a:ext uri="{FF2B5EF4-FFF2-40B4-BE49-F238E27FC236}">
                <a16:creationId xmlns:a16="http://schemas.microsoft.com/office/drawing/2014/main" id="{A5713A7C-16F5-47F7-8C9D-B4FC76B19B45}"/>
              </a:ext>
            </a:extLst>
          </p:cNvPr>
          <p:cNvGrpSpPr/>
          <p:nvPr/>
        </p:nvGrpSpPr>
        <p:grpSpPr>
          <a:xfrm>
            <a:off x="971600" y="3268783"/>
            <a:ext cx="6624736" cy="592265"/>
            <a:chOff x="539751" y="1196752"/>
            <a:chExt cx="6624736" cy="592265"/>
          </a:xfrm>
        </p:grpSpPr>
        <p:sp>
          <p:nvSpPr>
            <p:cNvPr id="49" name="Text Box 44">
              <a:extLst>
                <a:ext uri="{FF2B5EF4-FFF2-40B4-BE49-F238E27FC236}">
                  <a16:creationId xmlns:a16="http://schemas.microsoft.com/office/drawing/2014/main" id="{49581223-B2F6-4E33-8AE1-1C35330E9AB5}"/>
                </a:ext>
              </a:extLst>
            </p:cNvPr>
            <p:cNvSpPr txBox="1">
              <a:spLocks noChangeArrowheads="1"/>
            </p:cNvSpPr>
            <p:nvPr/>
          </p:nvSpPr>
          <p:spPr bwMode="auto">
            <a:xfrm>
              <a:off x="539751" y="1196752"/>
              <a:ext cx="6624736"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dirty="0">
                  <a:solidFill>
                    <a:srgbClr val="000000"/>
                  </a:solidFill>
                  <a:latin typeface="微软雅黑" panose="020B0503020204020204" pitchFamily="34" charset="-122"/>
                  <a:ea typeface="微软雅黑" panose="020B0503020204020204" pitchFamily="34" charset="-122"/>
                </a:rPr>
                <a:t>最小显著差数</a:t>
              </a:r>
            </a:p>
          </p:txBody>
        </p:sp>
        <p:graphicFrame>
          <p:nvGraphicFramePr>
            <p:cNvPr id="50" name="Object 45">
              <a:extLst>
                <a:ext uri="{FF2B5EF4-FFF2-40B4-BE49-F238E27FC236}">
                  <a16:creationId xmlns:a16="http://schemas.microsoft.com/office/drawing/2014/main" id="{669E9CC9-58E3-4784-A253-A91FE9E2141D}"/>
                </a:ext>
              </a:extLst>
            </p:cNvPr>
            <p:cNvGraphicFramePr>
              <a:graphicFrameLocks noChangeAspect="1"/>
            </p:cNvGraphicFramePr>
            <p:nvPr>
              <p:extLst>
                <p:ext uri="{D42A27DB-BD31-4B8C-83A1-F6EECF244321}">
                  <p14:modId xmlns:p14="http://schemas.microsoft.com/office/powerpoint/2010/main" val="780796559"/>
                </p:ext>
              </p:extLst>
            </p:nvPr>
          </p:nvGraphicFramePr>
          <p:xfrm>
            <a:off x="2621408" y="1300067"/>
            <a:ext cx="2382838" cy="488950"/>
          </p:xfrm>
          <a:graphic>
            <a:graphicData uri="http://schemas.openxmlformats.org/presentationml/2006/ole">
              <mc:AlternateContent xmlns:mc="http://schemas.openxmlformats.org/markup-compatibility/2006">
                <mc:Choice xmlns:v="urn:schemas-microsoft-com:vml" Requires="v">
                  <p:oleObj name="Equation" r:id="rId4" imgW="1244520" imgH="253800" progId="Equation.DSMT4">
                    <p:embed/>
                  </p:oleObj>
                </mc:Choice>
                <mc:Fallback>
                  <p:oleObj name="Equation" r:id="rId4" imgW="1244520" imgH="253800" progId="Equation.DSMT4">
                    <p:embed/>
                    <p:pic>
                      <p:nvPicPr>
                        <p:cNvPr id="45" name="Object 45">
                          <a:extLst>
                            <a:ext uri="{FF2B5EF4-FFF2-40B4-BE49-F238E27FC236}">
                              <a16:creationId xmlns:a16="http://schemas.microsoft.com/office/drawing/2014/main" id="{D3AE5C9E-B92F-4041-97A0-9D8FCB1B5934}"/>
                            </a:ext>
                          </a:extLst>
                        </p:cNvPr>
                        <p:cNvPicPr>
                          <a:picLocks noChangeAspect="1" noChangeArrowheads="1"/>
                        </p:cNvPicPr>
                        <p:nvPr/>
                      </p:nvPicPr>
                      <p:blipFill>
                        <a:blip r:embed="rId5"/>
                        <a:srcRect/>
                        <a:stretch>
                          <a:fillRect/>
                        </a:stretch>
                      </p:blipFill>
                      <p:spPr bwMode="auto">
                        <a:xfrm>
                          <a:off x="2621408" y="1300067"/>
                          <a:ext cx="23828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1" name="Object 45">
            <a:extLst>
              <a:ext uri="{FF2B5EF4-FFF2-40B4-BE49-F238E27FC236}">
                <a16:creationId xmlns:a16="http://schemas.microsoft.com/office/drawing/2014/main" id="{7E321B9C-327F-45A9-873D-1EE16C846D89}"/>
              </a:ext>
            </a:extLst>
          </p:cNvPr>
          <p:cNvGraphicFramePr>
            <a:graphicFrameLocks noChangeAspect="1"/>
          </p:cNvGraphicFramePr>
          <p:nvPr>
            <p:extLst>
              <p:ext uri="{D42A27DB-BD31-4B8C-83A1-F6EECF244321}">
                <p14:modId xmlns:p14="http://schemas.microsoft.com/office/powerpoint/2010/main" val="3664277366"/>
              </p:ext>
            </p:extLst>
          </p:nvPr>
        </p:nvGraphicFramePr>
        <p:xfrm>
          <a:off x="2953369" y="3988668"/>
          <a:ext cx="2698750" cy="952500"/>
        </p:xfrm>
        <a:graphic>
          <a:graphicData uri="http://schemas.openxmlformats.org/presentationml/2006/ole">
            <mc:AlternateContent xmlns:mc="http://schemas.openxmlformats.org/markup-compatibility/2006">
              <mc:Choice xmlns:v="urn:schemas-microsoft-com:vml" Requires="v">
                <p:oleObj name="Equation" r:id="rId6" imgW="1409400" imgH="495000" progId="Equation.DSMT4">
                  <p:embed/>
                </p:oleObj>
              </mc:Choice>
              <mc:Fallback>
                <p:oleObj name="Equation" r:id="rId6" imgW="1409400" imgH="495000" progId="Equation.DSMT4">
                  <p:embed/>
                  <p:pic>
                    <p:nvPicPr>
                      <p:cNvPr id="50" name="Object 45">
                        <a:extLst>
                          <a:ext uri="{FF2B5EF4-FFF2-40B4-BE49-F238E27FC236}">
                            <a16:creationId xmlns:a16="http://schemas.microsoft.com/office/drawing/2014/main" id="{669E9CC9-58E3-4784-A253-A91FE9E2141D}"/>
                          </a:ext>
                        </a:extLst>
                      </p:cNvPr>
                      <p:cNvPicPr>
                        <a:picLocks noChangeAspect="1" noChangeArrowheads="1"/>
                      </p:cNvPicPr>
                      <p:nvPr/>
                    </p:nvPicPr>
                    <p:blipFill>
                      <a:blip r:embed="rId7"/>
                      <a:srcRect/>
                      <a:stretch>
                        <a:fillRect/>
                      </a:stretch>
                    </p:blipFill>
                    <p:spPr bwMode="auto">
                      <a:xfrm>
                        <a:off x="2953369" y="3988668"/>
                        <a:ext cx="2698750"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Text Box 44">
            <a:extLst>
              <a:ext uri="{FF2B5EF4-FFF2-40B4-BE49-F238E27FC236}">
                <a16:creationId xmlns:a16="http://schemas.microsoft.com/office/drawing/2014/main" id="{0B979BE5-4E2D-496A-8E22-F34F9900C59C}"/>
              </a:ext>
            </a:extLst>
          </p:cNvPr>
          <p:cNvSpPr txBox="1">
            <a:spLocks noChangeArrowheads="1"/>
          </p:cNvSpPr>
          <p:nvPr/>
        </p:nvSpPr>
        <p:spPr bwMode="auto">
          <a:xfrm>
            <a:off x="971600" y="4941168"/>
            <a:ext cx="6624736"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dirty="0">
                <a:solidFill>
                  <a:srgbClr val="000000"/>
                </a:solidFill>
                <a:latin typeface="微软雅黑" panose="020B0503020204020204" pitchFamily="34" charset="-122"/>
                <a:ea typeface="微软雅黑" panose="020B0503020204020204" pitchFamily="34" charset="-122"/>
              </a:rPr>
              <a:t>检验规则：</a:t>
            </a:r>
          </a:p>
        </p:txBody>
      </p:sp>
      <p:graphicFrame>
        <p:nvGraphicFramePr>
          <p:cNvPr id="53" name="Object 45">
            <a:extLst>
              <a:ext uri="{FF2B5EF4-FFF2-40B4-BE49-F238E27FC236}">
                <a16:creationId xmlns:a16="http://schemas.microsoft.com/office/drawing/2014/main" id="{F9673FCB-EF01-49BD-843E-0FDC16325558}"/>
              </a:ext>
            </a:extLst>
          </p:cNvPr>
          <p:cNvGraphicFramePr>
            <a:graphicFrameLocks noChangeAspect="1"/>
          </p:cNvGraphicFramePr>
          <p:nvPr>
            <p:extLst>
              <p:ext uri="{D42A27DB-BD31-4B8C-83A1-F6EECF244321}">
                <p14:modId xmlns:p14="http://schemas.microsoft.com/office/powerpoint/2010/main" val="2128155083"/>
              </p:ext>
            </p:extLst>
          </p:nvPr>
        </p:nvGraphicFramePr>
        <p:xfrm>
          <a:off x="1077193" y="5470525"/>
          <a:ext cx="5006975" cy="977900"/>
        </p:xfrm>
        <a:graphic>
          <a:graphicData uri="http://schemas.openxmlformats.org/presentationml/2006/ole">
            <mc:AlternateContent xmlns:mc="http://schemas.openxmlformats.org/markup-compatibility/2006">
              <mc:Choice xmlns:v="urn:schemas-microsoft-com:vml" Requires="v">
                <p:oleObj name="Equation" r:id="rId8" imgW="2616120" imgH="507960" progId="Equation.DSMT4">
                  <p:embed/>
                </p:oleObj>
              </mc:Choice>
              <mc:Fallback>
                <p:oleObj name="Equation" r:id="rId8" imgW="2616120" imgH="507960" progId="Equation.DSMT4">
                  <p:embed/>
                  <p:pic>
                    <p:nvPicPr>
                      <p:cNvPr id="45" name="Object 45">
                        <a:extLst>
                          <a:ext uri="{FF2B5EF4-FFF2-40B4-BE49-F238E27FC236}">
                            <a16:creationId xmlns:a16="http://schemas.microsoft.com/office/drawing/2014/main" id="{D3AE5C9E-B92F-4041-97A0-9D8FCB1B5934}"/>
                          </a:ext>
                        </a:extLst>
                      </p:cNvPr>
                      <p:cNvPicPr>
                        <a:picLocks noChangeAspect="1" noChangeArrowheads="1"/>
                      </p:cNvPicPr>
                      <p:nvPr/>
                    </p:nvPicPr>
                    <p:blipFill>
                      <a:blip r:embed="rId9"/>
                      <a:srcRect/>
                      <a:stretch>
                        <a:fillRect/>
                      </a:stretch>
                    </p:blipFill>
                    <p:spPr bwMode="auto">
                      <a:xfrm>
                        <a:off x="1077193" y="5470525"/>
                        <a:ext cx="500697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页脚占位符 4">
            <a:extLst>
              <a:ext uri="{FF2B5EF4-FFF2-40B4-BE49-F238E27FC236}">
                <a16:creationId xmlns:a16="http://schemas.microsoft.com/office/drawing/2014/main" id="{3EE9ED85-471D-48BB-816F-4E77CC3DE74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663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8A3F81-203E-4A5E-A080-B91F673E5FF7}"/>
              </a:ext>
            </a:extLst>
          </p:cNvPr>
          <p:cNvSpPr>
            <a:spLocks noGrp="1"/>
          </p:cNvSpPr>
          <p:nvPr>
            <p:ph type="dt" sz="half" idx="2"/>
          </p:nvPr>
        </p:nvSpPr>
        <p:spPr/>
        <p:txBody>
          <a:bodyPr/>
          <a:lstStyle/>
          <a:p>
            <a:pPr>
              <a:defRPr/>
            </a:pPr>
            <a:fld id="{519DB6C8-9ABC-479D-B07E-B7FB35C66D09}" type="datetime1">
              <a:rPr lang="zh-CN" altLang="en-US" smtClean="0"/>
              <a:t>2022/11/23</a:t>
            </a:fld>
            <a:endParaRPr lang="zh-CN" altLang="en-US"/>
          </a:p>
        </p:txBody>
      </p:sp>
      <p:sp>
        <p:nvSpPr>
          <p:cNvPr id="4" name="Text Box 7">
            <a:extLst>
              <a:ext uri="{FF2B5EF4-FFF2-40B4-BE49-F238E27FC236}">
                <a16:creationId xmlns:a16="http://schemas.microsoft.com/office/drawing/2014/main" id="{317FC779-05C7-4BFA-BDCB-FD18123A4791}"/>
              </a:ext>
            </a:extLst>
          </p:cNvPr>
          <p:cNvSpPr txBox="1">
            <a:spLocks noChangeArrowheads="1"/>
          </p:cNvSpPr>
          <p:nvPr/>
        </p:nvSpPr>
        <p:spPr bwMode="auto">
          <a:xfrm>
            <a:off x="539750" y="549275"/>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5.  </a:t>
            </a:r>
            <a:r>
              <a:rPr lang="zh-CN" altLang="en-US" sz="2400" dirty="0">
                <a:solidFill>
                  <a:srgbClr val="FF0000"/>
                </a:solidFill>
                <a:latin typeface="微软雅黑" panose="020B0503020204020204" pitchFamily="34" charset="-122"/>
                <a:ea typeface="微软雅黑" panose="020B0503020204020204" pitchFamily="34" charset="-122"/>
              </a:rPr>
              <a:t>多重比较检验</a:t>
            </a:r>
            <a:endParaRPr lang="zh-CN" altLang="en-US" sz="2400" dirty="0">
              <a:solidFill>
                <a:srgbClr val="FF0000"/>
              </a:solidFill>
              <a:latin typeface="微软雅黑" panose="020B0503020204020204" pitchFamily="34" charset="-122"/>
              <a:ea typeface="微软雅黑" panose="020B0503020204020204" pitchFamily="34" charset="-122"/>
              <a:sym typeface="Euclid Symbol" pitchFamily="18" charset="2"/>
            </a:endParaRPr>
          </a:p>
        </p:txBody>
      </p:sp>
      <p:sp>
        <p:nvSpPr>
          <p:cNvPr id="47" name="Text Box 7">
            <a:extLst>
              <a:ext uri="{FF2B5EF4-FFF2-40B4-BE49-F238E27FC236}">
                <a16:creationId xmlns:a16="http://schemas.microsoft.com/office/drawing/2014/main" id="{74DFBF88-4A72-4862-8BBB-260B18296B21}"/>
              </a:ext>
            </a:extLst>
          </p:cNvPr>
          <p:cNvSpPr txBox="1">
            <a:spLocks noChangeArrowheads="1"/>
          </p:cNvSpPr>
          <p:nvPr/>
        </p:nvSpPr>
        <p:spPr bwMode="auto">
          <a:xfrm>
            <a:off x="539552" y="1196752"/>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rPr>
              <a:t>2</a:t>
            </a:r>
            <a:r>
              <a:rPr lang="zh-CN" altLang="en-US" sz="2400" dirty="0">
                <a:solidFill>
                  <a:srgbClr val="0000FF"/>
                </a:solidFill>
                <a:latin typeface="微软雅黑" panose="020B0503020204020204" pitchFamily="34" charset="-122"/>
                <a:ea typeface="微软雅黑" panose="020B0503020204020204" pitchFamily="34" charset="-122"/>
              </a:rPr>
              <a:t>）新复极差检验法（</a:t>
            </a:r>
            <a:r>
              <a:rPr lang="en-US" altLang="zh-CN" sz="2400" dirty="0">
                <a:solidFill>
                  <a:srgbClr val="0000FF"/>
                </a:solidFill>
                <a:latin typeface="微软雅黑" panose="020B0503020204020204" pitchFamily="34" charset="-122"/>
                <a:ea typeface="微软雅黑" panose="020B0503020204020204" pitchFamily="34" charset="-122"/>
              </a:rPr>
              <a:t>Duncan</a:t>
            </a:r>
            <a:r>
              <a:rPr lang="zh-CN" altLang="en-US" sz="2400" dirty="0">
                <a:solidFill>
                  <a:srgbClr val="0000FF"/>
                </a:solidFill>
                <a:latin typeface="微软雅黑" panose="020B0503020204020204" pitchFamily="34" charset="-122"/>
                <a:ea typeface="微软雅黑" panose="020B0503020204020204" pitchFamily="34" charset="-122"/>
              </a:rPr>
              <a:t>法）</a:t>
            </a:r>
            <a:endParaRPr lang="zh-CN" altLang="en-US" sz="2400" dirty="0">
              <a:solidFill>
                <a:srgbClr val="0000FF"/>
              </a:solidFill>
              <a:latin typeface="微软雅黑" panose="020B0503020204020204" pitchFamily="34" charset="-122"/>
              <a:ea typeface="微软雅黑" panose="020B0503020204020204" pitchFamily="34" charset="-122"/>
              <a:sym typeface="Euclid Symbol" pitchFamily="18" charset="2"/>
            </a:endParaRPr>
          </a:p>
        </p:txBody>
      </p:sp>
      <p:grpSp>
        <p:nvGrpSpPr>
          <p:cNvPr id="48" name="组合 47">
            <a:extLst>
              <a:ext uri="{FF2B5EF4-FFF2-40B4-BE49-F238E27FC236}">
                <a16:creationId xmlns:a16="http://schemas.microsoft.com/office/drawing/2014/main" id="{A5713A7C-16F5-47F7-8C9D-B4FC76B19B45}"/>
              </a:ext>
            </a:extLst>
          </p:cNvPr>
          <p:cNvGrpSpPr/>
          <p:nvPr/>
        </p:nvGrpSpPr>
        <p:grpSpPr>
          <a:xfrm>
            <a:off x="971600" y="1781767"/>
            <a:ext cx="6624736" cy="504382"/>
            <a:chOff x="539751" y="1196752"/>
            <a:chExt cx="6624736" cy="504382"/>
          </a:xfrm>
        </p:grpSpPr>
        <p:sp>
          <p:nvSpPr>
            <p:cNvPr id="49" name="Text Box 44">
              <a:extLst>
                <a:ext uri="{FF2B5EF4-FFF2-40B4-BE49-F238E27FC236}">
                  <a16:creationId xmlns:a16="http://schemas.microsoft.com/office/drawing/2014/main" id="{49581223-B2F6-4E33-8AE1-1C35330E9AB5}"/>
                </a:ext>
              </a:extLst>
            </p:cNvPr>
            <p:cNvSpPr txBox="1">
              <a:spLocks noChangeArrowheads="1"/>
            </p:cNvSpPr>
            <p:nvPr/>
          </p:nvSpPr>
          <p:spPr bwMode="auto">
            <a:xfrm>
              <a:off x="539751" y="1196752"/>
              <a:ext cx="6624736"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dirty="0">
                  <a:solidFill>
                    <a:srgbClr val="000000"/>
                  </a:solidFill>
                  <a:latin typeface="微软雅黑" panose="020B0503020204020204" pitchFamily="34" charset="-122"/>
                  <a:ea typeface="微软雅黑" panose="020B0503020204020204" pitchFamily="34" charset="-122"/>
                </a:rPr>
                <a:t>最小显著极差</a:t>
              </a:r>
            </a:p>
          </p:txBody>
        </p:sp>
        <p:graphicFrame>
          <p:nvGraphicFramePr>
            <p:cNvPr id="50" name="Object 45">
              <a:extLst>
                <a:ext uri="{FF2B5EF4-FFF2-40B4-BE49-F238E27FC236}">
                  <a16:creationId xmlns:a16="http://schemas.microsoft.com/office/drawing/2014/main" id="{669E9CC9-58E3-4784-A253-A91FE9E2141D}"/>
                </a:ext>
              </a:extLst>
            </p:cNvPr>
            <p:cNvGraphicFramePr>
              <a:graphicFrameLocks noChangeAspect="1"/>
            </p:cNvGraphicFramePr>
            <p:nvPr>
              <p:extLst>
                <p:ext uri="{D42A27DB-BD31-4B8C-83A1-F6EECF244321}">
                  <p14:modId xmlns:p14="http://schemas.microsoft.com/office/powerpoint/2010/main" val="2884737947"/>
                </p:ext>
              </p:extLst>
            </p:nvPr>
          </p:nvGraphicFramePr>
          <p:xfrm>
            <a:off x="2586410" y="1259809"/>
            <a:ext cx="3209925" cy="441325"/>
          </p:xfrm>
          <a:graphic>
            <a:graphicData uri="http://schemas.openxmlformats.org/presentationml/2006/ole">
              <mc:AlternateContent xmlns:mc="http://schemas.openxmlformats.org/markup-compatibility/2006">
                <mc:Choice xmlns:v="urn:schemas-microsoft-com:vml" Requires="v">
                  <p:oleObj name="Equation" r:id="rId2" imgW="1676160" imgH="228600" progId="Equation.DSMT4">
                    <p:embed/>
                  </p:oleObj>
                </mc:Choice>
                <mc:Fallback>
                  <p:oleObj name="Equation" r:id="rId2" imgW="1676160" imgH="228600" progId="Equation.DSMT4">
                    <p:embed/>
                    <p:pic>
                      <p:nvPicPr>
                        <p:cNvPr id="50" name="Object 45">
                          <a:extLst>
                            <a:ext uri="{FF2B5EF4-FFF2-40B4-BE49-F238E27FC236}">
                              <a16:creationId xmlns:a16="http://schemas.microsoft.com/office/drawing/2014/main" id="{669E9CC9-58E3-4784-A253-A91FE9E2141D}"/>
                            </a:ext>
                          </a:extLst>
                        </p:cNvPr>
                        <p:cNvPicPr>
                          <a:picLocks noChangeAspect="1" noChangeArrowheads="1"/>
                        </p:cNvPicPr>
                        <p:nvPr/>
                      </p:nvPicPr>
                      <p:blipFill>
                        <a:blip r:embed="rId3"/>
                        <a:srcRect/>
                        <a:stretch>
                          <a:fillRect/>
                        </a:stretch>
                      </p:blipFill>
                      <p:spPr bwMode="auto">
                        <a:xfrm>
                          <a:off x="2586410" y="1259809"/>
                          <a:ext cx="3209925"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1" name="Object 45">
            <a:extLst>
              <a:ext uri="{FF2B5EF4-FFF2-40B4-BE49-F238E27FC236}">
                <a16:creationId xmlns:a16="http://schemas.microsoft.com/office/drawing/2014/main" id="{7E321B9C-327F-45A9-873D-1EE16C846D89}"/>
              </a:ext>
            </a:extLst>
          </p:cNvPr>
          <p:cNvGraphicFramePr>
            <a:graphicFrameLocks noChangeAspect="1"/>
          </p:cNvGraphicFramePr>
          <p:nvPr>
            <p:extLst>
              <p:ext uri="{D42A27DB-BD31-4B8C-83A1-F6EECF244321}">
                <p14:modId xmlns:p14="http://schemas.microsoft.com/office/powerpoint/2010/main" val="2223921464"/>
              </p:ext>
            </p:extLst>
          </p:nvPr>
        </p:nvGraphicFramePr>
        <p:xfrm>
          <a:off x="2078038" y="2363266"/>
          <a:ext cx="4449762" cy="2001838"/>
        </p:xfrm>
        <a:graphic>
          <a:graphicData uri="http://schemas.openxmlformats.org/presentationml/2006/ole">
            <mc:AlternateContent xmlns:mc="http://schemas.openxmlformats.org/markup-compatibility/2006">
              <mc:Choice xmlns:v="urn:schemas-microsoft-com:vml" Requires="v">
                <p:oleObj name="Equation" r:id="rId4" imgW="2323800" imgH="1041120" progId="Equation.DSMT4">
                  <p:embed/>
                </p:oleObj>
              </mc:Choice>
              <mc:Fallback>
                <p:oleObj name="Equation" r:id="rId4" imgW="2323800" imgH="1041120" progId="Equation.DSMT4">
                  <p:embed/>
                  <p:pic>
                    <p:nvPicPr>
                      <p:cNvPr id="51" name="Object 45">
                        <a:extLst>
                          <a:ext uri="{FF2B5EF4-FFF2-40B4-BE49-F238E27FC236}">
                            <a16:creationId xmlns:a16="http://schemas.microsoft.com/office/drawing/2014/main" id="{7E321B9C-327F-45A9-873D-1EE16C846D89}"/>
                          </a:ext>
                        </a:extLst>
                      </p:cNvPr>
                      <p:cNvPicPr>
                        <a:picLocks noChangeAspect="1" noChangeArrowheads="1"/>
                      </p:cNvPicPr>
                      <p:nvPr/>
                    </p:nvPicPr>
                    <p:blipFill>
                      <a:blip r:embed="rId5"/>
                      <a:srcRect/>
                      <a:stretch>
                        <a:fillRect/>
                      </a:stretch>
                    </p:blipFill>
                    <p:spPr bwMode="auto">
                      <a:xfrm>
                        <a:off x="2078038" y="2363266"/>
                        <a:ext cx="4449762" cy="200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Text Box 44">
            <a:extLst>
              <a:ext uri="{FF2B5EF4-FFF2-40B4-BE49-F238E27FC236}">
                <a16:creationId xmlns:a16="http://schemas.microsoft.com/office/drawing/2014/main" id="{0B979BE5-4E2D-496A-8E22-F34F9900C59C}"/>
              </a:ext>
            </a:extLst>
          </p:cNvPr>
          <p:cNvSpPr txBox="1">
            <a:spLocks noChangeArrowheads="1"/>
          </p:cNvSpPr>
          <p:nvPr/>
        </p:nvSpPr>
        <p:spPr bwMode="auto">
          <a:xfrm>
            <a:off x="971600" y="4442023"/>
            <a:ext cx="6624736"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dirty="0">
                <a:solidFill>
                  <a:srgbClr val="000000"/>
                </a:solidFill>
                <a:latin typeface="微软雅黑" panose="020B0503020204020204" pitchFamily="34" charset="-122"/>
                <a:ea typeface="微软雅黑" panose="020B0503020204020204" pitchFamily="34" charset="-122"/>
              </a:rPr>
              <a:t>检验规则：</a:t>
            </a:r>
          </a:p>
        </p:txBody>
      </p:sp>
      <p:graphicFrame>
        <p:nvGraphicFramePr>
          <p:cNvPr id="53" name="Object 45">
            <a:extLst>
              <a:ext uri="{FF2B5EF4-FFF2-40B4-BE49-F238E27FC236}">
                <a16:creationId xmlns:a16="http://schemas.microsoft.com/office/drawing/2014/main" id="{F9673FCB-EF01-49BD-843E-0FDC16325558}"/>
              </a:ext>
            </a:extLst>
          </p:cNvPr>
          <p:cNvGraphicFramePr>
            <a:graphicFrameLocks noChangeAspect="1"/>
          </p:cNvGraphicFramePr>
          <p:nvPr>
            <p:extLst>
              <p:ext uri="{D42A27DB-BD31-4B8C-83A1-F6EECF244321}">
                <p14:modId xmlns:p14="http://schemas.microsoft.com/office/powerpoint/2010/main" val="3916948929"/>
              </p:ext>
            </p:extLst>
          </p:nvPr>
        </p:nvGraphicFramePr>
        <p:xfrm>
          <a:off x="1048296" y="4972050"/>
          <a:ext cx="5395912" cy="977900"/>
        </p:xfrm>
        <a:graphic>
          <a:graphicData uri="http://schemas.openxmlformats.org/presentationml/2006/ole">
            <mc:AlternateContent xmlns:mc="http://schemas.openxmlformats.org/markup-compatibility/2006">
              <mc:Choice xmlns:v="urn:schemas-microsoft-com:vml" Requires="v">
                <p:oleObj name="Equation" r:id="rId6" imgW="2819160" imgH="507960" progId="Equation.DSMT4">
                  <p:embed/>
                </p:oleObj>
              </mc:Choice>
              <mc:Fallback>
                <p:oleObj name="Equation" r:id="rId6" imgW="2819160" imgH="507960" progId="Equation.DSMT4">
                  <p:embed/>
                  <p:pic>
                    <p:nvPicPr>
                      <p:cNvPr id="53" name="Object 45">
                        <a:extLst>
                          <a:ext uri="{FF2B5EF4-FFF2-40B4-BE49-F238E27FC236}">
                            <a16:creationId xmlns:a16="http://schemas.microsoft.com/office/drawing/2014/main" id="{F9673FCB-EF01-49BD-843E-0FDC16325558}"/>
                          </a:ext>
                        </a:extLst>
                      </p:cNvPr>
                      <p:cNvPicPr>
                        <a:picLocks noChangeAspect="1" noChangeArrowheads="1"/>
                      </p:cNvPicPr>
                      <p:nvPr/>
                    </p:nvPicPr>
                    <p:blipFill>
                      <a:blip r:embed="rId7"/>
                      <a:srcRect/>
                      <a:stretch>
                        <a:fillRect/>
                      </a:stretch>
                    </p:blipFill>
                    <p:spPr bwMode="auto">
                      <a:xfrm>
                        <a:off x="1048296" y="4972050"/>
                        <a:ext cx="5395912"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页脚占位符 4">
            <a:extLst>
              <a:ext uri="{FF2B5EF4-FFF2-40B4-BE49-F238E27FC236}">
                <a16:creationId xmlns:a16="http://schemas.microsoft.com/office/drawing/2014/main" id="{B39C207B-1CE6-4281-9702-D2CB1D371BCF}"/>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7411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BBCC58-DF28-4366-8520-DC9C52BF2AB2}"/>
              </a:ext>
            </a:extLst>
          </p:cNvPr>
          <p:cNvSpPr>
            <a:spLocks noGrp="1"/>
          </p:cNvSpPr>
          <p:nvPr>
            <p:ph type="dt" sz="half" idx="2"/>
          </p:nvPr>
        </p:nvSpPr>
        <p:spPr/>
        <p:txBody>
          <a:bodyPr/>
          <a:lstStyle/>
          <a:p>
            <a:pPr>
              <a:defRPr/>
            </a:pPr>
            <a:fld id="{19A0F9F6-A170-4E33-B414-6198C0272C1A}" type="datetime1">
              <a:rPr lang="zh-CN" altLang="en-US" smtClean="0"/>
              <a:t>2022/11/23</a:t>
            </a:fld>
            <a:endParaRPr lang="zh-CN" altLang="en-US"/>
          </a:p>
        </p:txBody>
      </p:sp>
      <p:sp>
        <p:nvSpPr>
          <p:cNvPr id="4" name="Text Box 12">
            <a:extLst>
              <a:ext uri="{FF2B5EF4-FFF2-40B4-BE49-F238E27FC236}">
                <a16:creationId xmlns:a16="http://schemas.microsoft.com/office/drawing/2014/main" id="{874C6402-3471-456C-AFAB-7D400E4160C8}"/>
              </a:ext>
            </a:extLst>
          </p:cNvPr>
          <p:cNvSpPr txBox="1">
            <a:spLocks noChangeArrowheads="1"/>
          </p:cNvSpPr>
          <p:nvPr/>
        </p:nvSpPr>
        <p:spPr bwMode="auto">
          <a:xfrm>
            <a:off x="428596" y="476672"/>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b="1" dirty="0">
                <a:latin typeface="微软雅黑" pitchFamily="34" charset="-122"/>
                <a:ea typeface="微软雅黑" pitchFamily="34" charset="-122"/>
              </a:rPr>
              <a:t>二、双因素方差分析</a:t>
            </a:r>
          </a:p>
        </p:txBody>
      </p:sp>
      <p:grpSp>
        <p:nvGrpSpPr>
          <p:cNvPr id="5" name="Group 50">
            <a:extLst>
              <a:ext uri="{FF2B5EF4-FFF2-40B4-BE49-F238E27FC236}">
                <a16:creationId xmlns:a16="http://schemas.microsoft.com/office/drawing/2014/main" id="{433E8E52-B70C-4113-98CD-426F51BF30BE}"/>
              </a:ext>
            </a:extLst>
          </p:cNvPr>
          <p:cNvGrpSpPr>
            <a:grpSpLocks/>
          </p:cNvGrpSpPr>
          <p:nvPr/>
        </p:nvGrpSpPr>
        <p:grpSpPr bwMode="auto">
          <a:xfrm>
            <a:off x="971600" y="1041400"/>
            <a:ext cx="5749926" cy="509588"/>
            <a:chOff x="763" y="656"/>
            <a:chExt cx="3622" cy="321"/>
          </a:xfrm>
        </p:grpSpPr>
        <p:sp>
          <p:nvSpPr>
            <p:cNvPr id="6" name="Text Box 13">
              <a:extLst>
                <a:ext uri="{FF2B5EF4-FFF2-40B4-BE49-F238E27FC236}">
                  <a16:creationId xmlns:a16="http://schemas.microsoft.com/office/drawing/2014/main" id="{540CDE87-0CF8-445E-A49F-33D4951B3E39}"/>
                </a:ext>
              </a:extLst>
            </p:cNvPr>
            <p:cNvSpPr txBox="1">
              <a:spLocks noChangeArrowheads="1"/>
            </p:cNvSpPr>
            <p:nvPr/>
          </p:nvSpPr>
          <p:spPr bwMode="auto">
            <a:xfrm>
              <a:off x="763" y="656"/>
              <a:ext cx="29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设</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因素 </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A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有 </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p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个不同的水平：</a:t>
              </a:r>
            </a:p>
          </p:txBody>
        </p:sp>
        <p:graphicFrame>
          <p:nvGraphicFramePr>
            <p:cNvPr id="7" name="Object 14">
              <a:extLst>
                <a:ext uri="{FF2B5EF4-FFF2-40B4-BE49-F238E27FC236}">
                  <a16:creationId xmlns:a16="http://schemas.microsoft.com/office/drawing/2014/main" id="{AD18F012-7533-4F1E-9A3D-8D6F227448B1}"/>
                </a:ext>
              </a:extLst>
            </p:cNvPr>
            <p:cNvGraphicFramePr>
              <a:graphicFrameLocks noChangeAspect="1"/>
            </p:cNvGraphicFramePr>
            <p:nvPr>
              <p:extLst>
                <p:ext uri="{D42A27DB-BD31-4B8C-83A1-F6EECF244321}">
                  <p14:modId xmlns:p14="http://schemas.microsoft.com/office/powerpoint/2010/main" val="553790023"/>
                </p:ext>
              </p:extLst>
            </p:nvPr>
          </p:nvGraphicFramePr>
          <p:xfrm>
            <a:off x="3296" y="668"/>
            <a:ext cx="1089" cy="309"/>
          </p:xfrm>
          <a:graphic>
            <a:graphicData uri="http://schemas.openxmlformats.org/presentationml/2006/ole">
              <mc:AlternateContent xmlns:mc="http://schemas.openxmlformats.org/markup-compatibility/2006">
                <mc:Choice xmlns:v="urn:schemas-microsoft-com:vml" Requires="v">
                  <p:oleObj name="Equation" r:id="rId2" imgW="850680" imgH="241200" progId="Equation.DSMT4">
                    <p:embed/>
                  </p:oleObj>
                </mc:Choice>
                <mc:Fallback>
                  <p:oleObj name="Equation" r:id="rId2" imgW="850680" imgH="241200" progId="Equation.DSMT4">
                    <p:embed/>
                    <p:pic>
                      <p:nvPicPr>
                        <p:cNvPr id="226318" name="Object 14"/>
                        <p:cNvPicPr>
                          <a:picLocks noChangeAspect="1" noChangeArrowheads="1"/>
                        </p:cNvPicPr>
                        <p:nvPr/>
                      </p:nvPicPr>
                      <p:blipFill>
                        <a:blip r:embed="rId3"/>
                        <a:srcRect/>
                        <a:stretch>
                          <a:fillRect/>
                        </a:stretch>
                      </p:blipFill>
                      <p:spPr bwMode="auto">
                        <a:xfrm>
                          <a:off x="3296" y="668"/>
                          <a:ext cx="1089"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52">
            <a:extLst>
              <a:ext uri="{FF2B5EF4-FFF2-40B4-BE49-F238E27FC236}">
                <a16:creationId xmlns:a16="http://schemas.microsoft.com/office/drawing/2014/main" id="{27142DE8-5140-4B61-A33B-BC0296E24F96}"/>
              </a:ext>
            </a:extLst>
          </p:cNvPr>
          <p:cNvGrpSpPr>
            <a:grpSpLocks/>
          </p:cNvGrpSpPr>
          <p:nvPr/>
        </p:nvGrpSpPr>
        <p:grpSpPr bwMode="auto">
          <a:xfrm>
            <a:off x="606176" y="5398220"/>
            <a:ext cx="8142288" cy="1119188"/>
            <a:chOff x="336" y="1291"/>
            <a:chExt cx="5129" cy="705"/>
          </a:xfrm>
        </p:grpSpPr>
        <p:sp>
          <p:nvSpPr>
            <p:cNvPr id="9" name="Text Box 16">
              <a:extLst>
                <a:ext uri="{FF2B5EF4-FFF2-40B4-BE49-F238E27FC236}">
                  <a16:creationId xmlns:a16="http://schemas.microsoft.com/office/drawing/2014/main" id="{A10B8D86-8BF4-4BA9-BF2A-FE9184F6D57C}"/>
                </a:ext>
              </a:extLst>
            </p:cNvPr>
            <p:cNvSpPr txBox="1">
              <a:spLocks noChangeArrowheads="1"/>
            </p:cNvSpPr>
            <p:nvPr/>
          </p:nvSpPr>
          <p:spPr bwMode="auto">
            <a:xfrm>
              <a:off x="336" y="1291"/>
              <a:ext cx="5129"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每种水平组合             下的试验结果可看作取自正态总体</a:t>
              </a:r>
              <a:endParaRPr kumimoji="0" lang="en-US" altLang="zh-CN"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的样本。</a:t>
              </a:r>
            </a:p>
          </p:txBody>
        </p:sp>
        <p:graphicFrame>
          <p:nvGraphicFramePr>
            <p:cNvPr id="10" name="Object 17">
              <a:extLst>
                <a:ext uri="{FF2B5EF4-FFF2-40B4-BE49-F238E27FC236}">
                  <a16:creationId xmlns:a16="http://schemas.microsoft.com/office/drawing/2014/main" id="{F60992FF-B793-44B0-B071-762BE5774FD0}"/>
                </a:ext>
              </a:extLst>
            </p:cNvPr>
            <p:cNvGraphicFramePr>
              <a:graphicFrameLocks noChangeAspect="1"/>
            </p:cNvGraphicFramePr>
            <p:nvPr>
              <p:extLst>
                <p:ext uri="{D42A27DB-BD31-4B8C-83A1-F6EECF244321}">
                  <p14:modId xmlns:p14="http://schemas.microsoft.com/office/powerpoint/2010/main" val="631817752"/>
                </p:ext>
              </p:extLst>
            </p:nvPr>
          </p:nvGraphicFramePr>
          <p:xfrm>
            <a:off x="1565" y="1330"/>
            <a:ext cx="635" cy="345"/>
          </p:xfrm>
          <a:graphic>
            <a:graphicData uri="http://schemas.openxmlformats.org/presentationml/2006/ole">
              <mc:AlternateContent xmlns:mc="http://schemas.openxmlformats.org/markup-compatibility/2006">
                <mc:Choice xmlns:v="urn:schemas-microsoft-com:vml" Requires="v">
                  <p:oleObj name="Equation" r:id="rId4" imgW="444240" imgH="241200" progId="Equation.DSMT4">
                    <p:embed/>
                  </p:oleObj>
                </mc:Choice>
                <mc:Fallback>
                  <p:oleObj name="Equation" r:id="rId4" imgW="444240" imgH="241200" progId="Equation.DSMT4">
                    <p:embed/>
                    <p:pic>
                      <p:nvPicPr>
                        <p:cNvPr id="226321"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 y="1330"/>
                          <a:ext cx="635"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8">
              <a:extLst>
                <a:ext uri="{FF2B5EF4-FFF2-40B4-BE49-F238E27FC236}">
                  <a16:creationId xmlns:a16="http://schemas.microsoft.com/office/drawing/2014/main" id="{388BC4C6-7E5D-4C60-9DA3-B1B67CFF284A}"/>
                </a:ext>
              </a:extLst>
            </p:cNvPr>
            <p:cNvGraphicFramePr>
              <a:graphicFrameLocks noChangeAspect="1"/>
            </p:cNvGraphicFramePr>
            <p:nvPr>
              <p:extLst>
                <p:ext uri="{D42A27DB-BD31-4B8C-83A1-F6EECF244321}">
                  <p14:modId xmlns:p14="http://schemas.microsoft.com/office/powerpoint/2010/main" val="1278032187"/>
                </p:ext>
              </p:extLst>
            </p:nvPr>
          </p:nvGraphicFramePr>
          <p:xfrm>
            <a:off x="380" y="1657"/>
            <a:ext cx="898" cy="339"/>
          </p:xfrm>
          <a:graphic>
            <a:graphicData uri="http://schemas.openxmlformats.org/presentationml/2006/ole">
              <mc:AlternateContent xmlns:mc="http://schemas.openxmlformats.org/markup-compatibility/2006">
                <mc:Choice xmlns:v="urn:schemas-microsoft-com:vml" Requires="v">
                  <p:oleObj name="Equation" r:id="rId6" imgW="672840" imgH="253800" progId="Equation.DSMT4">
                    <p:embed/>
                  </p:oleObj>
                </mc:Choice>
                <mc:Fallback>
                  <p:oleObj name="Equation" r:id="rId6" imgW="672840" imgH="253800" progId="Equation.DSMT4">
                    <p:embed/>
                    <p:pic>
                      <p:nvPicPr>
                        <p:cNvPr id="226322" name="Object 18"/>
                        <p:cNvPicPr>
                          <a:picLocks noChangeAspect="1" noChangeArrowheads="1"/>
                        </p:cNvPicPr>
                        <p:nvPr/>
                      </p:nvPicPr>
                      <p:blipFill>
                        <a:blip r:embed="rId7"/>
                        <a:srcRect/>
                        <a:stretch>
                          <a:fillRect/>
                        </a:stretch>
                      </p:blipFill>
                      <p:spPr bwMode="auto">
                        <a:xfrm>
                          <a:off x="380" y="1657"/>
                          <a:ext cx="898" cy="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51">
            <a:extLst>
              <a:ext uri="{FF2B5EF4-FFF2-40B4-BE49-F238E27FC236}">
                <a16:creationId xmlns:a16="http://schemas.microsoft.com/office/drawing/2014/main" id="{32ED8128-9B95-4C98-916F-CE30A738EF3B}"/>
              </a:ext>
            </a:extLst>
          </p:cNvPr>
          <p:cNvGrpSpPr>
            <a:grpSpLocks/>
          </p:cNvGrpSpPr>
          <p:nvPr/>
        </p:nvGrpSpPr>
        <p:grpSpPr bwMode="auto">
          <a:xfrm>
            <a:off x="1287512" y="1617665"/>
            <a:ext cx="5421313" cy="496888"/>
            <a:chOff x="962" y="1019"/>
            <a:chExt cx="3415" cy="313"/>
          </a:xfrm>
        </p:grpSpPr>
        <p:sp>
          <p:nvSpPr>
            <p:cNvPr id="13" name="Text Box 15">
              <a:extLst>
                <a:ext uri="{FF2B5EF4-FFF2-40B4-BE49-F238E27FC236}">
                  <a16:creationId xmlns:a16="http://schemas.microsoft.com/office/drawing/2014/main" id="{B3024C87-5C99-404F-A04C-CDADA76A4F15}"/>
                </a:ext>
              </a:extLst>
            </p:cNvPr>
            <p:cNvSpPr txBox="1">
              <a:spLocks noChangeArrowheads="1"/>
            </p:cNvSpPr>
            <p:nvPr/>
          </p:nvSpPr>
          <p:spPr bwMode="auto">
            <a:xfrm>
              <a:off x="962" y="1019"/>
              <a:ext cx="26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因素 </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有 </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q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个不同的水平：</a:t>
              </a:r>
            </a:p>
          </p:txBody>
        </p:sp>
        <p:graphicFrame>
          <p:nvGraphicFramePr>
            <p:cNvPr id="14" name="Object 20">
              <a:extLst>
                <a:ext uri="{FF2B5EF4-FFF2-40B4-BE49-F238E27FC236}">
                  <a16:creationId xmlns:a16="http://schemas.microsoft.com/office/drawing/2014/main" id="{34CA8085-4EBE-4B2B-8354-B0E580878DFD}"/>
                </a:ext>
              </a:extLst>
            </p:cNvPr>
            <p:cNvGraphicFramePr>
              <a:graphicFrameLocks noChangeAspect="1"/>
            </p:cNvGraphicFramePr>
            <p:nvPr>
              <p:extLst>
                <p:ext uri="{D42A27DB-BD31-4B8C-83A1-F6EECF244321}">
                  <p14:modId xmlns:p14="http://schemas.microsoft.com/office/powerpoint/2010/main" val="1531186530"/>
                </p:ext>
              </p:extLst>
            </p:nvPr>
          </p:nvGraphicFramePr>
          <p:xfrm>
            <a:off x="3304" y="1022"/>
            <a:ext cx="1073" cy="310"/>
          </p:xfrm>
          <a:graphic>
            <a:graphicData uri="http://schemas.openxmlformats.org/presentationml/2006/ole">
              <mc:AlternateContent xmlns:mc="http://schemas.openxmlformats.org/markup-compatibility/2006">
                <mc:Choice xmlns:v="urn:schemas-microsoft-com:vml" Requires="v">
                  <p:oleObj name="Equation" r:id="rId8" imgW="838080" imgH="241200" progId="Equation.DSMT4">
                    <p:embed/>
                  </p:oleObj>
                </mc:Choice>
                <mc:Fallback>
                  <p:oleObj name="Equation" r:id="rId8" imgW="838080" imgH="241200" progId="Equation.DSMT4">
                    <p:embed/>
                    <p:pic>
                      <p:nvPicPr>
                        <p:cNvPr id="226324" name="Object 20"/>
                        <p:cNvPicPr>
                          <a:picLocks noChangeAspect="1" noChangeArrowheads="1"/>
                        </p:cNvPicPr>
                        <p:nvPr/>
                      </p:nvPicPr>
                      <p:blipFill>
                        <a:blip r:embed="rId9"/>
                        <a:srcRect/>
                        <a:stretch>
                          <a:fillRect/>
                        </a:stretch>
                      </p:blipFill>
                      <p:spPr bwMode="auto">
                        <a:xfrm>
                          <a:off x="3304" y="1022"/>
                          <a:ext cx="1073"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组合 14">
            <a:extLst>
              <a:ext uri="{FF2B5EF4-FFF2-40B4-BE49-F238E27FC236}">
                <a16:creationId xmlns:a16="http://schemas.microsoft.com/office/drawing/2014/main" id="{49E741DC-697B-4762-8B52-4F2F66DBD448}"/>
              </a:ext>
            </a:extLst>
          </p:cNvPr>
          <p:cNvGrpSpPr/>
          <p:nvPr/>
        </p:nvGrpSpPr>
        <p:grpSpPr>
          <a:xfrm>
            <a:off x="852488" y="2177970"/>
            <a:ext cx="7391400" cy="3112994"/>
            <a:chOff x="852488" y="2177970"/>
            <a:chExt cx="7391400" cy="3112994"/>
          </a:xfrm>
        </p:grpSpPr>
        <p:grpSp>
          <p:nvGrpSpPr>
            <p:cNvPr id="16" name="Group 21">
              <a:extLst>
                <a:ext uri="{FF2B5EF4-FFF2-40B4-BE49-F238E27FC236}">
                  <a16:creationId xmlns:a16="http://schemas.microsoft.com/office/drawing/2014/main" id="{3A6D3F0F-380D-49D5-B034-375C8FFA5103}"/>
                </a:ext>
              </a:extLst>
            </p:cNvPr>
            <p:cNvGrpSpPr>
              <a:grpSpLocks/>
            </p:cNvGrpSpPr>
            <p:nvPr/>
          </p:nvGrpSpPr>
          <p:grpSpPr bwMode="auto">
            <a:xfrm>
              <a:off x="852488" y="2204864"/>
              <a:ext cx="7391400" cy="3086100"/>
              <a:chOff x="537" y="2115"/>
              <a:chExt cx="4656" cy="1944"/>
            </a:xfrm>
          </p:grpSpPr>
          <p:sp>
            <p:nvSpPr>
              <p:cNvPr id="28" name="Rectangle 22">
                <a:extLst>
                  <a:ext uri="{FF2B5EF4-FFF2-40B4-BE49-F238E27FC236}">
                    <a16:creationId xmlns:a16="http://schemas.microsoft.com/office/drawing/2014/main" id="{F3F1AE3B-0767-4CA0-9413-7A2AEEFAF92D}"/>
                  </a:ext>
                </a:extLst>
              </p:cNvPr>
              <p:cNvSpPr>
                <a:spLocks noChangeArrowheads="1"/>
              </p:cNvSpPr>
              <p:nvPr/>
            </p:nvSpPr>
            <p:spPr bwMode="auto">
              <a:xfrm>
                <a:off x="3993" y="3670"/>
                <a:ext cx="1200"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Rectangle 23">
                <a:extLst>
                  <a:ext uri="{FF2B5EF4-FFF2-40B4-BE49-F238E27FC236}">
                    <a16:creationId xmlns:a16="http://schemas.microsoft.com/office/drawing/2014/main" id="{99B58E56-7013-445A-B7D6-4C4B72D3A2F5}"/>
                  </a:ext>
                </a:extLst>
              </p:cNvPr>
              <p:cNvSpPr>
                <a:spLocks noChangeArrowheads="1"/>
              </p:cNvSpPr>
              <p:nvPr/>
            </p:nvSpPr>
            <p:spPr bwMode="auto">
              <a:xfrm>
                <a:off x="1689" y="3670"/>
                <a:ext cx="2304"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Rectangle 24">
                <a:extLst>
                  <a:ext uri="{FF2B5EF4-FFF2-40B4-BE49-F238E27FC236}">
                    <a16:creationId xmlns:a16="http://schemas.microsoft.com/office/drawing/2014/main" id="{2907F2A6-BC99-4280-AB34-0CD8166F5AE6}"/>
                  </a:ext>
                </a:extLst>
              </p:cNvPr>
              <p:cNvSpPr>
                <a:spLocks noChangeArrowheads="1"/>
              </p:cNvSpPr>
              <p:nvPr/>
            </p:nvSpPr>
            <p:spPr bwMode="auto">
              <a:xfrm>
                <a:off x="537" y="3670"/>
                <a:ext cx="1152"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Rectangle 25">
                <a:extLst>
                  <a:ext uri="{FF2B5EF4-FFF2-40B4-BE49-F238E27FC236}">
                    <a16:creationId xmlns:a16="http://schemas.microsoft.com/office/drawing/2014/main" id="{0881560D-74CD-4C56-A76B-63C84A4AFD08}"/>
                  </a:ext>
                </a:extLst>
              </p:cNvPr>
              <p:cNvSpPr>
                <a:spLocks noChangeArrowheads="1"/>
              </p:cNvSpPr>
              <p:nvPr/>
            </p:nvSpPr>
            <p:spPr bwMode="auto">
              <a:xfrm>
                <a:off x="3993" y="2407"/>
                <a:ext cx="1200" cy="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Rectangle 26">
                <a:extLst>
                  <a:ext uri="{FF2B5EF4-FFF2-40B4-BE49-F238E27FC236}">
                    <a16:creationId xmlns:a16="http://schemas.microsoft.com/office/drawing/2014/main" id="{0ADADE7D-38FD-4062-AB10-B4D4F7A1BCD5}"/>
                  </a:ext>
                </a:extLst>
              </p:cNvPr>
              <p:cNvSpPr>
                <a:spLocks noChangeArrowheads="1"/>
              </p:cNvSpPr>
              <p:nvPr/>
            </p:nvSpPr>
            <p:spPr bwMode="auto">
              <a:xfrm>
                <a:off x="1689" y="2407"/>
                <a:ext cx="2304" cy="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Rectangle 27">
                <a:extLst>
                  <a:ext uri="{FF2B5EF4-FFF2-40B4-BE49-F238E27FC236}">
                    <a16:creationId xmlns:a16="http://schemas.microsoft.com/office/drawing/2014/main" id="{7B7367A9-E4FE-4CCE-A203-647A49933E49}"/>
                  </a:ext>
                </a:extLst>
              </p:cNvPr>
              <p:cNvSpPr>
                <a:spLocks noChangeArrowheads="1"/>
              </p:cNvSpPr>
              <p:nvPr/>
            </p:nvSpPr>
            <p:spPr bwMode="auto">
              <a:xfrm>
                <a:off x="537" y="2407"/>
                <a:ext cx="1152" cy="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Rectangle 28">
                <a:extLst>
                  <a:ext uri="{FF2B5EF4-FFF2-40B4-BE49-F238E27FC236}">
                    <a16:creationId xmlns:a16="http://schemas.microsoft.com/office/drawing/2014/main" id="{6A26AEF4-5EF2-42C1-9837-CE6C32841BAC}"/>
                  </a:ext>
                </a:extLst>
              </p:cNvPr>
              <p:cNvSpPr>
                <a:spLocks noChangeArrowheads="1"/>
              </p:cNvSpPr>
              <p:nvPr/>
            </p:nvSpPr>
            <p:spPr bwMode="auto">
              <a:xfrm>
                <a:off x="3993" y="2115"/>
                <a:ext cx="120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Rectangle 29">
                <a:extLst>
                  <a:ext uri="{FF2B5EF4-FFF2-40B4-BE49-F238E27FC236}">
                    <a16:creationId xmlns:a16="http://schemas.microsoft.com/office/drawing/2014/main" id="{6B50DCA6-4B3B-41F5-83C2-D0DF98098A33}"/>
                  </a:ext>
                </a:extLst>
              </p:cNvPr>
              <p:cNvSpPr>
                <a:spLocks noChangeArrowheads="1"/>
              </p:cNvSpPr>
              <p:nvPr/>
            </p:nvSpPr>
            <p:spPr bwMode="auto">
              <a:xfrm>
                <a:off x="1689" y="2115"/>
                <a:ext cx="2304"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Rectangle 30">
                <a:extLst>
                  <a:ext uri="{FF2B5EF4-FFF2-40B4-BE49-F238E27FC236}">
                    <a16:creationId xmlns:a16="http://schemas.microsoft.com/office/drawing/2014/main" id="{894ADFA1-999E-4579-95C1-5301F6E9228E}"/>
                  </a:ext>
                </a:extLst>
              </p:cNvPr>
              <p:cNvSpPr>
                <a:spLocks noChangeArrowheads="1"/>
              </p:cNvSpPr>
              <p:nvPr/>
            </p:nvSpPr>
            <p:spPr bwMode="auto">
              <a:xfrm>
                <a:off x="537" y="2115"/>
                <a:ext cx="1152"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1">
                <a:extLst>
                  <a:ext uri="{FF2B5EF4-FFF2-40B4-BE49-F238E27FC236}">
                    <a16:creationId xmlns:a16="http://schemas.microsoft.com/office/drawing/2014/main" id="{F6219E30-CA2F-4BE0-9E5D-672B6166D475}"/>
                  </a:ext>
                </a:extLst>
              </p:cNvPr>
              <p:cNvSpPr>
                <a:spLocks noChangeShapeType="1"/>
              </p:cNvSpPr>
              <p:nvPr/>
            </p:nvSpPr>
            <p:spPr bwMode="auto">
              <a:xfrm>
                <a:off x="537" y="2115"/>
                <a:ext cx="4656" cy="0"/>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Line 32">
                <a:extLst>
                  <a:ext uri="{FF2B5EF4-FFF2-40B4-BE49-F238E27FC236}">
                    <a16:creationId xmlns:a16="http://schemas.microsoft.com/office/drawing/2014/main" id="{10F914DF-6ED2-469B-9287-C9091EA6A387}"/>
                  </a:ext>
                </a:extLst>
              </p:cNvPr>
              <p:cNvSpPr>
                <a:spLocks noChangeShapeType="1"/>
              </p:cNvSpPr>
              <p:nvPr/>
            </p:nvSpPr>
            <p:spPr bwMode="auto">
              <a:xfrm>
                <a:off x="537" y="2407"/>
                <a:ext cx="465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Line 33">
                <a:extLst>
                  <a:ext uri="{FF2B5EF4-FFF2-40B4-BE49-F238E27FC236}">
                    <a16:creationId xmlns:a16="http://schemas.microsoft.com/office/drawing/2014/main" id="{56F2F131-13CB-4BB5-BBC6-D22258893E36}"/>
                  </a:ext>
                </a:extLst>
              </p:cNvPr>
              <p:cNvSpPr>
                <a:spLocks noChangeShapeType="1"/>
              </p:cNvSpPr>
              <p:nvPr/>
            </p:nvSpPr>
            <p:spPr bwMode="auto">
              <a:xfrm>
                <a:off x="537" y="3670"/>
                <a:ext cx="465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 name="Line 34">
                <a:extLst>
                  <a:ext uri="{FF2B5EF4-FFF2-40B4-BE49-F238E27FC236}">
                    <a16:creationId xmlns:a16="http://schemas.microsoft.com/office/drawing/2014/main" id="{EEC4F077-C0DC-46B4-93B0-C95FD3F5E2AF}"/>
                  </a:ext>
                </a:extLst>
              </p:cNvPr>
              <p:cNvSpPr>
                <a:spLocks noChangeShapeType="1"/>
              </p:cNvSpPr>
              <p:nvPr/>
            </p:nvSpPr>
            <p:spPr bwMode="auto">
              <a:xfrm>
                <a:off x="537" y="4059"/>
                <a:ext cx="4656" cy="0"/>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 name="Line 35">
                <a:extLst>
                  <a:ext uri="{FF2B5EF4-FFF2-40B4-BE49-F238E27FC236}">
                    <a16:creationId xmlns:a16="http://schemas.microsoft.com/office/drawing/2014/main" id="{746019D2-34C4-4520-B024-68949CD1FD29}"/>
                  </a:ext>
                </a:extLst>
              </p:cNvPr>
              <p:cNvSpPr>
                <a:spLocks noChangeShapeType="1"/>
              </p:cNvSpPr>
              <p:nvPr/>
            </p:nvSpPr>
            <p:spPr bwMode="auto">
              <a:xfrm>
                <a:off x="537" y="2115"/>
                <a:ext cx="0" cy="1944"/>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 name="Line 36">
                <a:extLst>
                  <a:ext uri="{FF2B5EF4-FFF2-40B4-BE49-F238E27FC236}">
                    <a16:creationId xmlns:a16="http://schemas.microsoft.com/office/drawing/2014/main" id="{6E43521C-0560-400E-8C58-1B4A704DC9BC}"/>
                  </a:ext>
                </a:extLst>
              </p:cNvPr>
              <p:cNvSpPr>
                <a:spLocks noChangeShapeType="1"/>
              </p:cNvSpPr>
              <p:nvPr/>
            </p:nvSpPr>
            <p:spPr bwMode="auto">
              <a:xfrm>
                <a:off x="1156" y="2115"/>
                <a:ext cx="0" cy="19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3" name="Line 37">
                <a:extLst>
                  <a:ext uri="{FF2B5EF4-FFF2-40B4-BE49-F238E27FC236}">
                    <a16:creationId xmlns:a16="http://schemas.microsoft.com/office/drawing/2014/main" id="{AB8B621C-447A-4AD4-BB06-EA694E7FF190}"/>
                  </a:ext>
                </a:extLst>
              </p:cNvPr>
              <p:cNvSpPr>
                <a:spLocks noChangeShapeType="1"/>
              </p:cNvSpPr>
              <p:nvPr/>
            </p:nvSpPr>
            <p:spPr bwMode="auto">
              <a:xfrm>
                <a:off x="4604" y="2115"/>
                <a:ext cx="0" cy="19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Line 38">
                <a:extLst>
                  <a:ext uri="{FF2B5EF4-FFF2-40B4-BE49-F238E27FC236}">
                    <a16:creationId xmlns:a16="http://schemas.microsoft.com/office/drawing/2014/main" id="{252AA33B-6F8B-430C-84E3-D5AE0E4733EF}"/>
                  </a:ext>
                </a:extLst>
              </p:cNvPr>
              <p:cNvSpPr>
                <a:spLocks noChangeShapeType="1"/>
              </p:cNvSpPr>
              <p:nvPr/>
            </p:nvSpPr>
            <p:spPr bwMode="auto">
              <a:xfrm>
                <a:off x="5193" y="2115"/>
                <a:ext cx="0" cy="1944"/>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aphicFrame>
          <p:nvGraphicFramePr>
            <p:cNvPr id="17" name="Object 39">
              <a:extLst>
                <a:ext uri="{FF2B5EF4-FFF2-40B4-BE49-F238E27FC236}">
                  <a16:creationId xmlns:a16="http://schemas.microsoft.com/office/drawing/2014/main" id="{6BEA8D67-31F1-43C1-95D5-07D0BE2C22C9}"/>
                </a:ext>
              </a:extLst>
            </p:cNvPr>
            <p:cNvGraphicFramePr>
              <a:graphicFrameLocks noChangeAspect="1"/>
            </p:cNvGraphicFramePr>
            <p:nvPr>
              <p:extLst>
                <p:ext uri="{D42A27DB-BD31-4B8C-83A1-F6EECF244321}">
                  <p14:modId xmlns:p14="http://schemas.microsoft.com/office/powerpoint/2010/main" val="3853348807"/>
                </p:ext>
              </p:extLst>
            </p:nvPr>
          </p:nvGraphicFramePr>
          <p:xfrm>
            <a:off x="2484438" y="2206625"/>
            <a:ext cx="4251325" cy="511175"/>
          </p:xfrm>
          <a:graphic>
            <a:graphicData uri="http://schemas.openxmlformats.org/presentationml/2006/ole">
              <mc:AlternateContent xmlns:mc="http://schemas.openxmlformats.org/markup-compatibility/2006">
                <mc:Choice xmlns:v="urn:schemas-microsoft-com:vml" Requires="v">
                  <p:oleObj name="Equation" r:id="rId10" imgW="1587240" imgH="241200" progId="Equation.DSMT4">
                    <p:embed/>
                  </p:oleObj>
                </mc:Choice>
                <mc:Fallback>
                  <p:oleObj name="Equation" r:id="rId10" imgW="1587240" imgH="241200" progId="Equation.DSMT4">
                    <p:embed/>
                    <p:pic>
                      <p:nvPicPr>
                        <p:cNvPr id="79" name="Object 39"/>
                        <p:cNvPicPr>
                          <a:picLocks noChangeAspect="1" noChangeArrowheads="1"/>
                        </p:cNvPicPr>
                        <p:nvPr/>
                      </p:nvPicPr>
                      <p:blipFill>
                        <a:blip r:embed="rId11"/>
                        <a:srcRect/>
                        <a:stretch>
                          <a:fillRect/>
                        </a:stretch>
                      </p:blipFill>
                      <p:spPr bwMode="auto">
                        <a:xfrm>
                          <a:off x="2484438" y="2206625"/>
                          <a:ext cx="425132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0">
              <a:extLst>
                <a:ext uri="{FF2B5EF4-FFF2-40B4-BE49-F238E27FC236}">
                  <a16:creationId xmlns:a16="http://schemas.microsoft.com/office/drawing/2014/main" id="{B7B771B7-431B-4820-8B9D-4FD90B7E912C}"/>
                </a:ext>
              </a:extLst>
            </p:cNvPr>
            <p:cNvGraphicFramePr>
              <a:graphicFrameLocks noChangeAspect="1"/>
            </p:cNvGraphicFramePr>
            <p:nvPr>
              <p:extLst>
                <p:ext uri="{D42A27DB-BD31-4B8C-83A1-F6EECF244321}">
                  <p14:modId xmlns:p14="http://schemas.microsoft.com/office/powerpoint/2010/main" val="1118487254"/>
                </p:ext>
              </p:extLst>
            </p:nvPr>
          </p:nvGraphicFramePr>
          <p:xfrm>
            <a:off x="1147763" y="2770188"/>
            <a:ext cx="485775" cy="1811337"/>
          </p:xfrm>
          <a:graphic>
            <a:graphicData uri="http://schemas.openxmlformats.org/presentationml/2006/ole">
              <mc:AlternateContent xmlns:mc="http://schemas.openxmlformats.org/markup-compatibility/2006">
                <mc:Choice xmlns:v="urn:schemas-microsoft-com:vml" Requires="v">
                  <p:oleObj name="Equation" r:id="rId12" imgW="215640" imgH="914400" progId="Equation.DSMT4">
                    <p:embed/>
                  </p:oleObj>
                </mc:Choice>
                <mc:Fallback>
                  <p:oleObj name="Equation" r:id="rId12" imgW="215640" imgH="914400" progId="Equation.DSMT4">
                    <p:embed/>
                    <p:pic>
                      <p:nvPicPr>
                        <p:cNvPr id="80" name="Object 40"/>
                        <p:cNvPicPr>
                          <a:picLocks noChangeAspect="1" noChangeArrowheads="1"/>
                        </p:cNvPicPr>
                        <p:nvPr/>
                      </p:nvPicPr>
                      <p:blipFill>
                        <a:blip r:embed="rId13"/>
                        <a:srcRect/>
                        <a:stretch>
                          <a:fillRect/>
                        </a:stretch>
                      </p:blipFill>
                      <p:spPr bwMode="auto">
                        <a:xfrm>
                          <a:off x="1147763" y="2770188"/>
                          <a:ext cx="485775" cy="1811337"/>
                        </a:xfrm>
                        <a:prstGeom prst="rect">
                          <a:avLst/>
                        </a:prstGeom>
                        <a:noFill/>
                        <a:ln>
                          <a:noFill/>
                        </a:ln>
                        <a:effectLst/>
                      </p:spPr>
                    </p:pic>
                  </p:oleObj>
                </mc:Fallback>
              </mc:AlternateContent>
            </a:graphicData>
          </a:graphic>
        </p:graphicFrame>
        <p:graphicFrame>
          <p:nvGraphicFramePr>
            <p:cNvPr id="19" name="Object 41">
              <a:extLst>
                <a:ext uri="{FF2B5EF4-FFF2-40B4-BE49-F238E27FC236}">
                  <a16:creationId xmlns:a16="http://schemas.microsoft.com/office/drawing/2014/main" id="{9041F2B8-8B51-4C35-9CF8-13F9A6D17F65}"/>
                </a:ext>
              </a:extLst>
            </p:cNvPr>
            <p:cNvGraphicFramePr>
              <a:graphicFrameLocks noChangeAspect="1"/>
            </p:cNvGraphicFramePr>
            <p:nvPr>
              <p:extLst>
                <p:ext uri="{D42A27DB-BD31-4B8C-83A1-F6EECF244321}">
                  <p14:modId xmlns:p14="http://schemas.microsoft.com/office/powerpoint/2010/main" val="3105299749"/>
                </p:ext>
              </p:extLst>
            </p:nvPr>
          </p:nvGraphicFramePr>
          <p:xfrm>
            <a:off x="1900238" y="2794000"/>
            <a:ext cx="5508625" cy="1738313"/>
          </p:xfrm>
          <a:graphic>
            <a:graphicData uri="http://schemas.openxmlformats.org/presentationml/2006/ole">
              <mc:AlternateContent xmlns:mc="http://schemas.openxmlformats.org/markup-compatibility/2006">
                <mc:Choice xmlns:v="urn:schemas-microsoft-com:vml" Requires="v">
                  <p:oleObj name="Equation" r:id="rId14" imgW="2616120" imgH="939600" progId="Equation.DSMT4">
                    <p:embed/>
                  </p:oleObj>
                </mc:Choice>
                <mc:Fallback>
                  <p:oleObj name="Equation" r:id="rId14" imgW="2616120" imgH="939600" progId="Equation.DSMT4">
                    <p:embed/>
                    <p:pic>
                      <p:nvPicPr>
                        <p:cNvPr id="81" name="Object 41"/>
                        <p:cNvPicPr>
                          <a:picLocks noChangeAspect="1" noChangeArrowheads="1"/>
                        </p:cNvPicPr>
                        <p:nvPr/>
                      </p:nvPicPr>
                      <p:blipFill>
                        <a:blip r:embed="rId15"/>
                        <a:srcRect/>
                        <a:stretch>
                          <a:fillRect/>
                        </a:stretch>
                      </p:blipFill>
                      <p:spPr bwMode="auto">
                        <a:xfrm>
                          <a:off x="1900238" y="2794000"/>
                          <a:ext cx="5508625" cy="1738313"/>
                        </a:xfrm>
                        <a:prstGeom prst="rect">
                          <a:avLst/>
                        </a:prstGeom>
                        <a:noFill/>
                        <a:ln>
                          <a:noFill/>
                        </a:ln>
                        <a:effectLst/>
                      </p:spPr>
                    </p:pic>
                  </p:oleObj>
                </mc:Fallback>
              </mc:AlternateContent>
            </a:graphicData>
          </a:graphic>
        </p:graphicFrame>
        <p:graphicFrame>
          <p:nvGraphicFramePr>
            <p:cNvPr id="20" name="Object 43">
              <a:extLst>
                <a:ext uri="{FF2B5EF4-FFF2-40B4-BE49-F238E27FC236}">
                  <a16:creationId xmlns:a16="http://schemas.microsoft.com/office/drawing/2014/main" id="{BC543883-7FB3-4A81-8B9B-11F68E15ACF0}"/>
                </a:ext>
              </a:extLst>
            </p:cNvPr>
            <p:cNvGraphicFramePr>
              <a:graphicFrameLocks noChangeAspect="1"/>
            </p:cNvGraphicFramePr>
            <p:nvPr>
              <p:extLst>
                <p:ext uri="{D42A27DB-BD31-4B8C-83A1-F6EECF244321}">
                  <p14:modId xmlns:p14="http://schemas.microsoft.com/office/powerpoint/2010/main" val="2604029542"/>
                </p:ext>
              </p:extLst>
            </p:nvPr>
          </p:nvGraphicFramePr>
          <p:xfrm>
            <a:off x="7489825" y="2768600"/>
            <a:ext cx="714375" cy="1785938"/>
          </p:xfrm>
          <a:graphic>
            <a:graphicData uri="http://schemas.openxmlformats.org/presentationml/2006/ole">
              <mc:AlternateContent xmlns:mc="http://schemas.openxmlformats.org/markup-compatibility/2006">
                <mc:Choice xmlns:v="urn:schemas-microsoft-com:vml" Requires="v">
                  <p:oleObj name="Equation" r:id="rId16" imgW="279360" imgH="914400" progId="Equation.DSMT4">
                    <p:embed/>
                  </p:oleObj>
                </mc:Choice>
                <mc:Fallback>
                  <p:oleObj name="Equation" r:id="rId16" imgW="279360" imgH="914400" progId="Equation.DSMT4">
                    <p:embed/>
                    <p:pic>
                      <p:nvPicPr>
                        <p:cNvPr id="83" name="Object 43"/>
                        <p:cNvPicPr>
                          <a:picLocks noChangeAspect="1" noChangeArrowheads="1"/>
                        </p:cNvPicPr>
                        <p:nvPr/>
                      </p:nvPicPr>
                      <p:blipFill>
                        <a:blip r:embed="rId17"/>
                        <a:srcRect/>
                        <a:stretch>
                          <a:fillRect/>
                        </a:stretch>
                      </p:blipFill>
                      <p:spPr bwMode="auto">
                        <a:xfrm>
                          <a:off x="7489825" y="2768600"/>
                          <a:ext cx="714375" cy="1785938"/>
                        </a:xfrm>
                        <a:prstGeom prst="rect">
                          <a:avLst/>
                        </a:prstGeom>
                        <a:noFill/>
                        <a:ln>
                          <a:noFill/>
                        </a:ln>
                        <a:effectLst/>
                      </p:spPr>
                    </p:pic>
                  </p:oleObj>
                </mc:Fallback>
              </mc:AlternateContent>
            </a:graphicData>
          </a:graphic>
        </p:graphicFrame>
        <p:graphicFrame>
          <p:nvGraphicFramePr>
            <p:cNvPr id="21" name="Object 44">
              <a:extLst>
                <a:ext uri="{FF2B5EF4-FFF2-40B4-BE49-F238E27FC236}">
                  <a16:creationId xmlns:a16="http://schemas.microsoft.com/office/drawing/2014/main" id="{F6FE47B6-05FC-40AA-8736-C88FCE5F5CCA}"/>
                </a:ext>
              </a:extLst>
            </p:cNvPr>
            <p:cNvGraphicFramePr>
              <a:graphicFrameLocks noChangeAspect="1"/>
            </p:cNvGraphicFramePr>
            <p:nvPr>
              <p:extLst>
                <p:ext uri="{D42A27DB-BD31-4B8C-83A1-F6EECF244321}">
                  <p14:modId xmlns:p14="http://schemas.microsoft.com/office/powerpoint/2010/main" val="2826944670"/>
                </p:ext>
              </p:extLst>
            </p:nvPr>
          </p:nvGraphicFramePr>
          <p:xfrm>
            <a:off x="1074413" y="4792461"/>
            <a:ext cx="531812" cy="495300"/>
          </p:xfrm>
          <a:graphic>
            <a:graphicData uri="http://schemas.openxmlformats.org/presentationml/2006/ole">
              <mc:AlternateContent xmlns:mc="http://schemas.openxmlformats.org/markup-compatibility/2006">
                <mc:Choice xmlns:v="urn:schemas-microsoft-com:vml" Requires="v">
                  <p:oleObj name="Equation" r:id="rId18" imgW="228600" imgH="241200" progId="Equation.DSMT4">
                    <p:embed/>
                  </p:oleObj>
                </mc:Choice>
                <mc:Fallback>
                  <p:oleObj name="Equation" r:id="rId18" imgW="228600" imgH="241200" progId="Equation.DSMT4">
                    <p:embed/>
                    <p:pic>
                      <p:nvPicPr>
                        <p:cNvPr id="84" name="Object 44"/>
                        <p:cNvPicPr>
                          <a:picLocks noChangeAspect="1" noChangeArrowheads="1"/>
                        </p:cNvPicPr>
                        <p:nvPr/>
                      </p:nvPicPr>
                      <p:blipFill>
                        <a:blip r:embed="rId19"/>
                        <a:srcRect/>
                        <a:stretch>
                          <a:fillRect/>
                        </a:stretch>
                      </p:blipFill>
                      <p:spPr bwMode="auto">
                        <a:xfrm>
                          <a:off x="1074413" y="4792461"/>
                          <a:ext cx="53181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5">
              <a:extLst>
                <a:ext uri="{FF2B5EF4-FFF2-40B4-BE49-F238E27FC236}">
                  <a16:creationId xmlns:a16="http://schemas.microsoft.com/office/drawing/2014/main" id="{A33C7DA6-C9D7-4CCF-A9B7-6E4B6DB87EF0}"/>
                </a:ext>
              </a:extLst>
            </p:cNvPr>
            <p:cNvGraphicFramePr>
              <a:graphicFrameLocks noChangeAspect="1"/>
            </p:cNvGraphicFramePr>
            <p:nvPr>
              <p:extLst>
                <p:ext uri="{D42A27DB-BD31-4B8C-83A1-F6EECF244321}">
                  <p14:modId xmlns:p14="http://schemas.microsoft.com/office/powerpoint/2010/main" val="1118048609"/>
                </p:ext>
              </p:extLst>
            </p:nvPr>
          </p:nvGraphicFramePr>
          <p:xfrm>
            <a:off x="2419350" y="4711700"/>
            <a:ext cx="4487863" cy="544513"/>
          </p:xfrm>
          <a:graphic>
            <a:graphicData uri="http://schemas.openxmlformats.org/presentationml/2006/ole">
              <mc:AlternateContent xmlns:mc="http://schemas.openxmlformats.org/markup-compatibility/2006">
                <mc:Choice xmlns:v="urn:schemas-microsoft-com:vml" Requires="v">
                  <p:oleObj name="Equation" r:id="rId20" imgW="1752480" imgH="241200" progId="Equation.DSMT4">
                    <p:embed/>
                  </p:oleObj>
                </mc:Choice>
                <mc:Fallback>
                  <p:oleObj name="Equation" r:id="rId20" imgW="1752480" imgH="241200" progId="Equation.DSMT4">
                    <p:embed/>
                    <p:pic>
                      <p:nvPicPr>
                        <p:cNvPr id="85" name="Object 45"/>
                        <p:cNvPicPr>
                          <a:picLocks noChangeAspect="1" noChangeArrowheads="1"/>
                        </p:cNvPicPr>
                        <p:nvPr/>
                      </p:nvPicPr>
                      <p:blipFill>
                        <a:blip r:embed="rId21"/>
                        <a:srcRect/>
                        <a:stretch>
                          <a:fillRect/>
                        </a:stretch>
                      </p:blipFill>
                      <p:spPr bwMode="auto">
                        <a:xfrm>
                          <a:off x="2419350" y="4711700"/>
                          <a:ext cx="4487863"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6">
              <a:extLst>
                <a:ext uri="{FF2B5EF4-FFF2-40B4-BE49-F238E27FC236}">
                  <a16:creationId xmlns:a16="http://schemas.microsoft.com/office/drawing/2014/main" id="{ABBE4C25-B9D3-4C55-A6AB-5BCA0894314E}"/>
                </a:ext>
              </a:extLst>
            </p:cNvPr>
            <p:cNvGraphicFramePr>
              <a:graphicFrameLocks noChangeAspect="1"/>
            </p:cNvGraphicFramePr>
            <p:nvPr>
              <p:extLst>
                <p:ext uri="{D42A27DB-BD31-4B8C-83A1-F6EECF244321}">
                  <p14:modId xmlns:p14="http://schemas.microsoft.com/office/powerpoint/2010/main" val="3232793477"/>
                </p:ext>
              </p:extLst>
            </p:nvPr>
          </p:nvGraphicFramePr>
          <p:xfrm>
            <a:off x="7504113" y="4749800"/>
            <a:ext cx="547687" cy="519113"/>
          </p:xfrm>
          <a:graphic>
            <a:graphicData uri="http://schemas.openxmlformats.org/presentationml/2006/ole">
              <mc:AlternateContent xmlns:mc="http://schemas.openxmlformats.org/markup-compatibility/2006">
                <mc:Choice xmlns:v="urn:schemas-microsoft-com:vml" Requires="v">
                  <p:oleObj name="Equation" r:id="rId22" imgW="152280" imgH="164880" progId="Equation.DSMT4">
                    <p:embed/>
                  </p:oleObj>
                </mc:Choice>
                <mc:Fallback>
                  <p:oleObj name="Equation" r:id="rId22" imgW="152280" imgH="164880" progId="Equation.DSMT4">
                    <p:embed/>
                    <p:pic>
                      <p:nvPicPr>
                        <p:cNvPr id="86" name="Object 46"/>
                        <p:cNvPicPr>
                          <a:picLocks noChangeAspect="1" noChangeArrowheads="1"/>
                        </p:cNvPicPr>
                        <p:nvPr/>
                      </p:nvPicPr>
                      <p:blipFill>
                        <a:blip r:embed="rId23"/>
                        <a:srcRect/>
                        <a:stretch>
                          <a:fillRect/>
                        </a:stretch>
                      </p:blipFill>
                      <p:spPr bwMode="auto">
                        <a:xfrm>
                          <a:off x="7504113" y="4749800"/>
                          <a:ext cx="547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47">
              <a:extLst>
                <a:ext uri="{FF2B5EF4-FFF2-40B4-BE49-F238E27FC236}">
                  <a16:creationId xmlns:a16="http://schemas.microsoft.com/office/drawing/2014/main" id="{85113F7D-4991-45F1-8F2E-5843820C11F3}"/>
                </a:ext>
              </a:extLst>
            </p:cNvPr>
            <p:cNvSpPr>
              <a:spLocks noChangeShapeType="1"/>
            </p:cNvSpPr>
            <p:nvPr/>
          </p:nvSpPr>
          <p:spPr bwMode="auto">
            <a:xfrm>
              <a:off x="852489" y="2204864"/>
              <a:ext cx="982662" cy="46355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25" name="Object 17">
              <a:extLst>
                <a:ext uri="{FF2B5EF4-FFF2-40B4-BE49-F238E27FC236}">
                  <a16:creationId xmlns:a16="http://schemas.microsoft.com/office/drawing/2014/main" id="{2D7A227E-CBC3-4F2C-91C9-0B98C5FFEBDE}"/>
                </a:ext>
              </a:extLst>
            </p:cNvPr>
            <p:cNvGraphicFramePr>
              <a:graphicFrameLocks noChangeAspect="1"/>
            </p:cNvGraphicFramePr>
            <p:nvPr>
              <p:extLst>
                <p:ext uri="{D42A27DB-BD31-4B8C-83A1-F6EECF244321}">
                  <p14:modId xmlns:p14="http://schemas.microsoft.com/office/powerpoint/2010/main" val="3597612457"/>
                </p:ext>
              </p:extLst>
            </p:nvPr>
          </p:nvGraphicFramePr>
          <p:xfrm>
            <a:off x="852488" y="2293764"/>
            <a:ext cx="346075" cy="374650"/>
          </p:xfrm>
          <a:graphic>
            <a:graphicData uri="http://schemas.openxmlformats.org/presentationml/2006/ole">
              <mc:AlternateContent xmlns:mc="http://schemas.openxmlformats.org/markup-compatibility/2006">
                <mc:Choice xmlns:v="urn:schemas-microsoft-com:vml" Requires="v">
                  <p:oleObj name="Equation" r:id="rId24" imgW="152280" imgH="164880" progId="Equation.DSMT4">
                    <p:embed/>
                  </p:oleObj>
                </mc:Choice>
                <mc:Fallback>
                  <p:oleObj name="Equation" r:id="rId24" imgW="152280" imgH="164880" progId="Equation.DSMT4">
                    <p:embed/>
                    <p:pic>
                      <p:nvPicPr>
                        <p:cNvPr id="107" name="Object 17"/>
                        <p:cNvPicPr>
                          <a:picLocks noChangeAspect="1" noChangeArrowheads="1"/>
                        </p:cNvPicPr>
                        <p:nvPr/>
                      </p:nvPicPr>
                      <p:blipFill>
                        <a:blip r:embed="rId25"/>
                        <a:srcRect/>
                        <a:stretch>
                          <a:fillRect/>
                        </a:stretch>
                      </p:blipFill>
                      <p:spPr bwMode="auto">
                        <a:xfrm>
                          <a:off x="852488" y="2293764"/>
                          <a:ext cx="34607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对象 25">
              <a:extLst>
                <a:ext uri="{FF2B5EF4-FFF2-40B4-BE49-F238E27FC236}">
                  <a16:creationId xmlns:a16="http://schemas.microsoft.com/office/drawing/2014/main" id="{945E58AC-392D-41FC-B128-4296E57A3E71}"/>
                </a:ext>
              </a:extLst>
            </p:cNvPr>
            <p:cNvGraphicFramePr>
              <a:graphicFrameLocks noChangeAspect="1"/>
            </p:cNvGraphicFramePr>
            <p:nvPr>
              <p:extLst>
                <p:ext uri="{D42A27DB-BD31-4B8C-83A1-F6EECF244321}">
                  <p14:modId xmlns:p14="http://schemas.microsoft.com/office/powerpoint/2010/main" val="2387993876"/>
                </p:ext>
              </p:extLst>
            </p:nvPr>
          </p:nvGraphicFramePr>
          <p:xfrm>
            <a:off x="1489621" y="2177970"/>
            <a:ext cx="346075" cy="374650"/>
          </p:xfrm>
          <a:graphic>
            <a:graphicData uri="http://schemas.openxmlformats.org/presentationml/2006/ole">
              <mc:AlternateContent xmlns:mc="http://schemas.openxmlformats.org/markup-compatibility/2006">
                <mc:Choice xmlns:v="urn:schemas-microsoft-com:vml" Requires="v">
                  <p:oleObj name="Equation" r:id="rId26" imgW="152280" imgH="164880" progId="Equation.DSMT4">
                    <p:embed/>
                  </p:oleObj>
                </mc:Choice>
                <mc:Fallback>
                  <p:oleObj name="Equation" r:id="rId26" imgW="152280" imgH="164880" progId="Equation.DSMT4">
                    <p:embed/>
                    <p:pic>
                      <p:nvPicPr>
                        <p:cNvPr id="3" name="对象 2"/>
                        <p:cNvPicPr>
                          <a:picLocks noChangeAspect="1" noChangeArrowheads="1"/>
                        </p:cNvPicPr>
                        <p:nvPr/>
                      </p:nvPicPr>
                      <p:blipFill>
                        <a:blip r:embed="rId27"/>
                        <a:srcRect/>
                        <a:stretch>
                          <a:fillRect/>
                        </a:stretch>
                      </p:blipFill>
                      <p:spPr bwMode="auto">
                        <a:xfrm>
                          <a:off x="1489621" y="2177970"/>
                          <a:ext cx="34607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对象 26">
              <a:extLst>
                <a:ext uri="{FF2B5EF4-FFF2-40B4-BE49-F238E27FC236}">
                  <a16:creationId xmlns:a16="http://schemas.microsoft.com/office/drawing/2014/main" id="{9A986BF1-1F26-4AE5-9901-01B55ACB53B0}"/>
                </a:ext>
              </a:extLst>
            </p:cNvPr>
            <p:cNvGraphicFramePr>
              <a:graphicFrameLocks noChangeAspect="1"/>
            </p:cNvGraphicFramePr>
            <p:nvPr>
              <p:extLst>
                <p:ext uri="{D42A27DB-BD31-4B8C-83A1-F6EECF244321}">
                  <p14:modId xmlns:p14="http://schemas.microsoft.com/office/powerpoint/2010/main" val="726184331"/>
                </p:ext>
              </p:extLst>
            </p:nvPr>
          </p:nvGraphicFramePr>
          <p:xfrm>
            <a:off x="7538417" y="2190844"/>
            <a:ext cx="561975" cy="468312"/>
          </p:xfrm>
          <a:graphic>
            <a:graphicData uri="http://schemas.openxmlformats.org/presentationml/2006/ole">
              <mc:AlternateContent xmlns:mc="http://schemas.openxmlformats.org/markup-compatibility/2006">
                <mc:Choice xmlns:v="urn:schemas-microsoft-com:vml" Requires="v">
                  <p:oleObj name="Equation" r:id="rId28" imgW="241200" imgH="228600" progId="Equation.DSMT4">
                    <p:embed/>
                  </p:oleObj>
                </mc:Choice>
                <mc:Fallback>
                  <p:oleObj name="Equation" r:id="rId28" imgW="241200" imgH="228600" progId="Equation.DSMT4">
                    <p:embed/>
                    <p:pic>
                      <p:nvPicPr>
                        <p:cNvPr id="4" name="对象 3"/>
                        <p:cNvPicPr>
                          <a:picLocks noChangeAspect="1" noChangeArrowheads="1"/>
                        </p:cNvPicPr>
                        <p:nvPr/>
                      </p:nvPicPr>
                      <p:blipFill>
                        <a:blip r:embed="rId29"/>
                        <a:srcRect/>
                        <a:stretch>
                          <a:fillRect/>
                        </a:stretch>
                      </p:blipFill>
                      <p:spPr bwMode="auto">
                        <a:xfrm>
                          <a:off x="7538417" y="2190844"/>
                          <a:ext cx="5619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5" name="页脚占位符 44">
            <a:extLst>
              <a:ext uri="{FF2B5EF4-FFF2-40B4-BE49-F238E27FC236}">
                <a16:creationId xmlns:a16="http://schemas.microsoft.com/office/drawing/2014/main" id="{7DE2696C-6EFD-44C4-84C1-0A3645EF6DF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12928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0D0095-9F6C-4CB1-B5C4-2D6C56B8363E}"/>
              </a:ext>
            </a:extLst>
          </p:cNvPr>
          <p:cNvSpPr>
            <a:spLocks noGrp="1"/>
          </p:cNvSpPr>
          <p:nvPr>
            <p:ph type="dt" sz="half" idx="2"/>
          </p:nvPr>
        </p:nvSpPr>
        <p:spPr/>
        <p:txBody>
          <a:bodyPr/>
          <a:lstStyle/>
          <a:p>
            <a:pPr>
              <a:defRPr/>
            </a:pPr>
            <a:fld id="{A909A71F-D536-4D8A-9D25-6636A177DBC8}" type="datetime1">
              <a:rPr lang="zh-CN" altLang="en-US" smtClean="0"/>
              <a:t>2022/11/23</a:t>
            </a:fld>
            <a:endParaRPr lang="zh-CN" altLang="en-US"/>
          </a:p>
        </p:txBody>
      </p:sp>
      <p:sp>
        <p:nvSpPr>
          <p:cNvPr id="4" name="Text Box 16">
            <a:extLst>
              <a:ext uri="{FF2B5EF4-FFF2-40B4-BE49-F238E27FC236}">
                <a16:creationId xmlns:a16="http://schemas.microsoft.com/office/drawing/2014/main" id="{EC7DEF61-2639-46E2-9A36-B9503F5C58A8}"/>
              </a:ext>
            </a:extLst>
          </p:cNvPr>
          <p:cNvSpPr txBox="1">
            <a:spLocks noChangeArrowheads="1"/>
          </p:cNvSpPr>
          <p:nvPr/>
        </p:nvSpPr>
        <p:spPr bwMode="auto">
          <a:xfrm>
            <a:off x="606176" y="404664"/>
            <a:ext cx="81422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zh-CN" altLang="en-US" sz="2400" dirty="0">
                <a:solidFill>
                  <a:srgbClr val="000000"/>
                </a:solidFill>
                <a:ea typeface="微软雅黑" panose="020B0503020204020204" pitchFamily="34" charset="-122"/>
                <a:cs typeface="Times New Roman" panose="02020603050405020304" pitchFamily="18" charset="0"/>
              </a:rPr>
              <a:t>为了解各因素的影响，令</a:t>
            </a:r>
          </a:p>
        </p:txBody>
      </p:sp>
      <p:graphicFrame>
        <p:nvGraphicFramePr>
          <p:cNvPr id="5" name="Object 20">
            <a:extLst>
              <a:ext uri="{FF2B5EF4-FFF2-40B4-BE49-F238E27FC236}">
                <a16:creationId xmlns:a16="http://schemas.microsoft.com/office/drawing/2014/main" id="{6CECC624-E2F6-4DFC-A9D0-AD57BEEFCC15}"/>
              </a:ext>
            </a:extLst>
          </p:cNvPr>
          <p:cNvGraphicFramePr>
            <a:graphicFrameLocks noChangeAspect="1"/>
          </p:cNvGraphicFramePr>
          <p:nvPr>
            <p:extLst>
              <p:ext uri="{D42A27DB-BD31-4B8C-83A1-F6EECF244321}">
                <p14:modId xmlns:p14="http://schemas.microsoft.com/office/powerpoint/2010/main" val="3847662161"/>
              </p:ext>
            </p:extLst>
          </p:nvPr>
        </p:nvGraphicFramePr>
        <p:xfrm>
          <a:off x="874713" y="1358900"/>
          <a:ext cx="5497512" cy="2790825"/>
        </p:xfrm>
        <a:graphic>
          <a:graphicData uri="http://schemas.openxmlformats.org/presentationml/2006/ole">
            <mc:AlternateContent xmlns:mc="http://schemas.openxmlformats.org/markup-compatibility/2006">
              <mc:Choice xmlns:v="urn:schemas-microsoft-com:vml" Requires="v">
                <p:oleObj name="Equation" r:id="rId2" imgW="2705040" imgH="1371600" progId="Equation.DSMT4">
                  <p:embed/>
                </p:oleObj>
              </mc:Choice>
              <mc:Fallback>
                <p:oleObj name="Equation" r:id="rId2" imgW="2705040" imgH="1371600" progId="Equation.DSMT4">
                  <p:embed/>
                  <p:pic>
                    <p:nvPicPr>
                      <p:cNvPr id="55" name="Object 20"/>
                      <p:cNvPicPr>
                        <a:picLocks noChangeAspect="1" noChangeArrowheads="1"/>
                      </p:cNvPicPr>
                      <p:nvPr/>
                    </p:nvPicPr>
                    <p:blipFill>
                      <a:blip r:embed="rId3"/>
                      <a:srcRect/>
                      <a:stretch>
                        <a:fillRect/>
                      </a:stretch>
                    </p:blipFill>
                    <p:spPr bwMode="auto">
                      <a:xfrm>
                        <a:off x="874713" y="1358900"/>
                        <a:ext cx="5497512" cy="279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30">
            <a:extLst>
              <a:ext uri="{FF2B5EF4-FFF2-40B4-BE49-F238E27FC236}">
                <a16:creationId xmlns:a16="http://schemas.microsoft.com/office/drawing/2014/main" id="{01A3F639-C723-44F3-9A7E-F42D334DC97A}"/>
              </a:ext>
            </a:extLst>
          </p:cNvPr>
          <p:cNvGrpSpPr>
            <a:grpSpLocks/>
          </p:cNvGrpSpPr>
          <p:nvPr/>
        </p:nvGrpSpPr>
        <p:grpSpPr bwMode="auto">
          <a:xfrm>
            <a:off x="457200" y="4438550"/>
            <a:ext cx="8435975" cy="1582738"/>
            <a:chOff x="288" y="2324"/>
            <a:chExt cx="5314" cy="997"/>
          </a:xfrm>
        </p:grpSpPr>
        <p:sp>
          <p:nvSpPr>
            <p:cNvPr id="7" name="Text Box 8">
              <a:extLst>
                <a:ext uri="{FF2B5EF4-FFF2-40B4-BE49-F238E27FC236}">
                  <a16:creationId xmlns:a16="http://schemas.microsoft.com/office/drawing/2014/main" id="{480EE5CF-4FAA-4989-905B-6991A81F29E0}"/>
                </a:ext>
              </a:extLst>
            </p:cNvPr>
            <p:cNvSpPr txBox="1">
              <a:spLocks noChangeArrowheads="1"/>
            </p:cNvSpPr>
            <p:nvPr/>
          </p:nvSpPr>
          <p:spPr bwMode="auto">
            <a:xfrm>
              <a:off x="288" y="2324"/>
              <a:ext cx="5314" cy="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称     为</a:t>
              </a:r>
              <a:r>
                <a:rPr kumimoji="0" lang="zh-CN" altLang="en-US"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理论总均值</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，表示所考虑的</a:t>
              </a:r>
              <a:r>
                <a:rPr kumimoji="0" lang="en-US" altLang="zh-CN" sz="2400" i="1" kern="0" dirty="0">
                  <a:solidFill>
                    <a:srgbClr val="000000"/>
                  </a:solidFill>
                  <a:ea typeface="微软雅黑" panose="020B0503020204020204" pitchFamily="34" charset="-122"/>
                  <a:cs typeface="Times New Roman" panose="02020603050405020304" pitchFamily="18" charset="0"/>
                </a:rPr>
                <a:t> </a:t>
              </a:r>
              <a:r>
                <a:rPr kumimoji="0" lang="en-US" altLang="zh-CN" sz="2400" i="1" u="none" strike="noStrike" kern="0" cap="none" spc="0" normalizeH="0" baseline="0" noProof="0" dirty="0" err="1">
                  <a:ln>
                    <a:noFill/>
                  </a:ln>
                  <a:solidFill>
                    <a:srgbClr val="000000"/>
                  </a:solidFill>
                  <a:effectLst/>
                  <a:uLnTx/>
                  <a:uFillTx/>
                  <a:ea typeface="微软雅黑" panose="020B0503020204020204" pitchFamily="34" charset="-122"/>
                  <a:cs typeface="Times New Roman" panose="02020603050405020304" pitchFamily="18" charset="0"/>
                </a:rPr>
                <a:t>pq</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个总体数学期望的总平均；</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称</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a </a:t>
              </a:r>
              <a:r>
                <a:rPr kumimoji="0" lang="en-US" altLang="zh-CN" sz="2400" i="1" u="none" strike="noStrike" kern="0" cap="none" spc="0" normalizeH="0" baseline="-25000" noProof="0" dirty="0">
                  <a:ln>
                    <a:noFill/>
                  </a:ln>
                  <a:solidFill>
                    <a:srgbClr val="0000FF"/>
                  </a:solidFill>
                  <a:effectLst/>
                  <a:uLnTx/>
                  <a:uFillTx/>
                  <a:ea typeface="微软雅黑" panose="020B0503020204020204" pitchFamily="34" charset="-122"/>
                  <a:cs typeface="Times New Roman" panose="02020603050405020304" pitchFamily="18" charset="0"/>
                </a:rPr>
                <a:t>i</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为因素</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A</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的第</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i</a:t>
              </a:r>
              <a:r>
                <a:rPr kumimoji="0" lang="en-US" altLang="zh-CN"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个水平对试验结果的效应</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t>
              </a:r>
              <a:r>
                <a:rPr kumimoji="0" lang="zh-CN" altLang="en-US"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称</a:t>
              </a:r>
              <a:r>
                <a:rPr kumimoji="0" lang="en-US" altLang="zh-CN" sz="2400" i="1"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b </a:t>
              </a:r>
              <a:r>
                <a:rPr kumimoji="0" lang="en-US" altLang="zh-CN" sz="2400" i="1" u="none" strike="noStrike" kern="0" cap="none" spc="0" normalizeH="0" baseline="-25000" noProof="0" dirty="0">
                  <a:ln>
                    <a:noFill/>
                  </a:ln>
                  <a:solidFill>
                    <a:srgbClr val="FF0000"/>
                  </a:solidFill>
                  <a:effectLst/>
                  <a:uLnTx/>
                  <a:uFillTx/>
                  <a:ea typeface="微软雅黑" panose="020B0503020204020204" pitchFamily="34" charset="-122"/>
                  <a:cs typeface="Times New Roman" panose="02020603050405020304" pitchFamily="18" charset="0"/>
                </a:rPr>
                <a:t>j</a:t>
              </a:r>
              <a:r>
                <a:rPr kumimoji="0" lang="en-US" altLang="zh-CN" sz="2400" i="1"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为因素</a:t>
              </a:r>
              <a:r>
                <a:rPr kumimoji="0" lang="en-US" altLang="zh-CN" sz="2400" i="1"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的第</a:t>
              </a:r>
              <a:r>
                <a:rPr kumimoji="0" lang="en-US" altLang="zh-CN" sz="2400" i="1"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j</a:t>
              </a:r>
              <a:r>
                <a:rPr kumimoji="0" lang="en-US" altLang="zh-CN"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个水平对试验结果的效应</a:t>
              </a:r>
              <a:endPar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endParaRPr>
            </a:p>
          </p:txBody>
        </p:sp>
        <p:graphicFrame>
          <p:nvGraphicFramePr>
            <p:cNvPr id="8" name="Object 9">
              <a:extLst>
                <a:ext uri="{FF2B5EF4-FFF2-40B4-BE49-F238E27FC236}">
                  <a16:creationId xmlns:a16="http://schemas.microsoft.com/office/drawing/2014/main" id="{D5456C37-7917-43AE-A9F0-3A04E65A2F0A}"/>
                </a:ext>
              </a:extLst>
            </p:cNvPr>
            <p:cNvGraphicFramePr>
              <a:graphicFrameLocks noChangeAspect="1"/>
            </p:cNvGraphicFramePr>
            <p:nvPr/>
          </p:nvGraphicFramePr>
          <p:xfrm>
            <a:off x="552" y="2457"/>
            <a:ext cx="200" cy="208"/>
          </p:xfrm>
          <a:graphic>
            <a:graphicData uri="http://schemas.openxmlformats.org/presentationml/2006/ole">
              <mc:AlternateContent xmlns:mc="http://schemas.openxmlformats.org/markup-compatibility/2006">
                <mc:Choice xmlns:v="urn:schemas-microsoft-com:vml" Requires="v">
                  <p:oleObj name="Equation" r:id="rId4" imgW="317160" imgH="330120" progId="Equation.3">
                    <p:embed/>
                  </p:oleObj>
                </mc:Choice>
                <mc:Fallback>
                  <p:oleObj name="Equation" r:id="rId4" imgW="317160" imgH="330120" progId="Equation.3">
                    <p:embed/>
                    <p:pic>
                      <p:nvPicPr>
                        <p:cNvPr id="3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 y="2457"/>
                          <a:ext cx="2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 name="页脚占位符 8">
            <a:extLst>
              <a:ext uri="{FF2B5EF4-FFF2-40B4-BE49-F238E27FC236}">
                <a16:creationId xmlns:a16="http://schemas.microsoft.com/office/drawing/2014/main" id="{AC57FF03-8E7A-4B25-A2E2-D55F5C8135F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64597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F24DEE-D1A8-4EF2-B564-22E5EE8CAB94}"/>
              </a:ext>
            </a:extLst>
          </p:cNvPr>
          <p:cNvSpPr>
            <a:spLocks noGrp="1"/>
          </p:cNvSpPr>
          <p:nvPr>
            <p:ph type="dt" sz="half" idx="2"/>
          </p:nvPr>
        </p:nvSpPr>
        <p:spPr/>
        <p:txBody>
          <a:bodyPr/>
          <a:lstStyle/>
          <a:p>
            <a:pPr>
              <a:defRPr/>
            </a:pPr>
            <a:fld id="{5C94F67B-702C-48B6-806C-4DF417712F7C}" type="datetime1">
              <a:rPr lang="zh-CN" altLang="en-US" smtClean="0"/>
              <a:t>2022/11/23</a:t>
            </a:fld>
            <a:endParaRPr lang="zh-CN" altLang="en-US"/>
          </a:p>
        </p:txBody>
      </p:sp>
      <p:sp>
        <p:nvSpPr>
          <p:cNvPr id="4" name="Text Box 14">
            <a:extLst>
              <a:ext uri="{FF2B5EF4-FFF2-40B4-BE49-F238E27FC236}">
                <a16:creationId xmlns:a16="http://schemas.microsoft.com/office/drawing/2014/main" id="{941E9A71-2648-4245-A534-2407B8B325C9}"/>
              </a:ext>
            </a:extLst>
          </p:cNvPr>
          <p:cNvSpPr txBox="1">
            <a:spLocks noChangeArrowheads="1"/>
          </p:cNvSpPr>
          <p:nvPr/>
        </p:nvSpPr>
        <p:spPr bwMode="auto">
          <a:xfrm>
            <a:off x="468313" y="476672"/>
            <a:ext cx="763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ea typeface="微软雅黑" panose="020B0503020204020204" pitchFamily="34" charset="-122"/>
                <a:cs typeface="Times New Roman" panose="02020603050405020304" pitchFamily="18" charset="0"/>
              </a:rPr>
              <a:t>1.  </a:t>
            </a:r>
            <a:r>
              <a:rPr lang="zh-CN" altLang="en-US" sz="2400" dirty="0">
                <a:solidFill>
                  <a:srgbClr val="FF0000"/>
                </a:solidFill>
                <a:ea typeface="微软雅黑" panose="020B0503020204020204" pitchFamily="34" charset="-122"/>
                <a:cs typeface="Times New Roman" panose="02020603050405020304" pitchFamily="18" charset="0"/>
              </a:rPr>
              <a:t>双因素方差分析的数学模型</a:t>
            </a:r>
            <a:endParaRPr lang="zh-CN" altLang="en-US" sz="2400" dirty="0">
              <a:solidFill>
                <a:srgbClr val="FF0000"/>
              </a:solidFill>
              <a:ea typeface="微软雅黑" panose="020B0503020204020204" pitchFamily="34" charset="-122"/>
              <a:cs typeface="Times New Roman" panose="02020603050405020304" pitchFamily="18" charset="0"/>
              <a:sym typeface="Euclid Symbol" pitchFamily="18" charset="2"/>
            </a:endParaRPr>
          </a:p>
        </p:txBody>
      </p:sp>
      <p:grpSp>
        <p:nvGrpSpPr>
          <p:cNvPr id="5" name="组合 4">
            <a:extLst>
              <a:ext uri="{FF2B5EF4-FFF2-40B4-BE49-F238E27FC236}">
                <a16:creationId xmlns:a16="http://schemas.microsoft.com/office/drawing/2014/main" id="{969E9AF6-9ACF-49ED-A91F-F079D6B88097}"/>
              </a:ext>
            </a:extLst>
          </p:cNvPr>
          <p:cNvGrpSpPr/>
          <p:nvPr/>
        </p:nvGrpSpPr>
        <p:grpSpPr>
          <a:xfrm>
            <a:off x="467544" y="1608336"/>
            <a:ext cx="8280920" cy="1126462"/>
            <a:chOff x="467544" y="1052736"/>
            <a:chExt cx="8280920" cy="1126462"/>
          </a:xfrm>
        </p:grpSpPr>
        <p:sp>
          <p:nvSpPr>
            <p:cNvPr id="6" name="Text Box 2">
              <a:extLst>
                <a:ext uri="{FF2B5EF4-FFF2-40B4-BE49-F238E27FC236}">
                  <a16:creationId xmlns:a16="http://schemas.microsoft.com/office/drawing/2014/main" id="{ADB3D0B3-F2D6-4999-A499-8A895DDFA879}"/>
                </a:ext>
              </a:extLst>
            </p:cNvPr>
            <p:cNvSpPr txBox="1">
              <a:spLocks noChangeArrowheads="1"/>
            </p:cNvSpPr>
            <p:nvPr/>
          </p:nvSpPr>
          <p:spPr bwMode="auto">
            <a:xfrm>
              <a:off x="467544" y="1052736"/>
              <a:ext cx="8280920" cy="107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若                               ，不考虑</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和</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B</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的交互作用，每种水平组合只需做一次试验，结果记为      ，试验误差为     ，则</a:t>
              </a:r>
            </a:p>
          </p:txBody>
        </p:sp>
        <p:graphicFrame>
          <p:nvGraphicFramePr>
            <p:cNvPr id="7" name="Object 25">
              <a:extLst>
                <a:ext uri="{FF2B5EF4-FFF2-40B4-BE49-F238E27FC236}">
                  <a16:creationId xmlns:a16="http://schemas.microsoft.com/office/drawing/2014/main" id="{8446A09F-7454-4FC7-89C7-3CAE3D07E578}"/>
                </a:ext>
              </a:extLst>
            </p:cNvPr>
            <p:cNvGraphicFramePr>
              <a:graphicFrameLocks noChangeAspect="1"/>
            </p:cNvGraphicFramePr>
            <p:nvPr>
              <p:extLst>
                <p:ext uri="{D42A27DB-BD31-4B8C-83A1-F6EECF244321}">
                  <p14:modId xmlns:p14="http://schemas.microsoft.com/office/powerpoint/2010/main" val="1562319922"/>
                </p:ext>
              </p:extLst>
            </p:nvPr>
          </p:nvGraphicFramePr>
          <p:xfrm>
            <a:off x="1547664" y="1124744"/>
            <a:ext cx="2281238" cy="539750"/>
          </p:xfrm>
          <a:graphic>
            <a:graphicData uri="http://schemas.openxmlformats.org/presentationml/2006/ole">
              <mc:AlternateContent xmlns:mc="http://schemas.openxmlformats.org/markup-compatibility/2006">
                <mc:Choice xmlns:v="urn:schemas-microsoft-com:vml" Requires="v">
                  <p:oleObj name="Equation" r:id="rId2" imgW="1015920" imgH="241200" progId="Equation.DSMT4">
                    <p:embed/>
                  </p:oleObj>
                </mc:Choice>
                <mc:Fallback>
                  <p:oleObj name="Equation" r:id="rId2" imgW="1015920" imgH="241200" progId="Equation.DSMT4">
                    <p:embed/>
                    <p:pic>
                      <p:nvPicPr>
                        <p:cNvPr id="12" name="Object 25"/>
                        <p:cNvPicPr>
                          <a:picLocks noChangeAspect="1" noChangeArrowheads="1"/>
                        </p:cNvPicPr>
                        <p:nvPr/>
                      </p:nvPicPr>
                      <p:blipFill>
                        <a:blip r:embed="rId3"/>
                        <a:srcRect/>
                        <a:stretch>
                          <a:fillRect/>
                        </a:stretch>
                      </p:blipFill>
                      <p:spPr bwMode="auto">
                        <a:xfrm>
                          <a:off x="1547664" y="1124744"/>
                          <a:ext cx="228123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对象 7">
              <a:extLst>
                <a:ext uri="{FF2B5EF4-FFF2-40B4-BE49-F238E27FC236}">
                  <a16:creationId xmlns:a16="http://schemas.microsoft.com/office/drawing/2014/main" id="{DC5347E9-E19E-47C2-913B-AD7B76FDA14A}"/>
                </a:ext>
              </a:extLst>
            </p:cNvPr>
            <p:cNvGraphicFramePr>
              <a:graphicFrameLocks noChangeAspect="1"/>
            </p:cNvGraphicFramePr>
            <p:nvPr>
              <p:extLst>
                <p:ext uri="{D42A27DB-BD31-4B8C-83A1-F6EECF244321}">
                  <p14:modId xmlns:p14="http://schemas.microsoft.com/office/powerpoint/2010/main" val="1017809459"/>
                </p:ext>
              </p:extLst>
            </p:nvPr>
          </p:nvGraphicFramePr>
          <p:xfrm>
            <a:off x="5220072" y="1628800"/>
            <a:ext cx="400050" cy="539750"/>
          </p:xfrm>
          <a:graphic>
            <a:graphicData uri="http://schemas.openxmlformats.org/presentationml/2006/ole">
              <mc:AlternateContent xmlns:mc="http://schemas.openxmlformats.org/markup-compatibility/2006">
                <mc:Choice xmlns:v="urn:schemas-microsoft-com:vml" Requires="v">
                  <p:oleObj name="Equation" r:id="rId4" imgW="177480" imgH="241200" progId="Equation.DSMT4">
                    <p:embed/>
                  </p:oleObj>
                </mc:Choice>
                <mc:Fallback>
                  <p:oleObj name="Equation" r:id="rId4" imgW="177480" imgH="241200" progId="Equation.DSMT4">
                    <p:embed/>
                    <p:pic>
                      <p:nvPicPr>
                        <p:cNvPr id="242688" name="对象 242687"/>
                        <p:cNvPicPr>
                          <a:picLocks noChangeAspect="1" noChangeArrowheads="1"/>
                        </p:cNvPicPr>
                        <p:nvPr/>
                      </p:nvPicPr>
                      <p:blipFill>
                        <a:blip r:embed="rId5"/>
                        <a:srcRect/>
                        <a:stretch>
                          <a:fillRect/>
                        </a:stretch>
                      </p:blipFill>
                      <p:spPr bwMode="auto">
                        <a:xfrm>
                          <a:off x="5220072" y="1628800"/>
                          <a:ext cx="4000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对象 8">
              <a:extLst>
                <a:ext uri="{FF2B5EF4-FFF2-40B4-BE49-F238E27FC236}">
                  <a16:creationId xmlns:a16="http://schemas.microsoft.com/office/drawing/2014/main" id="{F2428BC2-B832-45C2-8B08-10CECB40ADF0}"/>
                </a:ext>
              </a:extLst>
            </p:cNvPr>
            <p:cNvGraphicFramePr>
              <a:graphicFrameLocks noChangeAspect="1"/>
            </p:cNvGraphicFramePr>
            <p:nvPr>
              <p:extLst>
                <p:ext uri="{D42A27DB-BD31-4B8C-83A1-F6EECF244321}">
                  <p14:modId xmlns:p14="http://schemas.microsoft.com/office/powerpoint/2010/main" val="718635253"/>
                </p:ext>
              </p:extLst>
            </p:nvPr>
          </p:nvGraphicFramePr>
          <p:xfrm>
            <a:off x="7484318" y="1639448"/>
            <a:ext cx="400050" cy="539750"/>
          </p:xfrm>
          <a:graphic>
            <a:graphicData uri="http://schemas.openxmlformats.org/presentationml/2006/ole">
              <mc:AlternateContent xmlns:mc="http://schemas.openxmlformats.org/markup-compatibility/2006">
                <mc:Choice xmlns:v="urn:schemas-microsoft-com:vml" Requires="v">
                  <p:oleObj name="Equation" r:id="rId6" imgW="177480" imgH="241200" progId="Equation.DSMT4">
                    <p:embed/>
                  </p:oleObj>
                </mc:Choice>
                <mc:Fallback>
                  <p:oleObj name="Equation" r:id="rId6" imgW="177480" imgH="241200" progId="Equation.DSMT4">
                    <p:embed/>
                    <p:pic>
                      <p:nvPicPr>
                        <p:cNvPr id="242689" name="对象 242688"/>
                        <p:cNvPicPr>
                          <a:picLocks noChangeAspect="1" noChangeArrowheads="1"/>
                        </p:cNvPicPr>
                        <p:nvPr/>
                      </p:nvPicPr>
                      <p:blipFill>
                        <a:blip r:embed="rId7"/>
                        <a:srcRect/>
                        <a:stretch>
                          <a:fillRect/>
                        </a:stretch>
                      </p:blipFill>
                      <p:spPr bwMode="auto">
                        <a:xfrm>
                          <a:off x="7484318" y="1639448"/>
                          <a:ext cx="4000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 name="对象 9">
            <a:extLst>
              <a:ext uri="{FF2B5EF4-FFF2-40B4-BE49-F238E27FC236}">
                <a16:creationId xmlns:a16="http://schemas.microsoft.com/office/drawing/2014/main" id="{051E5315-304C-4A16-AA03-88F3DCAA9D2A}"/>
              </a:ext>
            </a:extLst>
          </p:cNvPr>
          <p:cNvGraphicFramePr>
            <a:graphicFrameLocks noChangeAspect="1"/>
          </p:cNvGraphicFramePr>
          <p:nvPr>
            <p:extLst>
              <p:ext uri="{D42A27DB-BD31-4B8C-83A1-F6EECF244321}">
                <p14:modId xmlns:p14="http://schemas.microsoft.com/office/powerpoint/2010/main" val="1948609045"/>
              </p:ext>
            </p:extLst>
          </p:nvPr>
        </p:nvGraphicFramePr>
        <p:xfrm>
          <a:off x="1011238" y="2905100"/>
          <a:ext cx="7115175" cy="2324100"/>
        </p:xfrm>
        <a:graphic>
          <a:graphicData uri="http://schemas.openxmlformats.org/presentationml/2006/ole">
            <mc:AlternateContent xmlns:mc="http://schemas.openxmlformats.org/markup-compatibility/2006">
              <mc:Choice xmlns:v="urn:schemas-microsoft-com:vml" Requires="v">
                <p:oleObj name="Equation" r:id="rId8" imgW="3187440" imgH="1041120" progId="Equation.DSMT4">
                  <p:embed/>
                </p:oleObj>
              </mc:Choice>
              <mc:Fallback>
                <p:oleObj name="Equation" r:id="rId8" imgW="3187440" imgH="1041120" progId="Equation.DSMT4">
                  <p:embed/>
                  <p:pic>
                    <p:nvPicPr>
                      <p:cNvPr id="242690" name="对象 242689"/>
                      <p:cNvPicPr>
                        <a:picLocks noChangeAspect="1" noChangeArrowheads="1"/>
                      </p:cNvPicPr>
                      <p:nvPr/>
                    </p:nvPicPr>
                    <p:blipFill>
                      <a:blip r:embed="rId9"/>
                      <a:srcRect/>
                      <a:stretch>
                        <a:fillRect/>
                      </a:stretch>
                    </p:blipFill>
                    <p:spPr bwMode="auto">
                      <a:xfrm>
                        <a:off x="1011238" y="2905100"/>
                        <a:ext cx="7115175" cy="232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对象 10">
            <a:extLst>
              <a:ext uri="{FF2B5EF4-FFF2-40B4-BE49-F238E27FC236}">
                <a16:creationId xmlns:a16="http://schemas.microsoft.com/office/drawing/2014/main" id="{09F1AF50-BBA4-479D-BEA6-CB44781F64B7}"/>
              </a:ext>
            </a:extLst>
          </p:cNvPr>
          <p:cNvGraphicFramePr>
            <a:graphicFrameLocks noChangeAspect="1"/>
          </p:cNvGraphicFramePr>
          <p:nvPr>
            <p:extLst>
              <p:ext uri="{D42A27DB-BD31-4B8C-83A1-F6EECF244321}">
                <p14:modId xmlns:p14="http://schemas.microsoft.com/office/powerpoint/2010/main" val="1794422209"/>
              </p:ext>
            </p:extLst>
          </p:nvPr>
        </p:nvGraphicFramePr>
        <p:xfrm>
          <a:off x="652463" y="5236939"/>
          <a:ext cx="7861300" cy="568325"/>
        </p:xfrm>
        <a:graphic>
          <a:graphicData uri="http://schemas.openxmlformats.org/presentationml/2006/ole">
            <mc:AlternateContent xmlns:mc="http://schemas.openxmlformats.org/markup-compatibility/2006">
              <mc:Choice xmlns:v="urn:schemas-microsoft-com:vml" Requires="v">
                <p:oleObj name="Equation" r:id="rId10" imgW="3492360" imgH="241200" progId="Equation.DSMT4">
                  <p:embed/>
                </p:oleObj>
              </mc:Choice>
              <mc:Fallback>
                <p:oleObj name="Equation" r:id="rId10" imgW="3492360" imgH="241200" progId="Equation.DSMT4">
                  <p:embed/>
                  <p:pic>
                    <p:nvPicPr>
                      <p:cNvPr id="242691" name="对象 242690"/>
                      <p:cNvPicPr>
                        <a:picLocks noChangeAspect="1" noChangeArrowheads="1"/>
                      </p:cNvPicPr>
                      <p:nvPr/>
                    </p:nvPicPr>
                    <p:blipFill>
                      <a:blip r:embed="rId11"/>
                      <a:srcRect/>
                      <a:stretch>
                        <a:fillRect/>
                      </a:stretch>
                    </p:blipFill>
                    <p:spPr bwMode="auto">
                      <a:xfrm>
                        <a:off x="652463" y="5236939"/>
                        <a:ext cx="78613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a:extLst>
              <a:ext uri="{FF2B5EF4-FFF2-40B4-BE49-F238E27FC236}">
                <a16:creationId xmlns:a16="http://schemas.microsoft.com/office/drawing/2014/main" id="{AC496903-6121-43F8-ACCA-7F015F3FDDDB}"/>
              </a:ext>
            </a:extLst>
          </p:cNvPr>
          <p:cNvGraphicFramePr>
            <a:graphicFrameLocks noChangeAspect="1"/>
          </p:cNvGraphicFramePr>
          <p:nvPr>
            <p:extLst>
              <p:ext uri="{D42A27DB-BD31-4B8C-83A1-F6EECF244321}">
                <p14:modId xmlns:p14="http://schemas.microsoft.com/office/powerpoint/2010/main" val="896489224"/>
              </p:ext>
            </p:extLst>
          </p:nvPr>
        </p:nvGraphicFramePr>
        <p:xfrm>
          <a:off x="655638" y="5878661"/>
          <a:ext cx="7839075" cy="574675"/>
        </p:xfrm>
        <a:graphic>
          <a:graphicData uri="http://schemas.openxmlformats.org/presentationml/2006/ole">
            <mc:AlternateContent xmlns:mc="http://schemas.openxmlformats.org/markup-compatibility/2006">
              <mc:Choice xmlns:v="urn:schemas-microsoft-com:vml" Requires="v">
                <p:oleObj name="Equation" r:id="rId12" imgW="3479760" imgH="241200" progId="Equation.DSMT4">
                  <p:embed/>
                </p:oleObj>
              </mc:Choice>
              <mc:Fallback>
                <p:oleObj name="Equation" r:id="rId12" imgW="3479760" imgH="241200" progId="Equation.DSMT4">
                  <p:embed/>
                  <p:pic>
                    <p:nvPicPr>
                      <p:cNvPr id="242692" name="对象 242691"/>
                      <p:cNvPicPr>
                        <a:picLocks noChangeAspect="1" noChangeArrowheads="1"/>
                      </p:cNvPicPr>
                      <p:nvPr/>
                    </p:nvPicPr>
                    <p:blipFill>
                      <a:blip r:embed="rId13"/>
                      <a:srcRect/>
                      <a:stretch>
                        <a:fillRect/>
                      </a:stretch>
                    </p:blipFill>
                    <p:spPr bwMode="auto">
                      <a:xfrm>
                        <a:off x="655638" y="5878661"/>
                        <a:ext cx="78390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14">
            <a:extLst>
              <a:ext uri="{FF2B5EF4-FFF2-40B4-BE49-F238E27FC236}">
                <a16:creationId xmlns:a16="http://schemas.microsoft.com/office/drawing/2014/main" id="{715D5E06-64FC-4A30-94A9-129BFF728147}"/>
              </a:ext>
            </a:extLst>
          </p:cNvPr>
          <p:cNvSpPr txBox="1">
            <a:spLocks noChangeArrowheads="1"/>
          </p:cNvSpPr>
          <p:nvPr/>
        </p:nvSpPr>
        <p:spPr bwMode="auto">
          <a:xfrm>
            <a:off x="467544" y="1052736"/>
            <a:ext cx="763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ea typeface="微软雅黑" panose="020B0503020204020204" pitchFamily="34" charset="-122"/>
                <a:cs typeface="Times New Roman" panose="02020603050405020304" pitchFamily="18" charset="0"/>
              </a:rPr>
              <a:t>1</a:t>
            </a:r>
            <a:r>
              <a:rPr lang="zh-CN" altLang="en-US" sz="2400" dirty="0">
                <a:solidFill>
                  <a:srgbClr val="0000FF"/>
                </a:solidFill>
                <a:ea typeface="微软雅黑" panose="020B0503020204020204" pitchFamily="34" charset="-122"/>
                <a:cs typeface="Times New Roman" panose="02020603050405020304" pitchFamily="18" charset="0"/>
              </a:rPr>
              <a:t>）无交互作用的双因素方差分析模型</a:t>
            </a:r>
            <a:endParaRPr lang="zh-CN" altLang="en-US" sz="2400" dirty="0">
              <a:solidFill>
                <a:srgbClr val="0000FF"/>
              </a:solidFill>
              <a:ea typeface="微软雅黑" panose="020B0503020204020204" pitchFamily="34" charset="-122"/>
              <a:cs typeface="Times New Roman" panose="02020603050405020304" pitchFamily="18" charset="0"/>
              <a:sym typeface="Euclid Symbol" pitchFamily="18" charset="2"/>
            </a:endParaRPr>
          </a:p>
        </p:txBody>
      </p:sp>
      <p:sp>
        <p:nvSpPr>
          <p:cNvPr id="14" name="页脚占位符 13">
            <a:extLst>
              <a:ext uri="{FF2B5EF4-FFF2-40B4-BE49-F238E27FC236}">
                <a16:creationId xmlns:a16="http://schemas.microsoft.com/office/drawing/2014/main" id="{3CC05A5A-7114-40F0-B155-C3B9D7BA999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7117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CBAE0F-D295-4928-9A85-DCDAEA64E9B1}"/>
              </a:ext>
            </a:extLst>
          </p:cNvPr>
          <p:cNvSpPr>
            <a:spLocks noGrp="1"/>
          </p:cNvSpPr>
          <p:nvPr>
            <p:ph type="dt" sz="half" idx="2"/>
          </p:nvPr>
        </p:nvSpPr>
        <p:spPr/>
        <p:txBody>
          <a:bodyPr/>
          <a:lstStyle/>
          <a:p>
            <a:pPr>
              <a:defRPr/>
            </a:pPr>
            <a:fld id="{52EE8041-C9A1-47A5-A7C5-B856A2194981}" type="datetime1">
              <a:rPr lang="zh-CN" altLang="en-US" smtClean="0"/>
              <a:t>2022/11/23</a:t>
            </a:fld>
            <a:endParaRPr lang="zh-CN" altLang="en-US"/>
          </a:p>
        </p:txBody>
      </p:sp>
      <p:sp>
        <p:nvSpPr>
          <p:cNvPr id="4" name="Text Box 14">
            <a:extLst>
              <a:ext uri="{FF2B5EF4-FFF2-40B4-BE49-F238E27FC236}">
                <a16:creationId xmlns:a16="http://schemas.microsoft.com/office/drawing/2014/main" id="{F2745F12-EE90-4AC6-8515-F4A94743619D}"/>
              </a:ext>
            </a:extLst>
          </p:cNvPr>
          <p:cNvSpPr txBox="1">
            <a:spLocks noChangeArrowheads="1"/>
          </p:cNvSpPr>
          <p:nvPr/>
        </p:nvSpPr>
        <p:spPr bwMode="auto">
          <a:xfrm>
            <a:off x="468313" y="476672"/>
            <a:ext cx="763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ea typeface="微软雅黑" panose="020B0503020204020204" pitchFamily="34" charset="-122"/>
                <a:cs typeface="Times New Roman" panose="02020603050405020304" pitchFamily="18" charset="0"/>
              </a:rPr>
              <a:t>2</a:t>
            </a:r>
            <a:r>
              <a:rPr lang="zh-CN" altLang="en-US" sz="2400" dirty="0">
                <a:solidFill>
                  <a:srgbClr val="0000FF"/>
                </a:solidFill>
                <a:ea typeface="微软雅黑" panose="020B0503020204020204" pitchFamily="34" charset="-122"/>
                <a:cs typeface="Times New Roman" panose="02020603050405020304" pitchFamily="18" charset="0"/>
              </a:rPr>
              <a:t>）有交互作用的双因素方差分析模型</a:t>
            </a:r>
            <a:endParaRPr lang="zh-CN" altLang="en-US" sz="2400" dirty="0">
              <a:solidFill>
                <a:srgbClr val="0000FF"/>
              </a:solidFill>
              <a:ea typeface="微软雅黑" panose="020B0503020204020204" pitchFamily="34" charset="-122"/>
              <a:cs typeface="Times New Roman" panose="02020603050405020304" pitchFamily="18" charset="0"/>
              <a:sym typeface="Euclid Symbol" pitchFamily="18" charset="2"/>
            </a:endParaRPr>
          </a:p>
        </p:txBody>
      </p:sp>
      <p:grpSp>
        <p:nvGrpSpPr>
          <p:cNvPr id="5" name="组合 4">
            <a:extLst>
              <a:ext uri="{FF2B5EF4-FFF2-40B4-BE49-F238E27FC236}">
                <a16:creationId xmlns:a16="http://schemas.microsoft.com/office/drawing/2014/main" id="{864028FB-A612-4DB1-80D4-E0CED54E9D90}"/>
              </a:ext>
            </a:extLst>
          </p:cNvPr>
          <p:cNvGrpSpPr/>
          <p:nvPr/>
        </p:nvGrpSpPr>
        <p:grpSpPr>
          <a:xfrm>
            <a:off x="467544" y="1052736"/>
            <a:ext cx="8280920" cy="611758"/>
            <a:chOff x="467544" y="1052736"/>
            <a:chExt cx="8280920" cy="611758"/>
          </a:xfrm>
        </p:grpSpPr>
        <p:sp>
          <p:nvSpPr>
            <p:cNvPr id="6" name="Text Box 2">
              <a:extLst>
                <a:ext uri="{FF2B5EF4-FFF2-40B4-BE49-F238E27FC236}">
                  <a16:creationId xmlns:a16="http://schemas.microsoft.com/office/drawing/2014/main" id="{CBB77505-A548-40B2-99EA-ED29EF56AB15}"/>
                </a:ext>
              </a:extLst>
            </p:cNvPr>
            <p:cNvSpPr txBox="1">
              <a:spLocks noChangeArrowheads="1"/>
            </p:cNvSpPr>
            <p:nvPr/>
          </p:nvSpPr>
          <p:spPr bwMode="auto">
            <a:xfrm>
              <a:off x="467544" y="1052736"/>
              <a:ext cx="8280920" cy="54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若                               ，记</a:t>
              </a:r>
            </a:p>
          </p:txBody>
        </p:sp>
        <p:graphicFrame>
          <p:nvGraphicFramePr>
            <p:cNvPr id="7" name="Object 25">
              <a:extLst>
                <a:ext uri="{FF2B5EF4-FFF2-40B4-BE49-F238E27FC236}">
                  <a16:creationId xmlns:a16="http://schemas.microsoft.com/office/drawing/2014/main" id="{6492932A-A1AD-4A43-8560-E9711A870F6F}"/>
                </a:ext>
              </a:extLst>
            </p:cNvPr>
            <p:cNvGraphicFramePr>
              <a:graphicFrameLocks noChangeAspect="1"/>
            </p:cNvGraphicFramePr>
            <p:nvPr>
              <p:extLst>
                <p:ext uri="{D42A27DB-BD31-4B8C-83A1-F6EECF244321}">
                  <p14:modId xmlns:p14="http://schemas.microsoft.com/office/powerpoint/2010/main" val="2878938682"/>
                </p:ext>
              </p:extLst>
            </p:nvPr>
          </p:nvGraphicFramePr>
          <p:xfrm>
            <a:off x="1547664" y="1124744"/>
            <a:ext cx="2281238" cy="539750"/>
          </p:xfrm>
          <a:graphic>
            <a:graphicData uri="http://schemas.openxmlformats.org/presentationml/2006/ole">
              <mc:AlternateContent xmlns:mc="http://schemas.openxmlformats.org/markup-compatibility/2006">
                <mc:Choice xmlns:v="urn:schemas-microsoft-com:vml" Requires="v">
                  <p:oleObj name="Equation" r:id="rId2" imgW="1015920" imgH="241200" progId="Equation.DSMT4">
                    <p:embed/>
                  </p:oleObj>
                </mc:Choice>
                <mc:Fallback>
                  <p:oleObj name="Equation" r:id="rId2" imgW="1015920" imgH="241200" progId="Equation.DSMT4">
                    <p:embed/>
                    <p:pic>
                      <p:nvPicPr>
                        <p:cNvPr id="12" name="Object 25"/>
                        <p:cNvPicPr>
                          <a:picLocks noChangeAspect="1" noChangeArrowheads="1"/>
                        </p:cNvPicPr>
                        <p:nvPr/>
                      </p:nvPicPr>
                      <p:blipFill>
                        <a:blip r:embed="rId3"/>
                        <a:srcRect/>
                        <a:stretch>
                          <a:fillRect/>
                        </a:stretch>
                      </p:blipFill>
                      <p:spPr bwMode="auto">
                        <a:xfrm>
                          <a:off x="1547664" y="1124744"/>
                          <a:ext cx="228123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 name="对象 7">
            <a:extLst>
              <a:ext uri="{FF2B5EF4-FFF2-40B4-BE49-F238E27FC236}">
                <a16:creationId xmlns:a16="http://schemas.microsoft.com/office/drawing/2014/main" id="{9DEEB972-79B6-4440-9193-B3217CB76F81}"/>
              </a:ext>
            </a:extLst>
          </p:cNvPr>
          <p:cNvGraphicFramePr>
            <a:graphicFrameLocks noChangeAspect="1"/>
          </p:cNvGraphicFramePr>
          <p:nvPr>
            <p:extLst>
              <p:ext uri="{D42A27DB-BD31-4B8C-83A1-F6EECF244321}">
                <p14:modId xmlns:p14="http://schemas.microsoft.com/office/powerpoint/2010/main" val="2511365328"/>
              </p:ext>
            </p:extLst>
          </p:nvPr>
        </p:nvGraphicFramePr>
        <p:xfrm>
          <a:off x="1504950" y="1844675"/>
          <a:ext cx="6743700" cy="539750"/>
        </p:xfrm>
        <a:graphic>
          <a:graphicData uri="http://schemas.openxmlformats.org/presentationml/2006/ole">
            <mc:AlternateContent xmlns:mc="http://schemas.openxmlformats.org/markup-compatibility/2006">
              <mc:Choice xmlns:v="urn:schemas-microsoft-com:vml" Requires="v">
                <p:oleObj name="Equation" r:id="rId4" imgW="2997000" imgH="241200" progId="Equation.DSMT4">
                  <p:embed/>
                </p:oleObj>
              </mc:Choice>
              <mc:Fallback>
                <p:oleObj name="Equation" r:id="rId4" imgW="2997000" imgH="241200" progId="Equation.DSMT4">
                  <p:embed/>
                  <p:pic>
                    <p:nvPicPr>
                      <p:cNvPr id="242688" name="对象 242687"/>
                      <p:cNvPicPr>
                        <a:picLocks noChangeAspect="1" noChangeArrowheads="1"/>
                      </p:cNvPicPr>
                      <p:nvPr/>
                    </p:nvPicPr>
                    <p:blipFill>
                      <a:blip r:embed="rId5"/>
                      <a:srcRect/>
                      <a:stretch>
                        <a:fillRect/>
                      </a:stretch>
                    </p:blipFill>
                    <p:spPr bwMode="auto">
                      <a:xfrm>
                        <a:off x="1504950" y="1844675"/>
                        <a:ext cx="67437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组合 8">
            <a:extLst>
              <a:ext uri="{FF2B5EF4-FFF2-40B4-BE49-F238E27FC236}">
                <a16:creationId xmlns:a16="http://schemas.microsoft.com/office/drawing/2014/main" id="{418E11C2-D1EF-49F3-A383-5E25198213C5}"/>
              </a:ext>
            </a:extLst>
          </p:cNvPr>
          <p:cNvGrpSpPr/>
          <p:nvPr/>
        </p:nvGrpSpPr>
        <p:grpSpPr>
          <a:xfrm>
            <a:off x="467544" y="2492896"/>
            <a:ext cx="8280920" cy="1070421"/>
            <a:chOff x="467544" y="2492896"/>
            <a:chExt cx="8280920" cy="1070421"/>
          </a:xfrm>
        </p:grpSpPr>
        <p:sp>
          <p:nvSpPr>
            <p:cNvPr id="10" name="Text Box 2">
              <a:extLst>
                <a:ext uri="{FF2B5EF4-FFF2-40B4-BE49-F238E27FC236}">
                  <a16:creationId xmlns:a16="http://schemas.microsoft.com/office/drawing/2014/main" id="{5CDA523A-265B-4146-AD32-F6986562687A}"/>
                </a:ext>
              </a:extLst>
            </p:cNvPr>
            <p:cNvSpPr txBox="1">
              <a:spLocks noChangeArrowheads="1"/>
            </p:cNvSpPr>
            <p:nvPr/>
          </p:nvSpPr>
          <p:spPr bwMode="auto">
            <a:xfrm>
              <a:off x="467544" y="2492896"/>
              <a:ext cx="8280920" cy="107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表示      对     试验结果的某种联合影响，称为             的</a:t>
              </a:r>
              <a:r>
                <a:rPr kumimoji="0" lang="zh-CN" altLang="en-US"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rPr>
                <a:t>交互效应</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，满足</a:t>
              </a:r>
            </a:p>
          </p:txBody>
        </p:sp>
        <p:graphicFrame>
          <p:nvGraphicFramePr>
            <p:cNvPr id="11" name="对象 10">
              <a:extLst>
                <a:ext uri="{FF2B5EF4-FFF2-40B4-BE49-F238E27FC236}">
                  <a16:creationId xmlns:a16="http://schemas.microsoft.com/office/drawing/2014/main" id="{34CBD5B4-891B-4A7B-9746-D094D2AA3274}"/>
                </a:ext>
              </a:extLst>
            </p:cNvPr>
            <p:cNvGraphicFramePr>
              <a:graphicFrameLocks noChangeAspect="1"/>
            </p:cNvGraphicFramePr>
            <p:nvPr>
              <p:extLst>
                <p:ext uri="{D42A27DB-BD31-4B8C-83A1-F6EECF244321}">
                  <p14:modId xmlns:p14="http://schemas.microsoft.com/office/powerpoint/2010/main" val="2087682787"/>
                </p:ext>
              </p:extLst>
            </p:nvPr>
          </p:nvGraphicFramePr>
          <p:xfrm>
            <a:off x="526436" y="2575774"/>
            <a:ext cx="400050" cy="539750"/>
          </p:xfrm>
          <a:graphic>
            <a:graphicData uri="http://schemas.openxmlformats.org/presentationml/2006/ole">
              <mc:AlternateContent xmlns:mc="http://schemas.openxmlformats.org/markup-compatibility/2006">
                <mc:Choice xmlns:v="urn:schemas-microsoft-com:vml" Requires="v">
                  <p:oleObj name="Equation" r:id="rId6" imgW="177480" imgH="241200" progId="Equation.DSMT4">
                    <p:embed/>
                  </p:oleObj>
                </mc:Choice>
                <mc:Fallback>
                  <p:oleObj name="Equation" r:id="rId6" imgW="177480" imgH="241200" progId="Equation.DSMT4">
                    <p:embed/>
                    <p:pic>
                      <p:nvPicPr>
                        <p:cNvPr id="2" name="对象 1"/>
                        <p:cNvPicPr>
                          <a:picLocks noChangeAspect="1" noChangeArrowheads="1"/>
                        </p:cNvPicPr>
                        <p:nvPr/>
                      </p:nvPicPr>
                      <p:blipFill>
                        <a:blip r:embed="rId7"/>
                        <a:srcRect/>
                        <a:stretch>
                          <a:fillRect/>
                        </a:stretch>
                      </p:blipFill>
                      <p:spPr bwMode="auto">
                        <a:xfrm>
                          <a:off x="526436" y="2575774"/>
                          <a:ext cx="4000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对象 11">
              <a:extLst>
                <a:ext uri="{FF2B5EF4-FFF2-40B4-BE49-F238E27FC236}">
                  <a16:creationId xmlns:a16="http://schemas.microsoft.com/office/drawing/2014/main" id="{F4C1121A-BCEE-40D4-AF54-EFE88696AA5F}"/>
                </a:ext>
              </a:extLst>
            </p:cNvPr>
            <p:cNvGraphicFramePr>
              <a:graphicFrameLocks noChangeAspect="1"/>
            </p:cNvGraphicFramePr>
            <p:nvPr>
              <p:extLst>
                <p:ext uri="{D42A27DB-BD31-4B8C-83A1-F6EECF244321}">
                  <p14:modId xmlns:p14="http://schemas.microsoft.com/office/powerpoint/2010/main" val="3154213932"/>
                </p:ext>
              </p:extLst>
            </p:nvPr>
          </p:nvGraphicFramePr>
          <p:xfrm>
            <a:off x="1574558" y="2596571"/>
            <a:ext cx="371475" cy="511175"/>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3" name="对象 2"/>
                        <p:cNvPicPr>
                          <a:picLocks noChangeAspect="1" noChangeArrowheads="1"/>
                        </p:cNvPicPr>
                        <p:nvPr/>
                      </p:nvPicPr>
                      <p:blipFill>
                        <a:blip r:embed="rId9"/>
                        <a:srcRect/>
                        <a:stretch>
                          <a:fillRect/>
                        </a:stretch>
                      </p:blipFill>
                      <p:spPr bwMode="auto">
                        <a:xfrm>
                          <a:off x="1574558" y="2596571"/>
                          <a:ext cx="3714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对象 12">
              <a:extLst>
                <a:ext uri="{FF2B5EF4-FFF2-40B4-BE49-F238E27FC236}">
                  <a16:creationId xmlns:a16="http://schemas.microsoft.com/office/drawing/2014/main" id="{9F0E7AFE-9893-4A28-9E32-06AEDDFCA7F5}"/>
                </a:ext>
              </a:extLst>
            </p:cNvPr>
            <p:cNvGraphicFramePr>
              <a:graphicFrameLocks noChangeAspect="1"/>
            </p:cNvGraphicFramePr>
            <p:nvPr>
              <p:extLst>
                <p:ext uri="{D42A27DB-BD31-4B8C-83A1-F6EECF244321}">
                  <p14:modId xmlns:p14="http://schemas.microsoft.com/office/powerpoint/2010/main" val="3487020320"/>
                </p:ext>
              </p:extLst>
            </p:nvPr>
          </p:nvGraphicFramePr>
          <p:xfrm>
            <a:off x="2281191" y="2601218"/>
            <a:ext cx="428625" cy="539750"/>
          </p:xfrm>
          <a:graphic>
            <a:graphicData uri="http://schemas.openxmlformats.org/presentationml/2006/ole">
              <mc:AlternateContent xmlns:mc="http://schemas.openxmlformats.org/markup-compatibility/2006">
                <mc:Choice xmlns:v="urn:schemas-microsoft-com:vml" Requires="v">
                  <p:oleObj name="Equation" r:id="rId10" imgW="190440" imgH="241200" progId="Equation.DSMT4">
                    <p:embed/>
                  </p:oleObj>
                </mc:Choice>
                <mc:Fallback>
                  <p:oleObj name="Equation" r:id="rId10" imgW="190440" imgH="241200" progId="Equation.DSMT4">
                    <p:embed/>
                    <p:pic>
                      <p:nvPicPr>
                        <p:cNvPr id="4" name="对象 3"/>
                        <p:cNvPicPr>
                          <a:picLocks noChangeAspect="1" noChangeArrowheads="1"/>
                        </p:cNvPicPr>
                        <p:nvPr/>
                      </p:nvPicPr>
                      <p:blipFill>
                        <a:blip r:embed="rId11"/>
                        <a:srcRect/>
                        <a:stretch>
                          <a:fillRect/>
                        </a:stretch>
                      </p:blipFill>
                      <p:spPr bwMode="auto">
                        <a:xfrm>
                          <a:off x="2281191" y="2601218"/>
                          <a:ext cx="4286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对象 13">
              <a:extLst>
                <a:ext uri="{FF2B5EF4-FFF2-40B4-BE49-F238E27FC236}">
                  <a16:creationId xmlns:a16="http://schemas.microsoft.com/office/drawing/2014/main" id="{D692273E-B72B-4FC5-86DA-78914AE6B5B3}"/>
                </a:ext>
              </a:extLst>
            </p:cNvPr>
            <p:cNvGraphicFramePr>
              <a:graphicFrameLocks noChangeAspect="1"/>
            </p:cNvGraphicFramePr>
            <p:nvPr>
              <p:extLst>
                <p:ext uri="{D42A27DB-BD31-4B8C-83A1-F6EECF244321}">
                  <p14:modId xmlns:p14="http://schemas.microsoft.com/office/powerpoint/2010/main" val="2038025820"/>
                </p:ext>
              </p:extLst>
            </p:nvPr>
          </p:nvGraphicFramePr>
          <p:xfrm>
            <a:off x="7033719" y="2583124"/>
            <a:ext cx="857250" cy="539750"/>
          </p:xfrm>
          <a:graphic>
            <a:graphicData uri="http://schemas.openxmlformats.org/presentationml/2006/ole">
              <mc:AlternateContent xmlns:mc="http://schemas.openxmlformats.org/markup-compatibility/2006">
                <mc:Choice xmlns:v="urn:schemas-microsoft-com:vml" Requires="v">
                  <p:oleObj name="Equation" r:id="rId12" imgW="380880" imgH="241200" progId="Equation.DSMT4">
                    <p:embed/>
                  </p:oleObj>
                </mc:Choice>
                <mc:Fallback>
                  <p:oleObj name="Equation" r:id="rId12" imgW="380880" imgH="241200" progId="Equation.DSMT4">
                    <p:embed/>
                    <p:pic>
                      <p:nvPicPr>
                        <p:cNvPr id="5" name="对象 4"/>
                        <p:cNvPicPr>
                          <a:picLocks noChangeAspect="1" noChangeArrowheads="1"/>
                        </p:cNvPicPr>
                        <p:nvPr/>
                      </p:nvPicPr>
                      <p:blipFill>
                        <a:blip r:embed="rId13"/>
                        <a:srcRect/>
                        <a:stretch>
                          <a:fillRect/>
                        </a:stretch>
                      </p:blipFill>
                      <p:spPr bwMode="auto">
                        <a:xfrm>
                          <a:off x="7033719" y="2583124"/>
                          <a:ext cx="8572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5" name="对象 14">
            <a:extLst>
              <a:ext uri="{FF2B5EF4-FFF2-40B4-BE49-F238E27FC236}">
                <a16:creationId xmlns:a16="http://schemas.microsoft.com/office/drawing/2014/main" id="{35668AC4-047B-4690-96E6-E26739195C77}"/>
              </a:ext>
            </a:extLst>
          </p:cNvPr>
          <p:cNvGraphicFramePr>
            <a:graphicFrameLocks noChangeAspect="1"/>
          </p:cNvGraphicFramePr>
          <p:nvPr>
            <p:extLst>
              <p:ext uri="{D42A27DB-BD31-4B8C-83A1-F6EECF244321}">
                <p14:modId xmlns:p14="http://schemas.microsoft.com/office/powerpoint/2010/main" val="815885230"/>
              </p:ext>
            </p:extLst>
          </p:nvPr>
        </p:nvGraphicFramePr>
        <p:xfrm>
          <a:off x="2325688" y="3716338"/>
          <a:ext cx="3343275" cy="2044700"/>
        </p:xfrm>
        <a:graphic>
          <a:graphicData uri="http://schemas.openxmlformats.org/presentationml/2006/ole">
            <mc:AlternateContent xmlns:mc="http://schemas.openxmlformats.org/markup-compatibility/2006">
              <mc:Choice xmlns:v="urn:schemas-microsoft-com:vml" Requires="v">
                <p:oleObj name="Equation" r:id="rId14" imgW="1485720" imgH="914400" progId="Equation.DSMT4">
                  <p:embed/>
                </p:oleObj>
              </mc:Choice>
              <mc:Fallback>
                <p:oleObj name="Equation" r:id="rId14" imgW="1485720" imgH="914400" progId="Equation.DSMT4">
                  <p:embed/>
                  <p:pic>
                    <p:nvPicPr>
                      <p:cNvPr id="10" name="对象 9"/>
                      <p:cNvPicPr>
                        <a:picLocks noChangeAspect="1" noChangeArrowheads="1"/>
                      </p:cNvPicPr>
                      <p:nvPr/>
                    </p:nvPicPr>
                    <p:blipFill>
                      <a:blip r:embed="rId15"/>
                      <a:srcRect/>
                      <a:stretch>
                        <a:fillRect/>
                      </a:stretch>
                    </p:blipFill>
                    <p:spPr bwMode="auto">
                      <a:xfrm>
                        <a:off x="2325688" y="3716338"/>
                        <a:ext cx="3343275" cy="204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页脚占位符 15">
            <a:extLst>
              <a:ext uri="{FF2B5EF4-FFF2-40B4-BE49-F238E27FC236}">
                <a16:creationId xmlns:a16="http://schemas.microsoft.com/office/drawing/2014/main" id="{A586305C-F403-47D2-A8CE-11DA050EC4C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84460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1F4A47-26B6-4740-9A25-D27D895E64CF}"/>
              </a:ext>
            </a:extLst>
          </p:cNvPr>
          <p:cNvSpPr>
            <a:spLocks noGrp="1"/>
          </p:cNvSpPr>
          <p:nvPr>
            <p:ph type="dt" sz="half" idx="2"/>
          </p:nvPr>
        </p:nvSpPr>
        <p:spPr/>
        <p:txBody>
          <a:bodyPr/>
          <a:lstStyle/>
          <a:p>
            <a:pPr>
              <a:defRPr/>
            </a:pPr>
            <a:fld id="{E6450B48-A783-4B36-910E-8CA13386C0E4}" type="datetime1">
              <a:rPr lang="zh-CN" altLang="en-US" smtClean="0"/>
              <a:t>2022/11/23</a:t>
            </a:fld>
            <a:endParaRPr lang="zh-CN" altLang="en-US"/>
          </a:p>
        </p:txBody>
      </p:sp>
      <p:grpSp>
        <p:nvGrpSpPr>
          <p:cNvPr id="4" name="组合 3">
            <a:extLst>
              <a:ext uri="{FF2B5EF4-FFF2-40B4-BE49-F238E27FC236}">
                <a16:creationId xmlns:a16="http://schemas.microsoft.com/office/drawing/2014/main" id="{9ABC863E-A432-4268-B2CF-92B28CE711CC}"/>
              </a:ext>
            </a:extLst>
          </p:cNvPr>
          <p:cNvGrpSpPr/>
          <p:nvPr/>
        </p:nvGrpSpPr>
        <p:grpSpPr>
          <a:xfrm>
            <a:off x="467544" y="430330"/>
            <a:ext cx="8280920" cy="1126462"/>
            <a:chOff x="467544" y="574346"/>
            <a:chExt cx="8280920" cy="1126462"/>
          </a:xfrm>
        </p:grpSpPr>
        <p:sp>
          <p:nvSpPr>
            <p:cNvPr id="5" name="Text Box 2">
              <a:extLst>
                <a:ext uri="{FF2B5EF4-FFF2-40B4-BE49-F238E27FC236}">
                  <a16:creationId xmlns:a16="http://schemas.microsoft.com/office/drawing/2014/main" id="{3071083E-B2BB-4B22-8FDD-304AE7C9B7F0}"/>
                </a:ext>
              </a:extLst>
            </p:cNvPr>
            <p:cNvSpPr txBox="1">
              <a:spLocks noChangeArrowheads="1"/>
            </p:cNvSpPr>
            <p:nvPr/>
          </p:nvSpPr>
          <p:spPr bwMode="auto">
            <a:xfrm>
              <a:off x="467544" y="574346"/>
              <a:ext cx="8280920" cy="106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若考虑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和</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B</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的交互作用，每种水平组合至少要做                次试验，结果记为       ，试验误差为       ，则</a:t>
              </a:r>
            </a:p>
          </p:txBody>
        </p:sp>
        <p:graphicFrame>
          <p:nvGraphicFramePr>
            <p:cNvPr id="6" name="对象 5">
              <a:extLst>
                <a:ext uri="{FF2B5EF4-FFF2-40B4-BE49-F238E27FC236}">
                  <a16:creationId xmlns:a16="http://schemas.microsoft.com/office/drawing/2014/main" id="{4A24F67E-9D33-4D71-ABEE-7E4799C4357D}"/>
                </a:ext>
              </a:extLst>
            </p:cNvPr>
            <p:cNvGraphicFramePr>
              <a:graphicFrameLocks noChangeAspect="1"/>
            </p:cNvGraphicFramePr>
            <p:nvPr>
              <p:extLst>
                <p:ext uri="{D42A27DB-BD31-4B8C-83A1-F6EECF244321}">
                  <p14:modId xmlns:p14="http://schemas.microsoft.com/office/powerpoint/2010/main" val="2326104025"/>
                </p:ext>
              </p:extLst>
            </p:nvPr>
          </p:nvGraphicFramePr>
          <p:xfrm>
            <a:off x="7092280" y="683552"/>
            <a:ext cx="1285875" cy="454025"/>
          </p:xfrm>
          <a:graphic>
            <a:graphicData uri="http://schemas.openxmlformats.org/presentationml/2006/ole">
              <mc:AlternateContent xmlns:mc="http://schemas.openxmlformats.org/markup-compatibility/2006">
                <mc:Choice xmlns:v="urn:schemas-microsoft-com:vml" Requires="v">
                  <p:oleObj name="Equation" r:id="rId2" imgW="571320" imgH="203040" progId="Equation.DSMT4">
                    <p:embed/>
                  </p:oleObj>
                </mc:Choice>
                <mc:Fallback>
                  <p:oleObj name="Equation" r:id="rId2" imgW="571320" imgH="203040" progId="Equation.DSMT4">
                    <p:embed/>
                    <p:pic>
                      <p:nvPicPr>
                        <p:cNvPr id="2" name="对象 1"/>
                        <p:cNvPicPr>
                          <a:picLocks noChangeAspect="1" noChangeArrowheads="1"/>
                        </p:cNvPicPr>
                        <p:nvPr/>
                      </p:nvPicPr>
                      <p:blipFill>
                        <a:blip r:embed="rId3"/>
                        <a:srcRect/>
                        <a:stretch>
                          <a:fillRect/>
                        </a:stretch>
                      </p:blipFill>
                      <p:spPr bwMode="auto">
                        <a:xfrm>
                          <a:off x="7092280" y="683552"/>
                          <a:ext cx="12858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a:extLst>
                <a:ext uri="{FF2B5EF4-FFF2-40B4-BE49-F238E27FC236}">
                  <a16:creationId xmlns:a16="http://schemas.microsoft.com/office/drawing/2014/main" id="{028AAAEB-B35F-4C4B-9A68-22BDB1045728}"/>
                </a:ext>
              </a:extLst>
            </p:cNvPr>
            <p:cNvGraphicFramePr>
              <a:graphicFrameLocks noChangeAspect="1"/>
            </p:cNvGraphicFramePr>
            <p:nvPr>
              <p:extLst>
                <p:ext uri="{D42A27DB-BD31-4B8C-83A1-F6EECF244321}">
                  <p14:modId xmlns:p14="http://schemas.microsoft.com/office/powerpoint/2010/main" val="841457157"/>
                </p:ext>
              </p:extLst>
            </p:nvPr>
          </p:nvGraphicFramePr>
          <p:xfrm>
            <a:off x="2699792" y="1131062"/>
            <a:ext cx="485775" cy="539750"/>
          </p:xfrm>
          <a:graphic>
            <a:graphicData uri="http://schemas.openxmlformats.org/presentationml/2006/ole">
              <mc:AlternateContent xmlns:mc="http://schemas.openxmlformats.org/markup-compatibility/2006">
                <mc:Choice xmlns:v="urn:schemas-microsoft-com:vml" Requires="v">
                  <p:oleObj name="Equation" r:id="rId4" imgW="215640" imgH="241200" progId="Equation.DSMT4">
                    <p:embed/>
                  </p:oleObj>
                </mc:Choice>
                <mc:Fallback>
                  <p:oleObj name="Equation" r:id="rId4" imgW="215640" imgH="241200" progId="Equation.DSMT4">
                    <p:embed/>
                    <p:pic>
                      <p:nvPicPr>
                        <p:cNvPr id="3" name="对象 2"/>
                        <p:cNvPicPr>
                          <a:picLocks noChangeAspect="1" noChangeArrowheads="1"/>
                        </p:cNvPicPr>
                        <p:nvPr/>
                      </p:nvPicPr>
                      <p:blipFill>
                        <a:blip r:embed="rId5"/>
                        <a:srcRect/>
                        <a:stretch>
                          <a:fillRect/>
                        </a:stretch>
                      </p:blipFill>
                      <p:spPr bwMode="auto">
                        <a:xfrm>
                          <a:off x="2699792" y="1131062"/>
                          <a:ext cx="48577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对象 7">
              <a:extLst>
                <a:ext uri="{FF2B5EF4-FFF2-40B4-BE49-F238E27FC236}">
                  <a16:creationId xmlns:a16="http://schemas.microsoft.com/office/drawing/2014/main" id="{0A3E17D0-CCFA-46F4-9566-047F27AE61F0}"/>
                </a:ext>
              </a:extLst>
            </p:cNvPr>
            <p:cNvGraphicFramePr>
              <a:graphicFrameLocks noChangeAspect="1"/>
            </p:cNvGraphicFramePr>
            <p:nvPr>
              <p:extLst>
                <p:ext uri="{D42A27DB-BD31-4B8C-83A1-F6EECF244321}">
                  <p14:modId xmlns:p14="http://schemas.microsoft.com/office/powerpoint/2010/main" val="4016319325"/>
                </p:ext>
              </p:extLst>
            </p:nvPr>
          </p:nvGraphicFramePr>
          <p:xfrm>
            <a:off x="5076056" y="1161058"/>
            <a:ext cx="485775" cy="539750"/>
          </p:xfrm>
          <a:graphic>
            <a:graphicData uri="http://schemas.openxmlformats.org/presentationml/2006/ole">
              <mc:AlternateContent xmlns:mc="http://schemas.openxmlformats.org/markup-compatibility/2006">
                <mc:Choice xmlns:v="urn:schemas-microsoft-com:vml" Requires="v">
                  <p:oleObj name="Equation" r:id="rId6" imgW="215640" imgH="241200" progId="Equation.DSMT4">
                    <p:embed/>
                  </p:oleObj>
                </mc:Choice>
                <mc:Fallback>
                  <p:oleObj name="Equation" r:id="rId6" imgW="215640" imgH="241200" progId="Equation.DSMT4">
                    <p:embed/>
                    <p:pic>
                      <p:nvPicPr>
                        <p:cNvPr id="7" name="对象 6"/>
                        <p:cNvPicPr>
                          <a:picLocks noChangeAspect="1" noChangeArrowheads="1"/>
                        </p:cNvPicPr>
                        <p:nvPr/>
                      </p:nvPicPr>
                      <p:blipFill>
                        <a:blip r:embed="rId7"/>
                        <a:srcRect/>
                        <a:stretch>
                          <a:fillRect/>
                        </a:stretch>
                      </p:blipFill>
                      <p:spPr bwMode="auto">
                        <a:xfrm>
                          <a:off x="5076056" y="1161058"/>
                          <a:ext cx="48577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 name="对象 8">
            <a:extLst>
              <a:ext uri="{FF2B5EF4-FFF2-40B4-BE49-F238E27FC236}">
                <a16:creationId xmlns:a16="http://schemas.microsoft.com/office/drawing/2014/main" id="{E4756ABA-75D3-4643-8EED-B701EBDA7BE4}"/>
              </a:ext>
            </a:extLst>
          </p:cNvPr>
          <p:cNvGraphicFramePr>
            <a:graphicFrameLocks noChangeAspect="1"/>
          </p:cNvGraphicFramePr>
          <p:nvPr>
            <p:extLst>
              <p:ext uri="{D42A27DB-BD31-4B8C-83A1-F6EECF244321}">
                <p14:modId xmlns:p14="http://schemas.microsoft.com/office/powerpoint/2010/main" val="2875956763"/>
              </p:ext>
            </p:extLst>
          </p:nvPr>
        </p:nvGraphicFramePr>
        <p:xfrm>
          <a:off x="558800" y="1425575"/>
          <a:ext cx="8023225" cy="3400425"/>
        </p:xfrm>
        <a:graphic>
          <a:graphicData uri="http://schemas.openxmlformats.org/presentationml/2006/ole">
            <mc:AlternateContent xmlns:mc="http://schemas.openxmlformats.org/markup-compatibility/2006">
              <mc:Choice xmlns:v="urn:schemas-microsoft-com:vml" Requires="v">
                <p:oleObj name="Equation" r:id="rId8" imgW="3593880" imgH="1523880" progId="Equation.DSMT4">
                  <p:embed/>
                </p:oleObj>
              </mc:Choice>
              <mc:Fallback>
                <p:oleObj name="Equation" r:id="rId8" imgW="3593880" imgH="1523880" progId="Equation.DSMT4">
                  <p:embed/>
                  <p:pic>
                    <p:nvPicPr>
                      <p:cNvPr id="9" name="对象 8"/>
                      <p:cNvPicPr>
                        <a:picLocks noChangeAspect="1" noChangeArrowheads="1"/>
                      </p:cNvPicPr>
                      <p:nvPr/>
                    </p:nvPicPr>
                    <p:blipFill>
                      <a:blip r:embed="rId9"/>
                      <a:srcRect/>
                      <a:stretch>
                        <a:fillRect/>
                      </a:stretch>
                    </p:blipFill>
                    <p:spPr bwMode="auto">
                      <a:xfrm>
                        <a:off x="558800" y="1425575"/>
                        <a:ext cx="8023225" cy="340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对象 9">
            <a:extLst>
              <a:ext uri="{FF2B5EF4-FFF2-40B4-BE49-F238E27FC236}">
                <a16:creationId xmlns:a16="http://schemas.microsoft.com/office/drawing/2014/main" id="{AD67A2AE-38EA-438E-88F2-C7329E874817}"/>
              </a:ext>
            </a:extLst>
          </p:cNvPr>
          <p:cNvGraphicFramePr>
            <a:graphicFrameLocks noChangeAspect="1"/>
          </p:cNvGraphicFramePr>
          <p:nvPr>
            <p:extLst>
              <p:ext uri="{D42A27DB-BD31-4B8C-83A1-F6EECF244321}">
                <p14:modId xmlns:p14="http://schemas.microsoft.com/office/powerpoint/2010/main" val="1555678399"/>
              </p:ext>
            </p:extLst>
          </p:nvPr>
        </p:nvGraphicFramePr>
        <p:xfrm>
          <a:off x="652463" y="4757738"/>
          <a:ext cx="7861300" cy="568325"/>
        </p:xfrm>
        <a:graphic>
          <a:graphicData uri="http://schemas.openxmlformats.org/presentationml/2006/ole">
            <mc:AlternateContent xmlns:mc="http://schemas.openxmlformats.org/markup-compatibility/2006">
              <mc:Choice xmlns:v="urn:schemas-microsoft-com:vml" Requires="v">
                <p:oleObj name="Equation" r:id="rId10" imgW="3492360" imgH="241200" progId="Equation.DSMT4">
                  <p:embed/>
                </p:oleObj>
              </mc:Choice>
              <mc:Fallback>
                <p:oleObj name="Equation" r:id="rId10" imgW="3492360" imgH="241200" progId="Equation.DSMT4">
                  <p:embed/>
                  <p:pic>
                    <p:nvPicPr>
                      <p:cNvPr id="10" name="对象 9"/>
                      <p:cNvPicPr>
                        <a:picLocks noChangeAspect="1" noChangeArrowheads="1"/>
                      </p:cNvPicPr>
                      <p:nvPr/>
                    </p:nvPicPr>
                    <p:blipFill>
                      <a:blip r:embed="rId11"/>
                      <a:srcRect/>
                      <a:stretch>
                        <a:fillRect/>
                      </a:stretch>
                    </p:blipFill>
                    <p:spPr bwMode="auto">
                      <a:xfrm>
                        <a:off x="652463" y="4757738"/>
                        <a:ext cx="78613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a:extLst>
              <a:ext uri="{FF2B5EF4-FFF2-40B4-BE49-F238E27FC236}">
                <a16:creationId xmlns:a16="http://schemas.microsoft.com/office/drawing/2014/main" id="{570C3A93-DAFD-482D-9228-9D2E95D0F859}"/>
              </a:ext>
            </a:extLst>
          </p:cNvPr>
          <p:cNvGraphicFramePr>
            <a:graphicFrameLocks noChangeAspect="1"/>
          </p:cNvGraphicFramePr>
          <p:nvPr>
            <p:extLst>
              <p:ext uri="{D42A27DB-BD31-4B8C-83A1-F6EECF244321}">
                <p14:modId xmlns:p14="http://schemas.microsoft.com/office/powerpoint/2010/main" val="47379307"/>
              </p:ext>
            </p:extLst>
          </p:nvPr>
        </p:nvGraphicFramePr>
        <p:xfrm>
          <a:off x="655638" y="5391150"/>
          <a:ext cx="7839075" cy="574675"/>
        </p:xfrm>
        <a:graphic>
          <a:graphicData uri="http://schemas.openxmlformats.org/presentationml/2006/ole">
            <mc:AlternateContent xmlns:mc="http://schemas.openxmlformats.org/markup-compatibility/2006">
              <mc:Choice xmlns:v="urn:schemas-microsoft-com:vml" Requires="v">
                <p:oleObj name="Equation" r:id="rId12" imgW="3479760" imgH="241200" progId="Equation.DSMT4">
                  <p:embed/>
                </p:oleObj>
              </mc:Choice>
              <mc:Fallback>
                <p:oleObj name="Equation" r:id="rId12" imgW="3479760" imgH="241200" progId="Equation.DSMT4">
                  <p:embed/>
                  <p:pic>
                    <p:nvPicPr>
                      <p:cNvPr id="13" name="对象 12"/>
                      <p:cNvPicPr>
                        <a:picLocks noChangeAspect="1" noChangeArrowheads="1"/>
                      </p:cNvPicPr>
                      <p:nvPr/>
                    </p:nvPicPr>
                    <p:blipFill>
                      <a:blip r:embed="rId13"/>
                      <a:srcRect/>
                      <a:stretch>
                        <a:fillRect/>
                      </a:stretch>
                    </p:blipFill>
                    <p:spPr bwMode="auto">
                      <a:xfrm>
                        <a:off x="655638" y="5391150"/>
                        <a:ext cx="78390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a:extLst>
              <a:ext uri="{FF2B5EF4-FFF2-40B4-BE49-F238E27FC236}">
                <a16:creationId xmlns:a16="http://schemas.microsoft.com/office/drawing/2014/main" id="{6F015B55-EB90-431A-A3DF-AF753941858B}"/>
              </a:ext>
            </a:extLst>
          </p:cNvPr>
          <p:cNvGraphicFramePr>
            <a:graphicFrameLocks noChangeAspect="1"/>
          </p:cNvGraphicFramePr>
          <p:nvPr>
            <p:extLst>
              <p:ext uri="{D42A27DB-BD31-4B8C-83A1-F6EECF244321}">
                <p14:modId xmlns:p14="http://schemas.microsoft.com/office/powerpoint/2010/main" val="1803684782"/>
              </p:ext>
            </p:extLst>
          </p:nvPr>
        </p:nvGraphicFramePr>
        <p:xfrm>
          <a:off x="684213" y="6052839"/>
          <a:ext cx="6299200" cy="544513"/>
        </p:xfrm>
        <a:graphic>
          <a:graphicData uri="http://schemas.openxmlformats.org/presentationml/2006/ole">
            <mc:AlternateContent xmlns:mc="http://schemas.openxmlformats.org/markup-compatibility/2006">
              <mc:Choice xmlns:v="urn:schemas-microsoft-com:vml" Requires="v">
                <p:oleObj name="Equation" r:id="rId14" imgW="2800551" imgH="228600" progId="Equation.DSMT4">
                  <p:embed/>
                </p:oleObj>
              </mc:Choice>
              <mc:Fallback>
                <p:oleObj name="Equation" r:id="rId14" imgW="2800551" imgH="228600" progId="Equation.DSMT4">
                  <p:embed/>
                  <p:pic>
                    <p:nvPicPr>
                      <p:cNvPr id="14" name="对象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4213" y="6052839"/>
                        <a:ext cx="62992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页脚占位符 12">
            <a:extLst>
              <a:ext uri="{FF2B5EF4-FFF2-40B4-BE49-F238E27FC236}">
                <a16:creationId xmlns:a16="http://schemas.microsoft.com/office/drawing/2014/main" id="{DA35BD89-40D5-4B84-8F6A-FF1EBBB8C67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62987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BD4443-FBF4-4571-BB65-4AC7504F0BDE}"/>
              </a:ext>
            </a:extLst>
          </p:cNvPr>
          <p:cNvSpPr>
            <a:spLocks noGrp="1"/>
          </p:cNvSpPr>
          <p:nvPr>
            <p:ph type="dt" sz="half" idx="2"/>
          </p:nvPr>
        </p:nvSpPr>
        <p:spPr/>
        <p:txBody>
          <a:bodyPr/>
          <a:lstStyle/>
          <a:p>
            <a:pPr>
              <a:defRPr/>
            </a:pPr>
            <a:fld id="{D85457D0-A22F-4599-9B00-F567795F78CF}" type="datetime1">
              <a:rPr lang="zh-CN" altLang="en-US" smtClean="0"/>
              <a:t>2022/11/23</a:t>
            </a:fld>
            <a:endParaRPr lang="zh-CN" altLang="en-US"/>
          </a:p>
        </p:txBody>
      </p:sp>
      <p:sp>
        <p:nvSpPr>
          <p:cNvPr id="4" name="Rectangle 12">
            <a:extLst>
              <a:ext uri="{FF2B5EF4-FFF2-40B4-BE49-F238E27FC236}">
                <a16:creationId xmlns:a16="http://schemas.microsoft.com/office/drawing/2014/main" id="{FD1B2B2A-1A52-4A1B-B2AF-D9FE5B3759F9}"/>
              </a:ext>
            </a:extLst>
          </p:cNvPr>
          <p:cNvSpPr>
            <a:spLocks noChangeArrowheads="1"/>
          </p:cNvSpPr>
          <p:nvPr/>
        </p:nvSpPr>
        <p:spPr bwMode="auto">
          <a:xfrm>
            <a:off x="525463" y="461963"/>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ea typeface="微软雅黑" panose="020B0503020204020204" pitchFamily="34" charset="-122"/>
                <a:cs typeface="Times New Roman" panose="02020603050405020304" pitchFamily="18" charset="0"/>
              </a:rPr>
              <a:t>2.  </a:t>
            </a:r>
            <a:r>
              <a:rPr lang="zh-CN" altLang="en-US" sz="2400" dirty="0">
                <a:solidFill>
                  <a:srgbClr val="FF0000"/>
                </a:solidFill>
                <a:ea typeface="微软雅黑" panose="020B0503020204020204" pitchFamily="34" charset="-122"/>
                <a:cs typeface="Times New Roman" panose="02020603050405020304" pitchFamily="18" charset="0"/>
              </a:rPr>
              <a:t>无重复试验的双因素方差分析（无交互作用）</a:t>
            </a:r>
          </a:p>
        </p:txBody>
      </p:sp>
      <p:grpSp>
        <p:nvGrpSpPr>
          <p:cNvPr id="5" name="Group 50">
            <a:extLst>
              <a:ext uri="{FF2B5EF4-FFF2-40B4-BE49-F238E27FC236}">
                <a16:creationId xmlns:a16="http://schemas.microsoft.com/office/drawing/2014/main" id="{F22832DC-5AFB-4397-B5FC-9085A1A10D2E}"/>
              </a:ext>
            </a:extLst>
          </p:cNvPr>
          <p:cNvGrpSpPr>
            <a:grpSpLocks/>
          </p:cNvGrpSpPr>
          <p:nvPr/>
        </p:nvGrpSpPr>
        <p:grpSpPr bwMode="auto">
          <a:xfrm>
            <a:off x="1211263" y="1041400"/>
            <a:ext cx="5534025" cy="509588"/>
            <a:chOff x="763" y="656"/>
            <a:chExt cx="3486" cy="321"/>
          </a:xfrm>
        </p:grpSpPr>
        <p:sp>
          <p:nvSpPr>
            <p:cNvPr id="6" name="Text Box 13">
              <a:extLst>
                <a:ext uri="{FF2B5EF4-FFF2-40B4-BE49-F238E27FC236}">
                  <a16:creationId xmlns:a16="http://schemas.microsoft.com/office/drawing/2014/main" id="{B0C04501-FE2A-47DD-893C-519BED33E199}"/>
                </a:ext>
              </a:extLst>
            </p:cNvPr>
            <p:cNvSpPr txBox="1">
              <a:spLocks noChangeArrowheads="1"/>
            </p:cNvSpPr>
            <p:nvPr/>
          </p:nvSpPr>
          <p:spPr bwMode="auto">
            <a:xfrm>
              <a:off x="763" y="656"/>
              <a:ext cx="29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设</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因素</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A</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有</a:t>
              </a:r>
              <a:r>
                <a:rPr kumimoji="0" lang="en-US" altLang="zh-CN" sz="2400" i="1" kern="0" dirty="0">
                  <a:solidFill>
                    <a:srgbClr val="0000FF"/>
                  </a:solidFill>
                  <a:ea typeface="微软雅黑" panose="020B0503020204020204" pitchFamily="34" charset="-122"/>
                  <a:cs typeface="Times New Roman" panose="02020603050405020304" pitchFamily="18" charset="0"/>
                </a:rPr>
                <a:t>p</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个不同的水平：</a:t>
              </a:r>
            </a:p>
          </p:txBody>
        </p:sp>
        <p:graphicFrame>
          <p:nvGraphicFramePr>
            <p:cNvPr id="7" name="Object 14">
              <a:extLst>
                <a:ext uri="{FF2B5EF4-FFF2-40B4-BE49-F238E27FC236}">
                  <a16:creationId xmlns:a16="http://schemas.microsoft.com/office/drawing/2014/main" id="{AD6F9558-FD4D-4719-84FE-B46509CBE288}"/>
                </a:ext>
              </a:extLst>
            </p:cNvPr>
            <p:cNvGraphicFramePr>
              <a:graphicFrameLocks noChangeAspect="1"/>
            </p:cNvGraphicFramePr>
            <p:nvPr>
              <p:extLst>
                <p:ext uri="{D42A27DB-BD31-4B8C-83A1-F6EECF244321}">
                  <p14:modId xmlns:p14="http://schemas.microsoft.com/office/powerpoint/2010/main" val="641324907"/>
                </p:ext>
              </p:extLst>
            </p:nvPr>
          </p:nvGraphicFramePr>
          <p:xfrm>
            <a:off x="3160" y="668"/>
            <a:ext cx="1089" cy="309"/>
          </p:xfrm>
          <a:graphic>
            <a:graphicData uri="http://schemas.openxmlformats.org/presentationml/2006/ole">
              <mc:AlternateContent xmlns:mc="http://schemas.openxmlformats.org/markup-compatibility/2006">
                <mc:Choice xmlns:v="urn:schemas-microsoft-com:vml" Requires="v">
                  <p:oleObj name="Equation" r:id="rId2" imgW="850680" imgH="241200" progId="Equation.DSMT4">
                    <p:embed/>
                  </p:oleObj>
                </mc:Choice>
                <mc:Fallback>
                  <p:oleObj name="Equation" r:id="rId2" imgW="850680" imgH="241200" progId="Equation.DSMT4">
                    <p:embed/>
                    <p:pic>
                      <p:nvPicPr>
                        <p:cNvPr id="226318" name="Object 14"/>
                        <p:cNvPicPr>
                          <a:picLocks noChangeAspect="1" noChangeArrowheads="1"/>
                        </p:cNvPicPr>
                        <p:nvPr/>
                      </p:nvPicPr>
                      <p:blipFill>
                        <a:blip r:embed="rId3"/>
                        <a:srcRect/>
                        <a:stretch>
                          <a:fillRect/>
                        </a:stretch>
                      </p:blipFill>
                      <p:spPr bwMode="auto">
                        <a:xfrm>
                          <a:off x="3160" y="668"/>
                          <a:ext cx="1089"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52">
            <a:extLst>
              <a:ext uri="{FF2B5EF4-FFF2-40B4-BE49-F238E27FC236}">
                <a16:creationId xmlns:a16="http://schemas.microsoft.com/office/drawing/2014/main" id="{0E19BE1D-4665-4F39-A08C-45FBF616181E}"/>
              </a:ext>
            </a:extLst>
          </p:cNvPr>
          <p:cNvGrpSpPr>
            <a:grpSpLocks/>
          </p:cNvGrpSpPr>
          <p:nvPr/>
        </p:nvGrpSpPr>
        <p:grpSpPr bwMode="auto">
          <a:xfrm>
            <a:off x="533400" y="2049463"/>
            <a:ext cx="8142288" cy="1092200"/>
            <a:chOff x="336" y="1291"/>
            <a:chExt cx="5129" cy="688"/>
          </a:xfrm>
        </p:grpSpPr>
        <p:sp>
          <p:nvSpPr>
            <p:cNvPr id="9" name="Text Box 16">
              <a:extLst>
                <a:ext uri="{FF2B5EF4-FFF2-40B4-BE49-F238E27FC236}">
                  <a16:creationId xmlns:a16="http://schemas.microsoft.com/office/drawing/2014/main" id="{F081275A-5CEC-4486-9477-09767F298D6C}"/>
                </a:ext>
              </a:extLst>
            </p:cNvPr>
            <p:cNvSpPr txBox="1">
              <a:spLocks noChangeArrowheads="1"/>
            </p:cNvSpPr>
            <p:nvPr/>
          </p:nvSpPr>
          <p:spPr bwMode="auto">
            <a:xfrm>
              <a:off x="336" y="1291"/>
              <a:ext cx="5129"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对每个可能的搭配              进行一次独立试验，共获得 </a:t>
              </a:r>
              <a:r>
                <a:rPr kumimoji="0" lang="en-US" altLang="zh-CN" sz="2400" i="1" u="none" strike="noStrike" kern="0" cap="none" spc="0" normalizeH="0" baseline="0" noProof="0" dirty="0" err="1">
                  <a:ln>
                    <a:noFill/>
                  </a:ln>
                  <a:solidFill>
                    <a:srgbClr val="000000"/>
                  </a:solidFill>
                  <a:effectLst/>
                  <a:uLnTx/>
                  <a:uFillTx/>
                  <a:ea typeface="微软雅黑" panose="020B0503020204020204" pitchFamily="34" charset="-122"/>
                  <a:cs typeface="Times New Roman" panose="02020603050405020304" pitchFamily="18" charset="0"/>
                </a:rPr>
                <a:t>pq</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个试验结果</a:t>
              </a:r>
            </a:p>
          </p:txBody>
        </p:sp>
        <p:graphicFrame>
          <p:nvGraphicFramePr>
            <p:cNvPr id="10" name="Object 17">
              <a:extLst>
                <a:ext uri="{FF2B5EF4-FFF2-40B4-BE49-F238E27FC236}">
                  <a16:creationId xmlns:a16="http://schemas.microsoft.com/office/drawing/2014/main" id="{3C54F7CC-71F6-4DCE-9EAF-9C4AF46947FE}"/>
                </a:ext>
              </a:extLst>
            </p:cNvPr>
            <p:cNvGraphicFramePr>
              <a:graphicFrameLocks noChangeAspect="1"/>
            </p:cNvGraphicFramePr>
            <p:nvPr/>
          </p:nvGraphicFramePr>
          <p:xfrm>
            <a:off x="1982" y="1346"/>
            <a:ext cx="635" cy="345"/>
          </p:xfrm>
          <a:graphic>
            <a:graphicData uri="http://schemas.openxmlformats.org/presentationml/2006/ole">
              <mc:AlternateContent xmlns:mc="http://schemas.openxmlformats.org/markup-compatibility/2006">
                <mc:Choice xmlns:v="urn:schemas-microsoft-com:vml" Requires="v">
                  <p:oleObj name="Equation" r:id="rId4" imgW="444240" imgH="241200" progId="Equation.DSMT4">
                    <p:embed/>
                  </p:oleObj>
                </mc:Choice>
                <mc:Fallback>
                  <p:oleObj name="Equation" r:id="rId4" imgW="444240" imgH="241200" progId="Equation.DSMT4">
                    <p:embed/>
                    <p:pic>
                      <p:nvPicPr>
                        <p:cNvPr id="226321"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 y="1346"/>
                          <a:ext cx="635"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8">
              <a:extLst>
                <a:ext uri="{FF2B5EF4-FFF2-40B4-BE49-F238E27FC236}">
                  <a16:creationId xmlns:a16="http://schemas.microsoft.com/office/drawing/2014/main" id="{3A386F8E-3D02-4390-9DF0-F871B478E5F9}"/>
                </a:ext>
              </a:extLst>
            </p:cNvPr>
            <p:cNvGraphicFramePr>
              <a:graphicFrameLocks noChangeAspect="1"/>
            </p:cNvGraphicFramePr>
            <p:nvPr>
              <p:extLst>
                <p:ext uri="{D42A27DB-BD31-4B8C-83A1-F6EECF244321}">
                  <p14:modId xmlns:p14="http://schemas.microsoft.com/office/powerpoint/2010/main" val="1637006590"/>
                </p:ext>
              </p:extLst>
            </p:nvPr>
          </p:nvGraphicFramePr>
          <p:xfrm>
            <a:off x="1186" y="1657"/>
            <a:ext cx="2355" cy="322"/>
          </p:xfrm>
          <a:graphic>
            <a:graphicData uri="http://schemas.openxmlformats.org/presentationml/2006/ole">
              <mc:AlternateContent xmlns:mc="http://schemas.openxmlformats.org/markup-compatibility/2006">
                <mc:Choice xmlns:v="urn:schemas-microsoft-com:vml" Requires="v">
                  <p:oleObj name="Equation" r:id="rId6" imgW="1765080" imgH="241200" progId="Equation.DSMT4">
                    <p:embed/>
                  </p:oleObj>
                </mc:Choice>
                <mc:Fallback>
                  <p:oleObj name="Equation" r:id="rId6" imgW="1765080" imgH="241200" progId="Equation.DSMT4">
                    <p:embed/>
                    <p:pic>
                      <p:nvPicPr>
                        <p:cNvPr id="226322" name="Object 18"/>
                        <p:cNvPicPr>
                          <a:picLocks noChangeAspect="1" noChangeArrowheads="1"/>
                        </p:cNvPicPr>
                        <p:nvPr/>
                      </p:nvPicPr>
                      <p:blipFill>
                        <a:blip r:embed="rId7"/>
                        <a:srcRect/>
                        <a:stretch>
                          <a:fillRect/>
                        </a:stretch>
                      </p:blipFill>
                      <p:spPr bwMode="auto">
                        <a:xfrm>
                          <a:off x="1186" y="1657"/>
                          <a:ext cx="2355"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9">
              <a:extLst>
                <a:ext uri="{FF2B5EF4-FFF2-40B4-BE49-F238E27FC236}">
                  <a16:creationId xmlns:a16="http://schemas.microsoft.com/office/drawing/2014/main" id="{5C9E7CB9-E1ED-4CB1-8F0B-3E202BA3A707}"/>
                </a:ext>
              </a:extLst>
            </p:cNvPr>
            <p:cNvSpPr txBox="1">
              <a:spLocks noChangeArrowheads="1"/>
            </p:cNvSpPr>
            <p:nvPr/>
          </p:nvSpPr>
          <p:spPr bwMode="auto">
            <a:xfrm>
              <a:off x="3537" y="1645"/>
              <a:ext cx="14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列表如下：</a:t>
              </a:r>
            </a:p>
          </p:txBody>
        </p:sp>
      </p:grpSp>
      <p:grpSp>
        <p:nvGrpSpPr>
          <p:cNvPr id="13" name="Group 51">
            <a:extLst>
              <a:ext uri="{FF2B5EF4-FFF2-40B4-BE49-F238E27FC236}">
                <a16:creationId xmlns:a16="http://schemas.microsoft.com/office/drawing/2014/main" id="{868E6C31-E7B8-4375-A2F0-786666D0C08B}"/>
              </a:ext>
            </a:extLst>
          </p:cNvPr>
          <p:cNvGrpSpPr>
            <a:grpSpLocks/>
          </p:cNvGrpSpPr>
          <p:nvPr/>
        </p:nvGrpSpPr>
        <p:grpSpPr bwMode="auto">
          <a:xfrm>
            <a:off x="1527175" y="1617665"/>
            <a:ext cx="5276850" cy="496888"/>
            <a:chOff x="962" y="1019"/>
            <a:chExt cx="3324" cy="313"/>
          </a:xfrm>
        </p:grpSpPr>
        <p:sp>
          <p:nvSpPr>
            <p:cNvPr id="14" name="Text Box 15">
              <a:extLst>
                <a:ext uri="{FF2B5EF4-FFF2-40B4-BE49-F238E27FC236}">
                  <a16:creationId xmlns:a16="http://schemas.microsoft.com/office/drawing/2014/main" id="{ACD12F5D-ADB7-469C-931B-385DB62683D0}"/>
                </a:ext>
              </a:extLst>
            </p:cNvPr>
            <p:cNvSpPr txBox="1">
              <a:spLocks noChangeArrowheads="1"/>
            </p:cNvSpPr>
            <p:nvPr/>
          </p:nvSpPr>
          <p:spPr bwMode="auto">
            <a:xfrm>
              <a:off x="962" y="1019"/>
              <a:ext cx="26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因素</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B</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有</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q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个不同的水平：</a:t>
              </a:r>
            </a:p>
          </p:txBody>
        </p:sp>
        <p:graphicFrame>
          <p:nvGraphicFramePr>
            <p:cNvPr id="15" name="Object 20">
              <a:extLst>
                <a:ext uri="{FF2B5EF4-FFF2-40B4-BE49-F238E27FC236}">
                  <a16:creationId xmlns:a16="http://schemas.microsoft.com/office/drawing/2014/main" id="{8F0C219D-36D4-4EE1-9CC3-DF48ABA9C88E}"/>
                </a:ext>
              </a:extLst>
            </p:cNvPr>
            <p:cNvGraphicFramePr>
              <a:graphicFrameLocks noChangeAspect="1"/>
            </p:cNvGraphicFramePr>
            <p:nvPr>
              <p:extLst>
                <p:ext uri="{D42A27DB-BD31-4B8C-83A1-F6EECF244321}">
                  <p14:modId xmlns:p14="http://schemas.microsoft.com/office/powerpoint/2010/main" val="2275449529"/>
                </p:ext>
              </p:extLst>
            </p:nvPr>
          </p:nvGraphicFramePr>
          <p:xfrm>
            <a:off x="3213" y="1022"/>
            <a:ext cx="1073" cy="310"/>
          </p:xfrm>
          <a:graphic>
            <a:graphicData uri="http://schemas.openxmlformats.org/presentationml/2006/ole">
              <mc:AlternateContent xmlns:mc="http://schemas.openxmlformats.org/markup-compatibility/2006">
                <mc:Choice xmlns:v="urn:schemas-microsoft-com:vml" Requires="v">
                  <p:oleObj name="Equation" r:id="rId8" imgW="838080" imgH="241200" progId="Equation.DSMT4">
                    <p:embed/>
                  </p:oleObj>
                </mc:Choice>
                <mc:Fallback>
                  <p:oleObj name="Equation" r:id="rId8" imgW="838080" imgH="241200" progId="Equation.DSMT4">
                    <p:embed/>
                    <p:pic>
                      <p:nvPicPr>
                        <p:cNvPr id="226324" name="Object 20"/>
                        <p:cNvPicPr>
                          <a:picLocks noChangeAspect="1" noChangeArrowheads="1"/>
                        </p:cNvPicPr>
                        <p:nvPr/>
                      </p:nvPicPr>
                      <p:blipFill>
                        <a:blip r:embed="rId9"/>
                        <a:srcRect/>
                        <a:stretch>
                          <a:fillRect/>
                        </a:stretch>
                      </p:blipFill>
                      <p:spPr bwMode="auto">
                        <a:xfrm>
                          <a:off x="3213" y="1022"/>
                          <a:ext cx="1073"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 name="组合 15">
            <a:extLst>
              <a:ext uri="{FF2B5EF4-FFF2-40B4-BE49-F238E27FC236}">
                <a16:creationId xmlns:a16="http://schemas.microsoft.com/office/drawing/2014/main" id="{4B1348B1-E72D-4F35-974A-909E75CC6AED}"/>
              </a:ext>
            </a:extLst>
          </p:cNvPr>
          <p:cNvGrpSpPr/>
          <p:nvPr/>
        </p:nvGrpSpPr>
        <p:grpSpPr>
          <a:xfrm>
            <a:off x="852488" y="3357563"/>
            <a:ext cx="7391400" cy="3089275"/>
            <a:chOff x="852488" y="3357563"/>
            <a:chExt cx="7391400" cy="3089275"/>
          </a:xfrm>
        </p:grpSpPr>
        <p:grpSp>
          <p:nvGrpSpPr>
            <p:cNvPr id="17" name="Group 21">
              <a:extLst>
                <a:ext uri="{FF2B5EF4-FFF2-40B4-BE49-F238E27FC236}">
                  <a16:creationId xmlns:a16="http://schemas.microsoft.com/office/drawing/2014/main" id="{6511012A-1812-49CF-B84C-EA353C228452}"/>
                </a:ext>
              </a:extLst>
            </p:cNvPr>
            <p:cNvGrpSpPr>
              <a:grpSpLocks/>
            </p:cNvGrpSpPr>
            <p:nvPr/>
          </p:nvGrpSpPr>
          <p:grpSpPr bwMode="auto">
            <a:xfrm>
              <a:off x="852488" y="3357563"/>
              <a:ext cx="7391400" cy="3086100"/>
              <a:chOff x="537" y="2115"/>
              <a:chExt cx="4656" cy="1944"/>
            </a:xfrm>
          </p:grpSpPr>
          <p:sp>
            <p:nvSpPr>
              <p:cNvPr id="28" name="Rectangle 22">
                <a:extLst>
                  <a:ext uri="{FF2B5EF4-FFF2-40B4-BE49-F238E27FC236}">
                    <a16:creationId xmlns:a16="http://schemas.microsoft.com/office/drawing/2014/main" id="{C5E96D76-D536-4B98-A98A-0BDF16978F5A}"/>
                  </a:ext>
                </a:extLst>
              </p:cNvPr>
              <p:cNvSpPr>
                <a:spLocks noChangeArrowheads="1"/>
              </p:cNvSpPr>
              <p:nvPr/>
            </p:nvSpPr>
            <p:spPr bwMode="auto">
              <a:xfrm>
                <a:off x="3993" y="3670"/>
                <a:ext cx="1200"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29" name="Rectangle 23">
                <a:extLst>
                  <a:ext uri="{FF2B5EF4-FFF2-40B4-BE49-F238E27FC236}">
                    <a16:creationId xmlns:a16="http://schemas.microsoft.com/office/drawing/2014/main" id="{B943199E-13AE-4FE1-88FB-3891BD8AE13C}"/>
                  </a:ext>
                </a:extLst>
              </p:cNvPr>
              <p:cNvSpPr>
                <a:spLocks noChangeArrowheads="1"/>
              </p:cNvSpPr>
              <p:nvPr/>
            </p:nvSpPr>
            <p:spPr bwMode="auto">
              <a:xfrm>
                <a:off x="1689" y="3670"/>
                <a:ext cx="2304"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0" name="Rectangle 24">
                <a:extLst>
                  <a:ext uri="{FF2B5EF4-FFF2-40B4-BE49-F238E27FC236}">
                    <a16:creationId xmlns:a16="http://schemas.microsoft.com/office/drawing/2014/main" id="{52EE3481-CB76-4830-A74E-F2BD353F09F0}"/>
                  </a:ext>
                </a:extLst>
              </p:cNvPr>
              <p:cNvSpPr>
                <a:spLocks noChangeArrowheads="1"/>
              </p:cNvSpPr>
              <p:nvPr/>
            </p:nvSpPr>
            <p:spPr bwMode="auto">
              <a:xfrm>
                <a:off x="537" y="3670"/>
                <a:ext cx="1152"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1" name="Rectangle 25">
                <a:extLst>
                  <a:ext uri="{FF2B5EF4-FFF2-40B4-BE49-F238E27FC236}">
                    <a16:creationId xmlns:a16="http://schemas.microsoft.com/office/drawing/2014/main" id="{A883ACF2-5E9E-4C58-B751-574C0083D991}"/>
                  </a:ext>
                </a:extLst>
              </p:cNvPr>
              <p:cNvSpPr>
                <a:spLocks noChangeArrowheads="1"/>
              </p:cNvSpPr>
              <p:nvPr/>
            </p:nvSpPr>
            <p:spPr bwMode="auto">
              <a:xfrm>
                <a:off x="3993" y="2407"/>
                <a:ext cx="1200" cy="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2" name="Rectangle 26">
                <a:extLst>
                  <a:ext uri="{FF2B5EF4-FFF2-40B4-BE49-F238E27FC236}">
                    <a16:creationId xmlns:a16="http://schemas.microsoft.com/office/drawing/2014/main" id="{5381C071-F5EF-4216-BF23-E60570E01BBF}"/>
                  </a:ext>
                </a:extLst>
              </p:cNvPr>
              <p:cNvSpPr>
                <a:spLocks noChangeArrowheads="1"/>
              </p:cNvSpPr>
              <p:nvPr/>
            </p:nvSpPr>
            <p:spPr bwMode="auto">
              <a:xfrm>
                <a:off x="1689" y="2407"/>
                <a:ext cx="2304" cy="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3" name="Rectangle 27">
                <a:extLst>
                  <a:ext uri="{FF2B5EF4-FFF2-40B4-BE49-F238E27FC236}">
                    <a16:creationId xmlns:a16="http://schemas.microsoft.com/office/drawing/2014/main" id="{F9E09DE5-0A54-40FC-B6F4-D4222D6D240D}"/>
                  </a:ext>
                </a:extLst>
              </p:cNvPr>
              <p:cNvSpPr>
                <a:spLocks noChangeArrowheads="1"/>
              </p:cNvSpPr>
              <p:nvPr/>
            </p:nvSpPr>
            <p:spPr bwMode="auto">
              <a:xfrm>
                <a:off x="537" y="2407"/>
                <a:ext cx="1152" cy="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4" name="Rectangle 28">
                <a:extLst>
                  <a:ext uri="{FF2B5EF4-FFF2-40B4-BE49-F238E27FC236}">
                    <a16:creationId xmlns:a16="http://schemas.microsoft.com/office/drawing/2014/main" id="{DEE136C9-B171-412B-AB1C-2F2DD0264173}"/>
                  </a:ext>
                </a:extLst>
              </p:cNvPr>
              <p:cNvSpPr>
                <a:spLocks noChangeArrowheads="1"/>
              </p:cNvSpPr>
              <p:nvPr/>
            </p:nvSpPr>
            <p:spPr bwMode="auto">
              <a:xfrm>
                <a:off x="3993" y="2115"/>
                <a:ext cx="120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5" name="Rectangle 29">
                <a:extLst>
                  <a:ext uri="{FF2B5EF4-FFF2-40B4-BE49-F238E27FC236}">
                    <a16:creationId xmlns:a16="http://schemas.microsoft.com/office/drawing/2014/main" id="{1F5168E9-4022-4987-BBCE-811A88FA7A4A}"/>
                  </a:ext>
                </a:extLst>
              </p:cNvPr>
              <p:cNvSpPr>
                <a:spLocks noChangeArrowheads="1"/>
              </p:cNvSpPr>
              <p:nvPr/>
            </p:nvSpPr>
            <p:spPr bwMode="auto">
              <a:xfrm>
                <a:off x="1689" y="2115"/>
                <a:ext cx="2304"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6" name="Rectangle 30">
                <a:extLst>
                  <a:ext uri="{FF2B5EF4-FFF2-40B4-BE49-F238E27FC236}">
                    <a16:creationId xmlns:a16="http://schemas.microsoft.com/office/drawing/2014/main" id="{D841BF06-AE69-4C24-AA21-D20651590251}"/>
                  </a:ext>
                </a:extLst>
              </p:cNvPr>
              <p:cNvSpPr>
                <a:spLocks noChangeArrowheads="1"/>
              </p:cNvSpPr>
              <p:nvPr/>
            </p:nvSpPr>
            <p:spPr bwMode="auto">
              <a:xfrm>
                <a:off x="537" y="2115"/>
                <a:ext cx="1152"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zh-CN"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7" name="Line 31">
                <a:extLst>
                  <a:ext uri="{FF2B5EF4-FFF2-40B4-BE49-F238E27FC236}">
                    <a16:creationId xmlns:a16="http://schemas.microsoft.com/office/drawing/2014/main" id="{F202FD6A-8C14-41AE-836D-E783282A11E6}"/>
                  </a:ext>
                </a:extLst>
              </p:cNvPr>
              <p:cNvSpPr>
                <a:spLocks noChangeShapeType="1"/>
              </p:cNvSpPr>
              <p:nvPr/>
            </p:nvSpPr>
            <p:spPr bwMode="auto">
              <a:xfrm>
                <a:off x="537" y="2115"/>
                <a:ext cx="4656" cy="0"/>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8" name="Line 32">
                <a:extLst>
                  <a:ext uri="{FF2B5EF4-FFF2-40B4-BE49-F238E27FC236}">
                    <a16:creationId xmlns:a16="http://schemas.microsoft.com/office/drawing/2014/main" id="{C2E2FAD7-3895-44E4-9F6C-002EA4FBB653}"/>
                  </a:ext>
                </a:extLst>
              </p:cNvPr>
              <p:cNvSpPr>
                <a:spLocks noChangeShapeType="1"/>
              </p:cNvSpPr>
              <p:nvPr/>
            </p:nvSpPr>
            <p:spPr bwMode="auto">
              <a:xfrm>
                <a:off x="537" y="2407"/>
                <a:ext cx="465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39" name="Line 33">
                <a:extLst>
                  <a:ext uri="{FF2B5EF4-FFF2-40B4-BE49-F238E27FC236}">
                    <a16:creationId xmlns:a16="http://schemas.microsoft.com/office/drawing/2014/main" id="{3C25E5A3-123B-437A-8B64-113D930476F5}"/>
                  </a:ext>
                </a:extLst>
              </p:cNvPr>
              <p:cNvSpPr>
                <a:spLocks noChangeShapeType="1"/>
              </p:cNvSpPr>
              <p:nvPr/>
            </p:nvSpPr>
            <p:spPr bwMode="auto">
              <a:xfrm>
                <a:off x="537" y="3670"/>
                <a:ext cx="465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40" name="Line 34">
                <a:extLst>
                  <a:ext uri="{FF2B5EF4-FFF2-40B4-BE49-F238E27FC236}">
                    <a16:creationId xmlns:a16="http://schemas.microsoft.com/office/drawing/2014/main" id="{37831B39-835F-4D97-85EB-E1E4ED7CF2C1}"/>
                  </a:ext>
                </a:extLst>
              </p:cNvPr>
              <p:cNvSpPr>
                <a:spLocks noChangeShapeType="1"/>
              </p:cNvSpPr>
              <p:nvPr/>
            </p:nvSpPr>
            <p:spPr bwMode="auto">
              <a:xfrm>
                <a:off x="537" y="4059"/>
                <a:ext cx="4656" cy="0"/>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41" name="Line 35">
                <a:extLst>
                  <a:ext uri="{FF2B5EF4-FFF2-40B4-BE49-F238E27FC236}">
                    <a16:creationId xmlns:a16="http://schemas.microsoft.com/office/drawing/2014/main" id="{300A5EAA-98D1-4BAE-99ED-30C93A568074}"/>
                  </a:ext>
                </a:extLst>
              </p:cNvPr>
              <p:cNvSpPr>
                <a:spLocks noChangeShapeType="1"/>
              </p:cNvSpPr>
              <p:nvPr/>
            </p:nvSpPr>
            <p:spPr bwMode="auto">
              <a:xfrm>
                <a:off x="537" y="2115"/>
                <a:ext cx="0" cy="1944"/>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42" name="Line 36">
                <a:extLst>
                  <a:ext uri="{FF2B5EF4-FFF2-40B4-BE49-F238E27FC236}">
                    <a16:creationId xmlns:a16="http://schemas.microsoft.com/office/drawing/2014/main" id="{AD984A6C-5BBC-42D5-8953-B31CD7D7CC24}"/>
                  </a:ext>
                </a:extLst>
              </p:cNvPr>
              <p:cNvSpPr>
                <a:spLocks noChangeShapeType="1"/>
              </p:cNvSpPr>
              <p:nvPr/>
            </p:nvSpPr>
            <p:spPr bwMode="auto">
              <a:xfrm>
                <a:off x="1689" y="2115"/>
                <a:ext cx="0" cy="19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43" name="Line 37">
                <a:extLst>
                  <a:ext uri="{FF2B5EF4-FFF2-40B4-BE49-F238E27FC236}">
                    <a16:creationId xmlns:a16="http://schemas.microsoft.com/office/drawing/2014/main" id="{C835C218-8615-4B8A-A3BF-D76625E1704B}"/>
                  </a:ext>
                </a:extLst>
              </p:cNvPr>
              <p:cNvSpPr>
                <a:spLocks noChangeShapeType="1"/>
              </p:cNvSpPr>
              <p:nvPr/>
            </p:nvSpPr>
            <p:spPr bwMode="auto">
              <a:xfrm>
                <a:off x="3993" y="2115"/>
                <a:ext cx="0" cy="19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44" name="Line 38">
                <a:extLst>
                  <a:ext uri="{FF2B5EF4-FFF2-40B4-BE49-F238E27FC236}">
                    <a16:creationId xmlns:a16="http://schemas.microsoft.com/office/drawing/2014/main" id="{B2F0F4C4-11CA-4205-BBD2-ACD5D8A98878}"/>
                  </a:ext>
                </a:extLst>
              </p:cNvPr>
              <p:cNvSpPr>
                <a:spLocks noChangeShapeType="1"/>
              </p:cNvSpPr>
              <p:nvPr/>
            </p:nvSpPr>
            <p:spPr bwMode="auto">
              <a:xfrm>
                <a:off x="5193" y="2115"/>
                <a:ext cx="0" cy="1944"/>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grpSp>
        <p:graphicFrame>
          <p:nvGraphicFramePr>
            <p:cNvPr id="18" name="Object 39">
              <a:extLst>
                <a:ext uri="{FF2B5EF4-FFF2-40B4-BE49-F238E27FC236}">
                  <a16:creationId xmlns:a16="http://schemas.microsoft.com/office/drawing/2014/main" id="{46D26783-F12B-44F3-89CF-A01596CB1D6F}"/>
                </a:ext>
              </a:extLst>
            </p:cNvPr>
            <p:cNvGraphicFramePr>
              <a:graphicFrameLocks noChangeAspect="1"/>
            </p:cNvGraphicFramePr>
            <p:nvPr>
              <p:extLst>
                <p:ext uri="{D42A27DB-BD31-4B8C-83A1-F6EECF244321}">
                  <p14:modId xmlns:p14="http://schemas.microsoft.com/office/powerpoint/2010/main" val="4227669586"/>
                </p:ext>
              </p:extLst>
            </p:nvPr>
          </p:nvGraphicFramePr>
          <p:xfrm>
            <a:off x="3073400" y="3359150"/>
            <a:ext cx="2822575" cy="511175"/>
          </p:xfrm>
          <a:graphic>
            <a:graphicData uri="http://schemas.openxmlformats.org/presentationml/2006/ole">
              <mc:AlternateContent xmlns:mc="http://schemas.openxmlformats.org/markup-compatibility/2006">
                <mc:Choice xmlns:v="urn:schemas-microsoft-com:vml" Requires="v">
                  <p:oleObj name="Equation" r:id="rId10" imgW="1054080" imgH="241200" progId="Equation.DSMT4">
                    <p:embed/>
                  </p:oleObj>
                </mc:Choice>
                <mc:Fallback>
                  <p:oleObj name="Equation" r:id="rId10" imgW="1054080" imgH="241200" progId="Equation.DSMT4">
                    <p:embed/>
                    <p:pic>
                      <p:nvPicPr>
                        <p:cNvPr id="226343" name="Object 39"/>
                        <p:cNvPicPr>
                          <a:picLocks noChangeAspect="1" noChangeArrowheads="1"/>
                        </p:cNvPicPr>
                        <p:nvPr/>
                      </p:nvPicPr>
                      <p:blipFill>
                        <a:blip r:embed="rId11"/>
                        <a:srcRect/>
                        <a:stretch>
                          <a:fillRect/>
                        </a:stretch>
                      </p:blipFill>
                      <p:spPr bwMode="auto">
                        <a:xfrm>
                          <a:off x="3073400" y="3359150"/>
                          <a:ext cx="2822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40">
              <a:extLst>
                <a:ext uri="{FF2B5EF4-FFF2-40B4-BE49-F238E27FC236}">
                  <a16:creationId xmlns:a16="http://schemas.microsoft.com/office/drawing/2014/main" id="{2A554220-6317-40E3-AD5E-4350419097F9}"/>
                </a:ext>
              </a:extLst>
            </p:cNvPr>
            <p:cNvGraphicFramePr>
              <a:graphicFrameLocks noChangeAspect="1"/>
            </p:cNvGraphicFramePr>
            <p:nvPr>
              <p:extLst>
                <p:ext uri="{D42A27DB-BD31-4B8C-83A1-F6EECF244321}">
                  <p14:modId xmlns:p14="http://schemas.microsoft.com/office/powerpoint/2010/main" val="419207970"/>
                </p:ext>
              </p:extLst>
            </p:nvPr>
          </p:nvGraphicFramePr>
          <p:xfrm>
            <a:off x="1697038" y="3779838"/>
            <a:ext cx="561975" cy="2089150"/>
          </p:xfrm>
          <a:graphic>
            <a:graphicData uri="http://schemas.openxmlformats.org/presentationml/2006/ole">
              <mc:AlternateContent xmlns:mc="http://schemas.openxmlformats.org/markup-compatibility/2006">
                <mc:Choice xmlns:v="urn:schemas-microsoft-com:vml" Requires="v">
                  <p:oleObj name="Equation" r:id="rId12" imgW="215640" imgH="914400" progId="Equation.DSMT4">
                    <p:embed/>
                  </p:oleObj>
                </mc:Choice>
                <mc:Fallback>
                  <p:oleObj name="Equation" r:id="rId12" imgW="215640" imgH="914400" progId="Equation.DSMT4">
                    <p:embed/>
                    <p:pic>
                      <p:nvPicPr>
                        <p:cNvPr id="226344" name="Object 40"/>
                        <p:cNvPicPr>
                          <a:picLocks noChangeAspect="1" noChangeArrowheads="1"/>
                        </p:cNvPicPr>
                        <p:nvPr/>
                      </p:nvPicPr>
                      <p:blipFill>
                        <a:blip r:embed="rId13"/>
                        <a:srcRect/>
                        <a:stretch>
                          <a:fillRect/>
                        </a:stretch>
                      </p:blipFill>
                      <p:spPr bwMode="auto">
                        <a:xfrm>
                          <a:off x="1697038" y="3779838"/>
                          <a:ext cx="561975" cy="208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2">
              <a:extLst>
                <a:ext uri="{FF2B5EF4-FFF2-40B4-BE49-F238E27FC236}">
                  <a16:creationId xmlns:a16="http://schemas.microsoft.com/office/drawing/2014/main" id="{F2E0AC4E-BEB7-46DD-8C80-A52CECB718D6}"/>
                </a:ext>
              </a:extLst>
            </p:cNvPr>
            <p:cNvGraphicFramePr>
              <a:graphicFrameLocks noChangeAspect="1"/>
            </p:cNvGraphicFramePr>
            <p:nvPr>
              <p:extLst>
                <p:ext uri="{D42A27DB-BD31-4B8C-83A1-F6EECF244321}">
                  <p14:modId xmlns:p14="http://schemas.microsoft.com/office/powerpoint/2010/main" val="1098284270"/>
                </p:ext>
              </p:extLst>
            </p:nvPr>
          </p:nvGraphicFramePr>
          <p:xfrm>
            <a:off x="6599238" y="3402013"/>
            <a:ext cx="1511300" cy="454025"/>
          </p:xfrm>
          <a:graphic>
            <a:graphicData uri="http://schemas.openxmlformats.org/presentationml/2006/ole">
              <mc:AlternateContent xmlns:mc="http://schemas.openxmlformats.org/markup-compatibility/2006">
                <mc:Choice xmlns:v="urn:schemas-microsoft-com:vml" Requires="v">
                  <p:oleObj name="Equation" r:id="rId14" imgW="672840" imgH="228600" progId="Equation.DSMT4">
                    <p:embed/>
                  </p:oleObj>
                </mc:Choice>
                <mc:Fallback>
                  <p:oleObj name="Equation" r:id="rId14" imgW="672840" imgH="228600" progId="Equation.DSMT4">
                    <p:embed/>
                    <p:pic>
                      <p:nvPicPr>
                        <p:cNvPr id="226346" name="Object 42"/>
                        <p:cNvPicPr>
                          <a:picLocks noChangeAspect="1" noChangeArrowheads="1"/>
                        </p:cNvPicPr>
                        <p:nvPr/>
                      </p:nvPicPr>
                      <p:blipFill>
                        <a:blip r:embed="rId15"/>
                        <a:srcRect/>
                        <a:stretch>
                          <a:fillRect/>
                        </a:stretch>
                      </p:blipFill>
                      <p:spPr bwMode="auto">
                        <a:xfrm>
                          <a:off x="6599238" y="3402013"/>
                          <a:ext cx="15113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43">
              <a:extLst>
                <a:ext uri="{FF2B5EF4-FFF2-40B4-BE49-F238E27FC236}">
                  <a16:creationId xmlns:a16="http://schemas.microsoft.com/office/drawing/2014/main" id="{ACA2E50E-582B-4A4D-B1E1-EC0DB21412B6}"/>
                </a:ext>
              </a:extLst>
            </p:cNvPr>
            <p:cNvGraphicFramePr>
              <a:graphicFrameLocks noChangeAspect="1"/>
            </p:cNvGraphicFramePr>
            <p:nvPr>
              <p:extLst>
                <p:ext uri="{D42A27DB-BD31-4B8C-83A1-F6EECF244321}">
                  <p14:modId xmlns:p14="http://schemas.microsoft.com/office/powerpoint/2010/main" val="790472687"/>
                </p:ext>
              </p:extLst>
            </p:nvPr>
          </p:nvGraphicFramePr>
          <p:xfrm>
            <a:off x="7011988" y="3732213"/>
            <a:ext cx="823912" cy="2160587"/>
          </p:xfrm>
          <a:graphic>
            <a:graphicData uri="http://schemas.openxmlformats.org/presentationml/2006/ole">
              <mc:AlternateContent xmlns:mc="http://schemas.openxmlformats.org/markup-compatibility/2006">
                <mc:Choice xmlns:v="urn:schemas-microsoft-com:vml" Requires="v">
                  <p:oleObj name="Equation" r:id="rId16" imgW="266400" imgH="914400" progId="Equation.DSMT4">
                    <p:embed/>
                  </p:oleObj>
                </mc:Choice>
                <mc:Fallback>
                  <p:oleObj name="Equation" r:id="rId16" imgW="266400" imgH="914400" progId="Equation.DSMT4">
                    <p:embed/>
                    <p:pic>
                      <p:nvPicPr>
                        <p:cNvPr id="226347" name="Object 43"/>
                        <p:cNvPicPr>
                          <a:picLocks noChangeAspect="1" noChangeArrowheads="1"/>
                        </p:cNvPicPr>
                        <p:nvPr/>
                      </p:nvPicPr>
                      <p:blipFill>
                        <a:blip r:embed="rId17"/>
                        <a:srcRect/>
                        <a:stretch>
                          <a:fillRect/>
                        </a:stretch>
                      </p:blipFill>
                      <p:spPr bwMode="auto">
                        <a:xfrm>
                          <a:off x="7011988" y="3732213"/>
                          <a:ext cx="823912" cy="21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4">
              <a:extLst>
                <a:ext uri="{FF2B5EF4-FFF2-40B4-BE49-F238E27FC236}">
                  <a16:creationId xmlns:a16="http://schemas.microsoft.com/office/drawing/2014/main" id="{F8A8BA3F-B091-49E6-AD07-47C0240890D5}"/>
                </a:ext>
              </a:extLst>
            </p:cNvPr>
            <p:cNvGraphicFramePr>
              <a:graphicFrameLocks noChangeAspect="1"/>
            </p:cNvGraphicFramePr>
            <p:nvPr>
              <p:extLst>
                <p:ext uri="{D42A27DB-BD31-4B8C-83A1-F6EECF244321}">
                  <p14:modId xmlns:p14="http://schemas.microsoft.com/office/powerpoint/2010/main" val="901593895"/>
                </p:ext>
              </p:extLst>
            </p:nvPr>
          </p:nvGraphicFramePr>
          <p:xfrm>
            <a:off x="1025525" y="5942013"/>
            <a:ext cx="1539875" cy="495300"/>
          </p:xfrm>
          <a:graphic>
            <a:graphicData uri="http://schemas.openxmlformats.org/presentationml/2006/ole">
              <mc:AlternateContent xmlns:mc="http://schemas.openxmlformats.org/markup-compatibility/2006">
                <mc:Choice xmlns:v="urn:schemas-microsoft-com:vml" Requires="v">
                  <p:oleObj name="Equation" r:id="rId18" imgW="660240" imgH="241200" progId="Equation.DSMT4">
                    <p:embed/>
                  </p:oleObj>
                </mc:Choice>
                <mc:Fallback>
                  <p:oleObj name="Equation" r:id="rId18" imgW="660240" imgH="241200" progId="Equation.DSMT4">
                    <p:embed/>
                    <p:pic>
                      <p:nvPicPr>
                        <p:cNvPr id="226348" name="Object 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25525" y="5942013"/>
                          <a:ext cx="1539875"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5">
              <a:extLst>
                <a:ext uri="{FF2B5EF4-FFF2-40B4-BE49-F238E27FC236}">
                  <a16:creationId xmlns:a16="http://schemas.microsoft.com/office/drawing/2014/main" id="{3A3AEC4C-D426-43BD-8FCE-287412CA7267}"/>
                </a:ext>
              </a:extLst>
            </p:cNvPr>
            <p:cNvGraphicFramePr>
              <a:graphicFrameLocks noChangeAspect="1"/>
            </p:cNvGraphicFramePr>
            <p:nvPr>
              <p:extLst>
                <p:ext uri="{D42A27DB-BD31-4B8C-83A1-F6EECF244321}">
                  <p14:modId xmlns:p14="http://schemas.microsoft.com/office/powerpoint/2010/main" val="3356905962"/>
                </p:ext>
              </p:extLst>
            </p:nvPr>
          </p:nvGraphicFramePr>
          <p:xfrm>
            <a:off x="3022600" y="5902325"/>
            <a:ext cx="3022600" cy="544513"/>
          </p:xfrm>
          <a:graphic>
            <a:graphicData uri="http://schemas.openxmlformats.org/presentationml/2006/ole">
              <mc:AlternateContent xmlns:mc="http://schemas.openxmlformats.org/markup-compatibility/2006">
                <mc:Choice xmlns:v="urn:schemas-microsoft-com:vml" Requires="v">
                  <p:oleObj name="Equation" r:id="rId20" imgW="1180800" imgH="241200" progId="Equation.DSMT4">
                    <p:embed/>
                  </p:oleObj>
                </mc:Choice>
                <mc:Fallback>
                  <p:oleObj name="Equation" r:id="rId20" imgW="1180800" imgH="241200" progId="Equation.DSMT4">
                    <p:embed/>
                    <p:pic>
                      <p:nvPicPr>
                        <p:cNvPr id="226349" name="Object 45"/>
                        <p:cNvPicPr>
                          <a:picLocks noChangeAspect="1" noChangeArrowheads="1"/>
                        </p:cNvPicPr>
                        <p:nvPr/>
                      </p:nvPicPr>
                      <p:blipFill>
                        <a:blip r:embed="rId21"/>
                        <a:srcRect/>
                        <a:stretch>
                          <a:fillRect/>
                        </a:stretch>
                      </p:blipFill>
                      <p:spPr bwMode="auto">
                        <a:xfrm>
                          <a:off x="3022600" y="5902325"/>
                          <a:ext cx="3022600"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6">
              <a:extLst>
                <a:ext uri="{FF2B5EF4-FFF2-40B4-BE49-F238E27FC236}">
                  <a16:creationId xmlns:a16="http://schemas.microsoft.com/office/drawing/2014/main" id="{98C0D00B-FCC4-42E4-AF73-889F043E3882}"/>
                </a:ext>
              </a:extLst>
            </p:cNvPr>
            <p:cNvGraphicFramePr>
              <a:graphicFrameLocks noChangeAspect="1"/>
            </p:cNvGraphicFramePr>
            <p:nvPr>
              <p:extLst>
                <p:ext uri="{D42A27DB-BD31-4B8C-83A1-F6EECF244321}">
                  <p14:modId xmlns:p14="http://schemas.microsoft.com/office/powerpoint/2010/main" val="2515017103"/>
                </p:ext>
              </p:extLst>
            </p:nvPr>
          </p:nvGraphicFramePr>
          <p:xfrm>
            <a:off x="7046913" y="5902325"/>
            <a:ext cx="501650" cy="519113"/>
          </p:xfrm>
          <a:graphic>
            <a:graphicData uri="http://schemas.openxmlformats.org/presentationml/2006/ole">
              <mc:AlternateContent xmlns:mc="http://schemas.openxmlformats.org/markup-compatibility/2006">
                <mc:Choice xmlns:v="urn:schemas-microsoft-com:vml" Requires="v">
                  <p:oleObj name="Equation" r:id="rId22" imgW="139680" imgH="164880" progId="Equation.DSMT4">
                    <p:embed/>
                  </p:oleObj>
                </mc:Choice>
                <mc:Fallback>
                  <p:oleObj name="Equation" r:id="rId22" imgW="139680" imgH="164880" progId="Equation.DSMT4">
                    <p:embed/>
                    <p:pic>
                      <p:nvPicPr>
                        <p:cNvPr id="226350" name="Object 4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46913" y="5902325"/>
                          <a:ext cx="5016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47">
              <a:extLst>
                <a:ext uri="{FF2B5EF4-FFF2-40B4-BE49-F238E27FC236}">
                  <a16:creationId xmlns:a16="http://schemas.microsoft.com/office/drawing/2014/main" id="{7898DC41-235F-406A-B5DA-C51443BCFA9C}"/>
                </a:ext>
              </a:extLst>
            </p:cNvPr>
            <p:cNvSpPr>
              <a:spLocks noChangeShapeType="1"/>
            </p:cNvSpPr>
            <p:nvPr/>
          </p:nvSpPr>
          <p:spPr bwMode="auto">
            <a:xfrm>
              <a:off x="852489" y="3357563"/>
              <a:ext cx="1828800" cy="46355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graphicFrame>
          <p:nvGraphicFramePr>
            <p:cNvPr id="26" name="Object 48">
              <a:extLst>
                <a:ext uri="{FF2B5EF4-FFF2-40B4-BE49-F238E27FC236}">
                  <a16:creationId xmlns:a16="http://schemas.microsoft.com/office/drawing/2014/main" id="{4BD4C689-64AE-46B1-8305-64B411F855AE}"/>
                </a:ext>
              </a:extLst>
            </p:cNvPr>
            <p:cNvGraphicFramePr>
              <a:graphicFrameLocks noChangeAspect="1"/>
            </p:cNvGraphicFramePr>
            <p:nvPr>
              <p:extLst>
                <p:ext uri="{D42A27DB-BD31-4B8C-83A1-F6EECF244321}">
                  <p14:modId xmlns:p14="http://schemas.microsoft.com/office/powerpoint/2010/main" val="3624766382"/>
                </p:ext>
              </p:extLst>
            </p:nvPr>
          </p:nvGraphicFramePr>
          <p:xfrm>
            <a:off x="973138" y="3443288"/>
            <a:ext cx="330200" cy="290512"/>
          </p:xfrm>
          <a:graphic>
            <a:graphicData uri="http://schemas.openxmlformats.org/presentationml/2006/ole">
              <mc:AlternateContent xmlns:mc="http://schemas.openxmlformats.org/markup-compatibility/2006">
                <mc:Choice xmlns:v="urn:schemas-microsoft-com:vml" Requires="v">
                  <p:oleObj name="Equation" r:id="rId24" imgW="330120" imgH="330120" progId="Equation.3">
                    <p:embed/>
                  </p:oleObj>
                </mc:Choice>
                <mc:Fallback>
                  <p:oleObj name="Equation" r:id="rId24" imgW="330120" imgH="330120" progId="Equation.3">
                    <p:embed/>
                    <p:pic>
                      <p:nvPicPr>
                        <p:cNvPr id="226352" name="Object 4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3138" y="3443288"/>
                          <a:ext cx="33020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9">
              <a:extLst>
                <a:ext uri="{FF2B5EF4-FFF2-40B4-BE49-F238E27FC236}">
                  <a16:creationId xmlns:a16="http://schemas.microsoft.com/office/drawing/2014/main" id="{D2A054C3-A56F-472F-9A6A-449BBC2682E4}"/>
                </a:ext>
              </a:extLst>
            </p:cNvPr>
            <p:cNvGraphicFramePr>
              <a:graphicFrameLocks noChangeAspect="1"/>
            </p:cNvGraphicFramePr>
            <p:nvPr>
              <p:extLst>
                <p:ext uri="{D42A27DB-BD31-4B8C-83A1-F6EECF244321}">
                  <p14:modId xmlns:p14="http://schemas.microsoft.com/office/powerpoint/2010/main" val="463060158"/>
                </p:ext>
              </p:extLst>
            </p:nvPr>
          </p:nvGraphicFramePr>
          <p:xfrm>
            <a:off x="2293938" y="3370263"/>
            <a:ext cx="330200" cy="290512"/>
          </p:xfrm>
          <a:graphic>
            <a:graphicData uri="http://schemas.openxmlformats.org/presentationml/2006/ole">
              <mc:AlternateContent xmlns:mc="http://schemas.openxmlformats.org/markup-compatibility/2006">
                <mc:Choice xmlns:v="urn:schemas-microsoft-com:vml" Requires="v">
                  <p:oleObj name="Equation" r:id="rId26" imgW="330120" imgH="330120" progId="Equation.3">
                    <p:embed/>
                  </p:oleObj>
                </mc:Choice>
                <mc:Fallback>
                  <p:oleObj name="Equation" r:id="rId26" imgW="330120" imgH="330120" progId="Equation.3">
                    <p:embed/>
                    <p:pic>
                      <p:nvPicPr>
                        <p:cNvPr id="226353" name="Object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93938" y="3370263"/>
                          <a:ext cx="33020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5" name="Object 18">
            <a:extLst>
              <a:ext uri="{FF2B5EF4-FFF2-40B4-BE49-F238E27FC236}">
                <a16:creationId xmlns:a16="http://schemas.microsoft.com/office/drawing/2014/main" id="{8BEA42C8-4446-479B-A975-E2E287C353C4}"/>
              </a:ext>
            </a:extLst>
          </p:cNvPr>
          <p:cNvGraphicFramePr>
            <a:graphicFrameLocks noChangeAspect="1"/>
          </p:cNvGraphicFramePr>
          <p:nvPr>
            <p:extLst>
              <p:ext uri="{D42A27DB-BD31-4B8C-83A1-F6EECF244321}">
                <p14:modId xmlns:p14="http://schemas.microsoft.com/office/powerpoint/2010/main" val="1515539188"/>
              </p:ext>
            </p:extLst>
          </p:nvPr>
        </p:nvGraphicFramePr>
        <p:xfrm>
          <a:off x="3089275" y="3819525"/>
          <a:ext cx="2708275" cy="1936750"/>
        </p:xfrm>
        <a:graphic>
          <a:graphicData uri="http://schemas.openxmlformats.org/presentationml/2006/ole">
            <mc:AlternateContent xmlns:mc="http://schemas.openxmlformats.org/markup-compatibility/2006">
              <mc:Choice xmlns:v="urn:schemas-microsoft-com:vml" Requires="v">
                <p:oleObj name="Equation" r:id="rId28" imgW="1180800" imgH="914400" progId="Equation.DSMT4">
                  <p:embed/>
                </p:oleObj>
              </mc:Choice>
              <mc:Fallback>
                <p:oleObj name="Equation" r:id="rId28" imgW="1180800" imgH="914400" progId="Equation.DSMT4">
                  <p:embed/>
                  <p:pic>
                    <p:nvPicPr>
                      <p:cNvPr id="54" name="Object 18">
                        <a:extLst>
                          <a:ext uri="{FF2B5EF4-FFF2-40B4-BE49-F238E27FC236}">
                            <a16:creationId xmlns:a16="http://schemas.microsoft.com/office/drawing/2014/main" id="{4EEBF8A2-81FB-4E16-89EF-376F1E70FCDD}"/>
                          </a:ext>
                        </a:extLst>
                      </p:cNvPr>
                      <p:cNvPicPr>
                        <a:picLocks noChangeAspect="1" noChangeArrowheads="1"/>
                      </p:cNvPicPr>
                      <p:nvPr/>
                    </p:nvPicPr>
                    <p:blipFill>
                      <a:blip r:embed="rId29"/>
                      <a:srcRect/>
                      <a:stretch>
                        <a:fillRect/>
                      </a:stretch>
                    </p:blipFill>
                    <p:spPr bwMode="auto">
                      <a:xfrm>
                        <a:off x="3089275" y="3819525"/>
                        <a:ext cx="2708275" cy="1936750"/>
                      </a:xfrm>
                      <a:prstGeom prst="rect">
                        <a:avLst/>
                      </a:prstGeom>
                      <a:noFill/>
                      <a:ln>
                        <a:noFill/>
                      </a:ln>
                      <a:effectLst/>
                    </p:spPr>
                  </p:pic>
                </p:oleObj>
              </mc:Fallback>
            </mc:AlternateContent>
          </a:graphicData>
        </a:graphic>
      </p:graphicFrame>
      <p:sp>
        <p:nvSpPr>
          <p:cNvPr id="46" name="页脚占位符 45">
            <a:extLst>
              <a:ext uri="{FF2B5EF4-FFF2-40B4-BE49-F238E27FC236}">
                <a16:creationId xmlns:a16="http://schemas.microsoft.com/office/drawing/2014/main" id="{537E7A71-8288-448F-AAA2-F8412783F03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26793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A4FE63-3813-458B-A743-09C41EAAE6FB}"/>
              </a:ext>
            </a:extLst>
          </p:cNvPr>
          <p:cNvSpPr>
            <a:spLocks noGrp="1"/>
          </p:cNvSpPr>
          <p:nvPr>
            <p:ph type="dt" sz="half" idx="2"/>
          </p:nvPr>
        </p:nvSpPr>
        <p:spPr/>
        <p:txBody>
          <a:bodyPr/>
          <a:lstStyle/>
          <a:p>
            <a:pPr>
              <a:defRPr/>
            </a:pPr>
            <a:fld id="{55717F81-977D-483C-B8AC-9AE45DAC7233}" type="datetime1">
              <a:rPr lang="zh-CN" altLang="en-US" smtClean="0"/>
              <a:t>2022/11/23</a:t>
            </a:fld>
            <a:endParaRPr lang="zh-CN" altLang="en-US"/>
          </a:p>
        </p:txBody>
      </p:sp>
      <p:grpSp>
        <p:nvGrpSpPr>
          <p:cNvPr id="4" name="组合 3">
            <a:extLst>
              <a:ext uri="{FF2B5EF4-FFF2-40B4-BE49-F238E27FC236}">
                <a16:creationId xmlns:a16="http://schemas.microsoft.com/office/drawing/2014/main" id="{482984E8-53C0-480F-91C6-C2806E92B194}"/>
              </a:ext>
            </a:extLst>
          </p:cNvPr>
          <p:cNvGrpSpPr/>
          <p:nvPr/>
        </p:nvGrpSpPr>
        <p:grpSpPr>
          <a:xfrm>
            <a:off x="900113" y="2290763"/>
            <a:ext cx="3875087" cy="1000125"/>
            <a:chOff x="900113" y="1749203"/>
            <a:chExt cx="3875087" cy="1000125"/>
          </a:xfrm>
        </p:grpSpPr>
        <p:sp>
          <p:nvSpPr>
            <p:cNvPr id="5" name="Text Box 2">
              <a:extLst>
                <a:ext uri="{FF2B5EF4-FFF2-40B4-BE49-F238E27FC236}">
                  <a16:creationId xmlns:a16="http://schemas.microsoft.com/office/drawing/2014/main" id="{A64C727F-B0EF-4E2F-8343-8FF22621F68E}"/>
                </a:ext>
              </a:extLst>
            </p:cNvPr>
            <p:cNvSpPr txBox="1">
              <a:spLocks noChangeArrowheads="1"/>
            </p:cNvSpPr>
            <p:nvPr/>
          </p:nvSpPr>
          <p:spPr bwMode="auto">
            <a:xfrm>
              <a:off x="900113" y="1939503"/>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sym typeface="Symbol" pitchFamily="18" charset="2"/>
                </a:rPr>
                <a:t>令</a:t>
              </a:r>
              <a:endParaRPr kumimoji="0" lang="zh-CN" altLang="en-US" sz="18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sym typeface="Symbol" pitchFamily="18" charset="2"/>
              </a:endParaRPr>
            </a:p>
          </p:txBody>
        </p:sp>
        <p:graphicFrame>
          <p:nvGraphicFramePr>
            <p:cNvPr id="6" name="Object 3">
              <a:extLst>
                <a:ext uri="{FF2B5EF4-FFF2-40B4-BE49-F238E27FC236}">
                  <a16:creationId xmlns:a16="http://schemas.microsoft.com/office/drawing/2014/main" id="{74E4FB16-C9C2-4392-88B3-D4D6605A5800}"/>
                </a:ext>
              </a:extLst>
            </p:cNvPr>
            <p:cNvGraphicFramePr>
              <a:graphicFrameLocks noChangeAspect="1"/>
            </p:cNvGraphicFramePr>
            <p:nvPr>
              <p:extLst>
                <p:ext uri="{D42A27DB-BD31-4B8C-83A1-F6EECF244321}">
                  <p14:modId xmlns:p14="http://schemas.microsoft.com/office/powerpoint/2010/main" val="3891581024"/>
                </p:ext>
              </p:extLst>
            </p:nvPr>
          </p:nvGraphicFramePr>
          <p:xfrm>
            <a:off x="1606550" y="1749203"/>
            <a:ext cx="3168650" cy="1000125"/>
          </p:xfrm>
          <a:graphic>
            <a:graphicData uri="http://schemas.openxmlformats.org/presentationml/2006/ole">
              <mc:AlternateContent xmlns:mc="http://schemas.openxmlformats.org/markup-compatibility/2006">
                <mc:Choice xmlns:v="urn:schemas-microsoft-com:vml" Requires="v">
                  <p:oleObj name="Equation" r:id="rId2" imgW="1358640" imgH="444240" progId="Equation.DSMT4">
                    <p:embed/>
                  </p:oleObj>
                </mc:Choice>
                <mc:Fallback>
                  <p:oleObj name="Equation" r:id="rId2" imgW="1358640" imgH="444240" progId="Equation.DSMT4">
                    <p:embed/>
                    <p:pic>
                      <p:nvPicPr>
                        <p:cNvPr id="245763" name="Object 3"/>
                        <p:cNvPicPr>
                          <a:picLocks noChangeAspect="1" noChangeArrowheads="1"/>
                        </p:cNvPicPr>
                        <p:nvPr/>
                      </p:nvPicPr>
                      <p:blipFill>
                        <a:blip r:embed="rId3"/>
                        <a:srcRect/>
                        <a:stretch>
                          <a:fillRect/>
                        </a:stretch>
                      </p:blipFill>
                      <p:spPr bwMode="auto">
                        <a:xfrm>
                          <a:off x="1606550" y="1749203"/>
                          <a:ext cx="3168650" cy="1000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 name="Text Box 4">
            <a:extLst>
              <a:ext uri="{FF2B5EF4-FFF2-40B4-BE49-F238E27FC236}">
                <a16:creationId xmlns:a16="http://schemas.microsoft.com/office/drawing/2014/main" id="{02716DF8-CC49-4B64-BF81-73627A7BE7A0}"/>
              </a:ext>
            </a:extLst>
          </p:cNvPr>
          <p:cNvSpPr txBox="1">
            <a:spLocks noChangeArrowheads="1"/>
          </p:cNvSpPr>
          <p:nvPr/>
        </p:nvSpPr>
        <p:spPr bwMode="auto">
          <a:xfrm>
            <a:off x="539750" y="451520"/>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ea typeface="微软雅黑" panose="020B0503020204020204" pitchFamily="34" charset="-122"/>
                <a:cs typeface="Times New Roman" panose="02020603050405020304" pitchFamily="18" charset="0"/>
              </a:rPr>
              <a:t>1</a:t>
            </a:r>
            <a:r>
              <a:rPr lang="zh-CN" altLang="en-US" sz="2400" dirty="0">
                <a:solidFill>
                  <a:srgbClr val="0000FF"/>
                </a:solidFill>
                <a:ea typeface="微软雅黑" panose="020B0503020204020204" pitchFamily="34" charset="-122"/>
                <a:cs typeface="Times New Roman" panose="02020603050405020304" pitchFamily="18" charset="0"/>
              </a:rPr>
              <a:t>）平方和与自由度的分解</a:t>
            </a:r>
            <a:endParaRPr lang="zh-CN" altLang="en-US" sz="2400" dirty="0">
              <a:solidFill>
                <a:srgbClr val="0000FF"/>
              </a:solidFill>
              <a:ea typeface="微软雅黑" panose="020B0503020204020204" pitchFamily="34" charset="-122"/>
              <a:cs typeface="Times New Roman" panose="02020603050405020304" pitchFamily="18" charset="0"/>
              <a:sym typeface="Euclid Symbol" pitchFamily="18" charset="2"/>
            </a:endParaRPr>
          </a:p>
        </p:txBody>
      </p:sp>
      <p:graphicFrame>
        <p:nvGraphicFramePr>
          <p:cNvPr id="8" name="Object 6">
            <a:extLst>
              <a:ext uri="{FF2B5EF4-FFF2-40B4-BE49-F238E27FC236}">
                <a16:creationId xmlns:a16="http://schemas.microsoft.com/office/drawing/2014/main" id="{7EC11BD6-ACF8-4788-BCB9-D1BF526E0459}"/>
              </a:ext>
            </a:extLst>
          </p:cNvPr>
          <p:cNvGraphicFramePr>
            <a:graphicFrameLocks noChangeAspect="1"/>
          </p:cNvGraphicFramePr>
          <p:nvPr>
            <p:extLst>
              <p:ext uri="{D42A27DB-BD31-4B8C-83A1-F6EECF244321}">
                <p14:modId xmlns:p14="http://schemas.microsoft.com/office/powerpoint/2010/main" val="298574431"/>
              </p:ext>
            </p:extLst>
          </p:nvPr>
        </p:nvGraphicFramePr>
        <p:xfrm>
          <a:off x="1598613" y="3500438"/>
          <a:ext cx="4386262" cy="1000125"/>
        </p:xfrm>
        <a:graphic>
          <a:graphicData uri="http://schemas.openxmlformats.org/presentationml/2006/ole">
            <mc:AlternateContent xmlns:mc="http://schemas.openxmlformats.org/markup-compatibility/2006">
              <mc:Choice xmlns:v="urn:schemas-microsoft-com:vml" Requires="v">
                <p:oleObj name="Equation" r:id="rId4" imgW="1879560" imgH="444240" progId="Equation.DSMT4">
                  <p:embed/>
                </p:oleObj>
              </mc:Choice>
              <mc:Fallback>
                <p:oleObj name="Equation" r:id="rId4" imgW="1879560" imgH="444240" progId="Equation.DSMT4">
                  <p:embed/>
                  <p:pic>
                    <p:nvPicPr>
                      <p:cNvPr id="245766" name="Object 6"/>
                      <p:cNvPicPr>
                        <a:picLocks noChangeAspect="1" noChangeArrowheads="1"/>
                      </p:cNvPicPr>
                      <p:nvPr/>
                    </p:nvPicPr>
                    <p:blipFill>
                      <a:blip r:embed="rId5"/>
                      <a:srcRect/>
                      <a:stretch>
                        <a:fillRect/>
                      </a:stretch>
                    </p:blipFill>
                    <p:spPr bwMode="auto">
                      <a:xfrm>
                        <a:off x="1598613" y="3500438"/>
                        <a:ext cx="4386262" cy="1000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a:extLst>
              <a:ext uri="{FF2B5EF4-FFF2-40B4-BE49-F238E27FC236}">
                <a16:creationId xmlns:a16="http://schemas.microsoft.com/office/drawing/2014/main" id="{A659C846-32EC-4A58-AAF4-6E82C7872F90}"/>
              </a:ext>
            </a:extLst>
          </p:cNvPr>
          <p:cNvGraphicFramePr>
            <a:graphicFrameLocks noChangeAspect="1"/>
          </p:cNvGraphicFramePr>
          <p:nvPr>
            <p:extLst>
              <p:ext uri="{D42A27DB-BD31-4B8C-83A1-F6EECF244321}">
                <p14:modId xmlns:p14="http://schemas.microsoft.com/office/powerpoint/2010/main" val="582458363"/>
              </p:ext>
            </p:extLst>
          </p:nvPr>
        </p:nvGraphicFramePr>
        <p:xfrm>
          <a:off x="1574800" y="4689475"/>
          <a:ext cx="4441825" cy="971550"/>
        </p:xfrm>
        <a:graphic>
          <a:graphicData uri="http://schemas.openxmlformats.org/presentationml/2006/ole">
            <mc:AlternateContent xmlns:mc="http://schemas.openxmlformats.org/markup-compatibility/2006">
              <mc:Choice xmlns:v="urn:schemas-microsoft-com:vml" Requires="v">
                <p:oleObj name="Equation" r:id="rId6" imgW="1904760" imgH="431640" progId="Equation.DSMT4">
                  <p:embed/>
                </p:oleObj>
              </mc:Choice>
              <mc:Fallback>
                <p:oleObj name="Equation" r:id="rId6" imgW="1904760" imgH="431640" progId="Equation.DSMT4">
                  <p:embed/>
                  <p:pic>
                    <p:nvPicPr>
                      <p:cNvPr id="245767" name="Object 7"/>
                      <p:cNvPicPr>
                        <a:picLocks noChangeAspect="1" noChangeArrowheads="1"/>
                      </p:cNvPicPr>
                      <p:nvPr/>
                    </p:nvPicPr>
                    <p:blipFill>
                      <a:blip r:embed="rId7"/>
                      <a:srcRect/>
                      <a:stretch>
                        <a:fillRect/>
                      </a:stretch>
                    </p:blipFill>
                    <p:spPr bwMode="auto">
                      <a:xfrm>
                        <a:off x="1574800" y="4689475"/>
                        <a:ext cx="4441825" cy="971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8">
            <a:extLst>
              <a:ext uri="{FF2B5EF4-FFF2-40B4-BE49-F238E27FC236}">
                <a16:creationId xmlns:a16="http://schemas.microsoft.com/office/drawing/2014/main" id="{9E384D3A-DCC5-47D3-906C-075515776699}"/>
              </a:ext>
            </a:extLst>
          </p:cNvPr>
          <p:cNvSpPr txBox="1">
            <a:spLocks noChangeArrowheads="1"/>
          </p:cNvSpPr>
          <p:nvPr/>
        </p:nvSpPr>
        <p:spPr bwMode="auto">
          <a:xfrm>
            <a:off x="900113" y="5877272"/>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dirty="0">
                <a:solidFill>
                  <a:srgbClr val="000000"/>
                </a:solidFill>
                <a:ea typeface="微软雅黑" panose="020B0503020204020204" pitchFamily="34" charset="-122"/>
                <a:cs typeface="Times New Roman" panose="02020603050405020304" pitchFamily="18" charset="0"/>
                <a:sym typeface="Symbol" pitchFamily="18" charset="2"/>
              </a:rPr>
              <a:t>则</a:t>
            </a:r>
            <a:endParaRPr kumimoji="0" lang="zh-CN" altLang="en-US" sz="1800" dirty="0">
              <a:solidFill>
                <a:srgbClr val="000000"/>
              </a:solidFill>
              <a:ea typeface="微软雅黑" panose="020B0503020204020204" pitchFamily="34" charset="-122"/>
              <a:cs typeface="Times New Roman" panose="02020603050405020304" pitchFamily="18" charset="0"/>
              <a:sym typeface="Symbol" pitchFamily="18" charset="2"/>
            </a:endParaRPr>
          </a:p>
        </p:txBody>
      </p:sp>
      <p:graphicFrame>
        <p:nvGraphicFramePr>
          <p:cNvPr id="11" name="Object 9">
            <a:extLst>
              <a:ext uri="{FF2B5EF4-FFF2-40B4-BE49-F238E27FC236}">
                <a16:creationId xmlns:a16="http://schemas.microsoft.com/office/drawing/2014/main" id="{5B9A2042-4F03-4B83-B012-EF9E95D52A36}"/>
              </a:ext>
            </a:extLst>
          </p:cNvPr>
          <p:cNvGraphicFramePr>
            <a:graphicFrameLocks noChangeAspect="1"/>
          </p:cNvGraphicFramePr>
          <p:nvPr>
            <p:extLst>
              <p:ext uri="{D42A27DB-BD31-4B8C-83A1-F6EECF244321}">
                <p14:modId xmlns:p14="http://schemas.microsoft.com/office/powerpoint/2010/main" val="1691054628"/>
              </p:ext>
            </p:extLst>
          </p:nvPr>
        </p:nvGraphicFramePr>
        <p:xfrm>
          <a:off x="1619250" y="5838403"/>
          <a:ext cx="6877050" cy="542925"/>
        </p:xfrm>
        <a:graphic>
          <a:graphicData uri="http://schemas.openxmlformats.org/presentationml/2006/ole">
            <mc:AlternateContent xmlns:mc="http://schemas.openxmlformats.org/markup-compatibility/2006">
              <mc:Choice xmlns:v="urn:schemas-microsoft-com:vml" Requires="v">
                <p:oleObj name="Equation" r:id="rId8" imgW="2946240" imgH="241200" progId="Equation.DSMT4">
                  <p:embed/>
                </p:oleObj>
              </mc:Choice>
              <mc:Fallback>
                <p:oleObj name="Equation" r:id="rId8" imgW="2946240" imgH="241200" progId="Equation.DSMT4">
                  <p:embed/>
                  <p:pic>
                    <p:nvPicPr>
                      <p:cNvPr id="245769"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5838403"/>
                        <a:ext cx="6877050" cy="5429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对象 11">
            <a:extLst>
              <a:ext uri="{FF2B5EF4-FFF2-40B4-BE49-F238E27FC236}">
                <a16:creationId xmlns:a16="http://schemas.microsoft.com/office/drawing/2014/main" id="{EE03A7A0-F7C1-4461-B53D-C77A50EFDE4B}"/>
              </a:ext>
            </a:extLst>
          </p:cNvPr>
          <p:cNvGraphicFramePr>
            <a:graphicFrameLocks noChangeAspect="1"/>
          </p:cNvGraphicFramePr>
          <p:nvPr>
            <p:extLst>
              <p:ext uri="{D42A27DB-BD31-4B8C-83A1-F6EECF244321}">
                <p14:modId xmlns:p14="http://schemas.microsoft.com/office/powerpoint/2010/main" val="3579646151"/>
              </p:ext>
            </p:extLst>
          </p:nvPr>
        </p:nvGraphicFramePr>
        <p:xfrm>
          <a:off x="971600" y="1052736"/>
          <a:ext cx="6800850" cy="1076325"/>
        </p:xfrm>
        <a:graphic>
          <a:graphicData uri="http://schemas.openxmlformats.org/presentationml/2006/ole">
            <mc:AlternateContent xmlns:mc="http://schemas.openxmlformats.org/markup-compatibility/2006">
              <mc:Choice xmlns:v="urn:schemas-microsoft-com:vml" Requires="v">
                <p:oleObj name="Equation" r:id="rId10" imgW="3047760" imgH="482400" progId="Equation.DSMT4">
                  <p:embed/>
                </p:oleObj>
              </mc:Choice>
              <mc:Fallback>
                <p:oleObj name="Equation" r:id="rId10" imgW="3047760" imgH="482400" progId="Equation.DSMT4">
                  <p:embed/>
                  <p:pic>
                    <p:nvPicPr>
                      <p:cNvPr id="2" name="对象 1"/>
                      <p:cNvPicPr>
                        <a:picLocks noChangeAspect="1" noChangeArrowheads="1"/>
                      </p:cNvPicPr>
                      <p:nvPr/>
                    </p:nvPicPr>
                    <p:blipFill>
                      <a:blip r:embed="rId11"/>
                      <a:srcRect/>
                      <a:stretch>
                        <a:fillRect/>
                      </a:stretch>
                    </p:blipFill>
                    <p:spPr bwMode="auto">
                      <a:xfrm>
                        <a:off x="971600" y="1052736"/>
                        <a:ext cx="6800850"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页脚占位符 12">
            <a:extLst>
              <a:ext uri="{FF2B5EF4-FFF2-40B4-BE49-F238E27FC236}">
                <a16:creationId xmlns:a16="http://schemas.microsoft.com/office/drawing/2014/main" id="{608B15AD-1991-4F86-8C4A-5CB87EBD0683}"/>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8845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5" name="Text Box 9"/>
          <p:cNvSpPr txBox="1">
            <a:spLocks noChangeArrowheads="1"/>
          </p:cNvSpPr>
          <p:nvPr/>
        </p:nvSpPr>
        <p:spPr bwMode="auto">
          <a:xfrm>
            <a:off x="428596" y="476672"/>
            <a:ext cx="7829160" cy="52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defRPr/>
            </a:pPr>
            <a:r>
              <a:rPr lang="en-US" altLang="zh-CN" dirty="0">
                <a:solidFill>
                  <a:srgbClr val="FF0000"/>
                </a:solidFill>
                <a:latin typeface="微软雅黑" pitchFamily="34" charset="-122"/>
                <a:ea typeface="微软雅黑" pitchFamily="34" charset="-122"/>
              </a:rPr>
              <a:t>3.</a:t>
            </a:r>
            <a:r>
              <a:rPr lang="zh-CN" altLang="en-US" dirty="0">
                <a:solidFill>
                  <a:srgbClr val="FF0000"/>
                </a:solidFill>
                <a:latin typeface="微软雅黑" pitchFamily="34" charset="-122"/>
                <a:ea typeface="微软雅黑" pitchFamily="34" charset="-122"/>
              </a:rPr>
              <a:t>   频数和频率分布表</a:t>
            </a:r>
          </a:p>
        </p:txBody>
      </p:sp>
      <p:sp>
        <p:nvSpPr>
          <p:cNvPr id="5" name="Rectangle 2"/>
          <p:cNvSpPr>
            <a:spLocks noChangeArrowheads="1"/>
          </p:cNvSpPr>
          <p:nvPr/>
        </p:nvSpPr>
        <p:spPr bwMode="auto">
          <a:xfrm>
            <a:off x="755576" y="1772816"/>
            <a:ext cx="6912818" cy="373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T4 = </a:t>
            </a:r>
            <a:r>
              <a:rPr kumimoji="0" lang="en-US" altLang="zh-CN" sz="2000" kern="0" dirty="0" err="1">
                <a:latin typeface="微软雅黑" pitchFamily="34" charset="-122"/>
                <a:ea typeface="微软雅黑" pitchFamily="34" charset="-122"/>
              </a:rPr>
              <a:t>T.Rank</a:t>
            </a:r>
            <a:r>
              <a:rPr kumimoji="0" lang="en-US" altLang="zh-CN" sz="2000" kern="0" dirty="0">
                <a:latin typeface="微软雅黑" pitchFamily="34" charset="-122"/>
                <a:ea typeface="微软雅黑" pitchFamily="34" charset="-122"/>
              </a:rPr>
              <a:t>;</a:t>
            </a: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&gt;&gt; tabulate(T4)</a:t>
            </a:r>
          </a:p>
          <a:p>
            <a:pPr fontAlgn="auto">
              <a:lnSpc>
                <a:spcPct val="150000"/>
              </a:lnSpc>
              <a:spcBef>
                <a:spcPts val="0"/>
              </a:spcBef>
              <a:spcAft>
                <a:spcPts val="0"/>
              </a:spcAft>
              <a:defRPr/>
            </a:pPr>
            <a:r>
              <a:rPr kumimoji="0" lang="en-US" altLang="zh-CN" sz="2000" kern="0" dirty="0">
                <a:latin typeface="微软雅黑" pitchFamily="34" charset="-122"/>
                <a:ea typeface="微软雅黑" pitchFamily="34" charset="-122"/>
              </a:rPr>
              <a:t>  Value         Count   Percent</a:t>
            </a:r>
          </a:p>
          <a:p>
            <a:pPr fontAlgn="auto">
              <a:lnSpc>
                <a:spcPct val="150000"/>
              </a:lnSpc>
              <a:spcBef>
                <a:spcPts val="0"/>
              </a:spcBef>
              <a:spcAft>
                <a:spcPts val="0"/>
              </a:spcAft>
              <a:defRPr/>
            </a:pPr>
            <a:r>
              <a:rPr kumimoji="0" lang="zh-CN" altLang="en-US" sz="2000" kern="0" dirty="0">
                <a:latin typeface="微软雅黑" pitchFamily="34" charset="-122"/>
                <a:ea typeface="微软雅黑" pitchFamily="34" charset="-122"/>
              </a:rPr>
              <a:t>营养不良       </a:t>
            </a:r>
            <a:r>
              <a:rPr kumimoji="0" lang="en-US" altLang="zh-CN" sz="2000" kern="0" dirty="0">
                <a:latin typeface="微软雅黑" pitchFamily="34" charset="-122"/>
                <a:ea typeface="微软雅黑" pitchFamily="34" charset="-122"/>
              </a:rPr>
              <a:t>5          13.51%</a:t>
            </a:r>
          </a:p>
          <a:p>
            <a:pPr fontAlgn="auto">
              <a:lnSpc>
                <a:spcPct val="150000"/>
              </a:lnSpc>
              <a:spcBef>
                <a:spcPts val="0"/>
              </a:spcBef>
              <a:spcAft>
                <a:spcPts val="0"/>
              </a:spcAft>
              <a:defRPr/>
            </a:pPr>
            <a:r>
              <a:rPr kumimoji="0" lang="zh-CN" altLang="en-US" sz="2000" kern="0" dirty="0">
                <a:latin typeface="微软雅黑" pitchFamily="34" charset="-122"/>
                <a:ea typeface="微软雅黑" pitchFamily="34" charset="-122"/>
              </a:rPr>
              <a:t>超重              </a:t>
            </a:r>
            <a:r>
              <a:rPr kumimoji="0" lang="en-US" altLang="zh-CN" sz="2000" kern="0" dirty="0">
                <a:latin typeface="微软雅黑" pitchFamily="34" charset="-122"/>
                <a:ea typeface="微软雅黑" pitchFamily="34" charset="-122"/>
              </a:rPr>
              <a:t>1          2.70%</a:t>
            </a:r>
          </a:p>
          <a:p>
            <a:pPr fontAlgn="auto">
              <a:lnSpc>
                <a:spcPct val="150000"/>
              </a:lnSpc>
              <a:spcBef>
                <a:spcPts val="0"/>
              </a:spcBef>
              <a:spcAft>
                <a:spcPts val="0"/>
              </a:spcAft>
              <a:defRPr/>
            </a:pPr>
            <a:r>
              <a:rPr kumimoji="0" lang="zh-CN" altLang="en-US" sz="2000" kern="0" dirty="0">
                <a:latin typeface="微软雅黑" pitchFamily="34" charset="-122"/>
                <a:ea typeface="微软雅黑" pitchFamily="34" charset="-122"/>
              </a:rPr>
              <a:t>较低体重       </a:t>
            </a:r>
            <a:r>
              <a:rPr kumimoji="0" lang="en-US" altLang="zh-CN" sz="2000" kern="0" dirty="0">
                <a:latin typeface="微软雅黑" pitchFamily="34" charset="-122"/>
                <a:ea typeface="微软雅黑" pitchFamily="34" charset="-122"/>
              </a:rPr>
              <a:t>14        37.84%</a:t>
            </a:r>
          </a:p>
          <a:p>
            <a:pPr fontAlgn="auto">
              <a:lnSpc>
                <a:spcPct val="150000"/>
              </a:lnSpc>
              <a:spcBef>
                <a:spcPts val="0"/>
              </a:spcBef>
              <a:spcAft>
                <a:spcPts val="0"/>
              </a:spcAft>
              <a:defRPr/>
            </a:pPr>
            <a:r>
              <a:rPr kumimoji="0" lang="zh-CN" altLang="en-US" sz="2000" kern="0" dirty="0">
                <a:latin typeface="微软雅黑" pitchFamily="34" charset="-122"/>
                <a:ea typeface="微软雅黑" pitchFamily="34" charset="-122"/>
              </a:rPr>
              <a:t>正常体重       </a:t>
            </a:r>
            <a:r>
              <a:rPr kumimoji="0" lang="en-US" altLang="zh-CN" sz="2000" kern="0" dirty="0">
                <a:latin typeface="微软雅黑" pitchFamily="34" charset="-122"/>
                <a:ea typeface="微软雅黑" pitchFamily="34" charset="-122"/>
              </a:rPr>
              <a:t>14        37.84%</a:t>
            </a:r>
          </a:p>
          <a:p>
            <a:pPr fontAlgn="auto">
              <a:lnSpc>
                <a:spcPct val="150000"/>
              </a:lnSpc>
              <a:spcBef>
                <a:spcPts val="0"/>
              </a:spcBef>
              <a:spcAft>
                <a:spcPts val="0"/>
              </a:spcAft>
              <a:defRPr/>
            </a:pPr>
            <a:r>
              <a:rPr kumimoji="0" lang="zh-CN" altLang="en-US" sz="2000" kern="0" dirty="0">
                <a:latin typeface="微软雅黑" pitchFamily="34" charset="-122"/>
                <a:ea typeface="微软雅黑" pitchFamily="34" charset="-122"/>
              </a:rPr>
              <a:t>肥胖              </a:t>
            </a:r>
            <a:r>
              <a:rPr kumimoji="0" lang="en-US" altLang="zh-CN" sz="2000" kern="0" dirty="0">
                <a:latin typeface="微软雅黑" pitchFamily="34" charset="-122"/>
                <a:ea typeface="微软雅黑" pitchFamily="34" charset="-122"/>
              </a:rPr>
              <a:t>3          8.11%</a:t>
            </a:r>
            <a:endParaRPr kumimoji="0" lang="zh-CN" altLang="en-US" sz="2000" kern="0" dirty="0">
              <a:latin typeface="微软雅黑" pitchFamily="34" charset="-122"/>
              <a:ea typeface="微软雅黑" pitchFamily="34" charset="-122"/>
            </a:endParaRPr>
          </a:p>
        </p:txBody>
      </p:sp>
      <p:sp>
        <p:nvSpPr>
          <p:cNvPr id="7" name="Rectangle 2">
            <a:extLst>
              <a:ext uri="{FF2B5EF4-FFF2-40B4-BE49-F238E27FC236}">
                <a16:creationId xmlns:a16="http://schemas.microsoft.com/office/drawing/2014/main" id="{F3609EFA-3524-4C9F-B28E-268FC26E09DA}"/>
              </a:ext>
            </a:extLst>
          </p:cNvPr>
          <p:cNvSpPr>
            <a:spLocks noChangeArrowheads="1"/>
          </p:cNvSpPr>
          <p:nvPr/>
        </p:nvSpPr>
        <p:spPr bwMode="auto">
          <a:xfrm>
            <a:off x="755576" y="1084674"/>
            <a:ext cx="7037541"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defRPr/>
            </a:pPr>
            <a:r>
              <a:rPr lang="zh-CN" altLang="en-US" sz="2400" dirty="0">
                <a:latin typeface="微软雅黑" pitchFamily="34" charset="-122"/>
                <a:ea typeface="微软雅黑" pitchFamily="34" charset="-122"/>
                <a:cs typeface="Times New Roman" panose="02020603050405020304" pitchFamily="18" charset="0"/>
              </a:rPr>
              <a:t>调用</a:t>
            </a:r>
            <a:r>
              <a:rPr lang="en-US" altLang="zh-CN" sz="2400" dirty="0">
                <a:latin typeface="微软雅黑" pitchFamily="34" charset="-122"/>
                <a:ea typeface="微软雅黑" pitchFamily="34" charset="-122"/>
                <a:cs typeface="Times New Roman" panose="02020603050405020304" pitchFamily="18" charset="0"/>
              </a:rPr>
              <a:t>tabulate</a:t>
            </a:r>
            <a:r>
              <a:rPr lang="zh-CN" altLang="en-US" sz="2400" dirty="0">
                <a:latin typeface="微软雅黑" pitchFamily="34" charset="-122"/>
                <a:ea typeface="微软雅黑" pitchFamily="34" charset="-122"/>
                <a:cs typeface="Times New Roman" panose="02020603050405020304" pitchFamily="18" charset="0"/>
              </a:rPr>
              <a:t>函数作频数和频率分布表</a:t>
            </a:r>
          </a:p>
        </p:txBody>
      </p:sp>
      <p:sp>
        <p:nvSpPr>
          <p:cNvPr id="4" name="日期占位符 3">
            <a:extLst>
              <a:ext uri="{FF2B5EF4-FFF2-40B4-BE49-F238E27FC236}">
                <a16:creationId xmlns:a16="http://schemas.microsoft.com/office/drawing/2014/main" id="{D414E754-2123-4B31-8253-BB06684CC80A}"/>
              </a:ext>
            </a:extLst>
          </p:cNvPr>
          <p:cNvSpPr>
            <a:spLocks noGrp="1"/>
          </p:cNvSpPr>
          <p:nvPr>
            <p:ph type="dt" sz="half" idx="2"/>
          </p:nvPr>
        </p:nvSpPr>
        <p:spPr/>
        <p:txBody>
          <a:bodyPr/>
          <a:lstStyle/>
          <a:p>
            <a:pPr>
              <a:defRPr/>
            </a:pPr>
            <a:fld id="{95E66473-F172-4FDB-9D1B-17FB0FB43F84}" type="datetime1">
              <a:rPr lang="zh-CN" altLang="en-US" smtClean="0"/>
              <a:t>2022/11/23</a:t>
            </a:fld>
            <a:endParaRPr lang="zh-CN" altLang="en-US"/>
          </a:p>
        </p:txBody>
      </p:sp>
      <p:sp>
        <p:nvSpPr>
          <p:cNvPr id="2" name="页脚占位符 1">
            <a:extLst>
              <a:ext uri="{FF2B5EF4-FFF2-40B4-BE49-F238E27FC236}">
                <a16:creationId xmlns:a16="http://schemas.microsoft.com/office/drawing/2014/main" id="{686FBA79-E14D-414A-B5ED-0C071D23E5B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74711631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BBFAE8-BC83-4FC0-A684-8EB650F187E5}"/>
              </a:ext>
            </a:extLst>
          </p:cNvPr>
          <p:cNvSpPr>
            <a:spLocks noGrp="1"/>
          </p:cNvSpPr>
          <p:nvPr>
            <p:ph type="dt" sz="half" idx="2"/>
          </p:nvPr>
        </p:nvSpPr>
        <p:spPr/>
        <p:txBody>
          <a:bodyPr/>
          <a:lstStyle/>
          <a:p>
            <a:pPr>
              <a:defRPr/>
            </a:pPr>
            <a:fld id="{F6EA1982-62C5-4983-994B-906C5C50B99B}" type="datetime1">
              <a:rPr lang="zh-CN" altLang="en-US" smtClean="0"/>
              <a:t>2022/11/23</a:t>
            </a:fld>
            <a:endParaRPr lang="zh-CN" altLang="en-US"/>
          </a:p>
        </p:txBody>
      </p:sp>
      <p:sp>
        <p:nvSpPr>
          <p:cNvPr id="4" name="Text Box 2">
            <a:extLst>
              <a:ext uri="{FF2B5EF4-FFF2-40B4-BE49-F238E27FC236}">
                <a16:creationId xmlns:a16="http://schemas.microsoft.com/office/drawing/2014/main" id="{23BB3D8A-0574-4CB9-A72E-78B5ADD669DD}"/>
              </a:ext>
            </a:extLst>
          </p:cNvPr>
          <p:cNvSpPr txBox="1">
            <a:spLocks noChangeArrowheads="1"/>
          </p:cNvSpPr>
          <p:nvPr/>
        </p:nvSpPr>
        <p:spPr bwMode="auto">
          <a:xfrm>
            <a:off x="468313" y="404813"/>
            <a:ext cx="662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000000"/>
                </a:solidFill>
                <a:ea typeface="微软雅黑" panose="020B0503020204020204" pitchFamily="34" charset="-122"/>
                <a:cs typeface="Times New Roman" panose="02020603050405020304" pitchFamily="18" charset="0"/>
                <a:sym typeface="Symbol" pitchFamily="18" charset="2"/>
              </a:rPr>
              <a:t>观测数据总变异的平方和记为</a:t>
            </a:r>
          </a:p>
        </p:txBody>
      </p:sp>
      <p:graphicFrame>
        <p:nvGraphicFramePr>
          <p:cNvPr id="5" name="Object 3">
            <a:extLst>
              <a:ext uri="{FF2B5EF4-FFF2-40B4-BE49-F238E27FC236}">
                <a16:creationId xmlns:a16="http://schemas.microsoft.com/office/drawing/2014/main" id="{E3322118-4994-4983-B787-3D8FB42CE45D}"/>
              </a:ext>
            </a:extLst>
          </p:cNvPr>
          <p:cNvGraphicFramePr>
            <a:graphicFrameLocks noChangeAspect="1"/>
          </p:cNvGraphicFramePr>
          <p:nvPr>
            <p:extLst>
              <p:ext uri="{D42A27DB-BD31-4B8C-83A1-F6EECF244321}">
                <p14:modId xmlns:p14="http://schemas.microsoft.com/office/powerpoint/2010/main" val="962284339"/>
              </p:ext>
            </p:extLst>
          </p:nvPr>
        </p:nvGraphicFramePr>
        <p:xfrm>
          <a:off x="1236663" y="908050"/>
          <a:ext cx="3111500" cy="1000125"/>
        </p:xfrm>
        <a:graphic>
          <a:graphicData uri="http://schemas.openxmlformats.org/presentationml/2006/ole">
            <mc:AlternateContent xmlns:mc="http://schemas.openxmlformats.org/markup-compatibility/2006">
              <mc:Choice xmlns:v="urn:schemas-microsoft-com:vml" Requires="v">
                <p:oleObj name="Equation" r:id="rId2" imgW="1333440" imgH="444240" progId="Equation.DSMT4">
                  <p:embed/>
                </p:oleObj>
              </mc:Choice>
              <mc:Fallback>
                <p:oleObj name="Equation" r:id="rId2" imgW="1333440" imgH="444240" progId="Equation.DSMT4">
                  <p:embed/>
                  <p:pic>
                    <p:nvPicPr>
                      <p:cNvPr id="246787" name="Object 3"/>
                      <p:cNvPicPr>
                        <a:picLocks noChangeAspect="1" noChangeArrowheads="1"/>
                      </p:cNvPicPr>
                      <p:nvPr/>
                    </p:nvPicPr>
                    <p:blipFill>
                      <a:blip r:embed="rId3"/>
                      <a:srcRect/>
                      <a:stretch>
                        <a:fillRect/>
                      </a:stretch>
                    </p:blipFill>
                    <p:spPr bwMode="auto">
                      <a:xfrm>
                        <a:off x="1236663" y="908050"/>
                        <a:ext cx="3111500" cy="1000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a:extLst>
              <a:ext uri="{FF2B5EF4-FFF2-40B4-BE49-F238E27FC236}">
                <a16:creationId xmlns:a16="http://schemas.microsoft.com/office/drawing/2014/main" id="{6875B79D-4BDA-49AF-BCE1-5338B0BE8BCA}"/>
              </a:ext>
            </a:extLst>
          </p:cNvPr>
          <p:cNvGraphicFramePr>
            <a:graphicFrameLocks noChangeAspect="1"/>
          </p:cNvGraphicFramePr>
          <p:nvPr>
            <p:extLst>
              <p:ext uri="{D42A27DB-BD31-4B8C-83A1-F6EECF244321}">
                <p14:modId xmlns:p14="http://schemas.microsoft.com/office/powerpoint/2010/main" val="771128073"/>
              </p:ext>
            </p:extLst>
          </p:nvPr>
        </p:nvGraphicFramePr>
        <p:xfrm>
          <a:off x="1724025" y="1916113"/>
          <a:ext cx="2657475" cy="900112"/>
        </p:xfrm>
        <a:graphic>
          <a:graphicData uri="http://schemas.openxmlformats.org/presentationml/2006/ole">
            <mc:AlternateContent xmlns:mc="http://schemas.openxmlformats.org/markup-compatibility/2006">
              <mc:Choice xmlns:v="urn:schemas-microsoft-com:vml" Requires="v">
                <p:oleObj name="Equation" r:id="rId4" imgW="1002960" imgH="431640" progId="Equation.DSMT4">
                  <p:embed/>
                </p:oleObj>
              </mc:Choice>
              <mc:Fallback>
                <p:oleObj name="Equation" r:id="rId4" imgW="1002960" imgH="431640" progId="Equation.DSMT4">
                  <p:embed/>
                  <p:pic>
                    <p:nvPicPr>
                      <p:cNvPr id="246788" name="Object 4"/>
                      <p:cNvPicPr>
                        <a:picLocks noChangeAspect="1" noChangeArrowheads="1"/>
                      </p:cNvPicPr>
                      <p:nvPr/>
                    </p:nvPicPr>
                    <p:blipFill>
                      <a:blip r:embed="rId5"/>
                      <a:srcRect/>
                      <a:stretch>
                        <a:fillRect/>
                      </a:stretch>
                    </p:blipFill>
                    <p:spPr bwMode="auto">
                      <a:xfrm>
                        <a:off x="1724025" y="1916113"/>
                        <a:ext cx="2657475" cy="900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a:extLst>
              <a:ext uri="{FF2B5EF4-FFF2-40B4-BE49-F238E27FC236}">
                <a16:creationId xmlns:a16="http://schemas.microsoft.com/office/drawing/2014/main" id="{F7F3037D-0112-41FD-862A-D7A29B5A20A8}"/>
              </a:ext>
            </a:extLst>
          </p:cNvPr>
          <p:cNvGraphicFramePr>
            <a:graphicFrameLocks noChangeAspect="1"/>
          </p:cNvGraphicFramePr>
          <p:nvPr>
            <p:extLst>
              <p:ext uri="{D42A27DB-BD31-4B8C-83A1-F6EECF244321}">
                <p14:modId xmlns:p14="http://schemas.microsoft.com/office/powerpoint/2010/main" val="916809841"/>
              </p:ext>
            </p:extLst>
          </p:nvPr>
        </p:nvGraphicFramePr>
        <p:xfrm>
          <a:off x="1738313" y="3860800"/>
          <a:ext cx="2947987" cy="520700"/>
        </p:xfrm>
        <a:graphic>
          <a:graphicData uri="http://schemas.openxmlformats.org/presentationml/2006/ole">
            <mc:AlternateContent xmlns:mc="http://schemas.openxmlformats.org/markup-compatibility/2006">
              <mc:Choice xmlns:v="urn:schemas-microsoft-com:vml" Requires="v">
                <p:oleObj name="Equation" r:id="rId6" imgW="1130040" imgH="228600" progId="Equation.DSMT4">
                  <p:embed/>
                </p:oleObj>
              </mc:Choice>
              <mc:Fallback>
                <p:oleObj name="Equation" r:id="rId6" imgW="1130040" imgH="228600" progId="Equation.DSMT4">
                  <p:embed/>
                  <p:pic>
                    <p:nvPicPr>
                      <p:cNvPr id="246789" name="Object 5"/>
                      <p:cNvPicPr>
                        <a:picLocks noChangeAspect="1" noChangeArrowheads="1"/>
                      </p:cNvPicPr>
                      <p:nvPr/>
                    </p:nvPicPr>
                    <p:blipFill>
                      <a:blip r:embed="rId7"/>
                      <a:srcRect/>
                      <a:stretch>
                        <a:fillRect/>
                      </a:stretch>
                    </p:blipFill>
                    <p:spPr bwMode="auto">
                      <a:xfrm>
                        <a:off x="1738313" y="3860800"/>
                        <a:ext cx="2947987" cy="5207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
            <a:extLst>
              <a:ext uri="{FF2B5EF4-FFF2-40B4-BE49-F238E27FC236}">
                <a16:creationId xmlns:a16="http://schemas.microsoft.com/office/drawing/2014/main" id="{D1D4C335-93FC-4C79-AA26-231D50D9E783}"/>
              </a:ext>
            </a:extLst>
          </p:cNvPr>
          <p:cNvGraphicFramePr>
            <a:graphicFrameLocks noChangeAspect="1"/>
          </p:cNvGraphicFramePr>
          <p:nvPr>
            <p:extLst>
              <p:ext uri="{D42A27DB-BD31-4B8C-83A1-F6EECF244321}">
                <p14:modId xmlns:p14="http://schemas.microsoft.com/office/powerpoint/2010/main" val="741409011"/>
              </p:ext>
            </p:extLst>
          </p:nvPr>
        </p:nvGraphicFramePr>
        <p:xfrm>
          <a:off x="4467225" y="1903413"/>
          <a:ext cx="2624138" cy="927100"/>
        </p:xfrm>
        <a:graphic>
          <a:graphicData uri="http://schemas.openxmlformats.org/presentationml/2006/ole">
            <mc:AlternateContent xmlns:mc="http://schemas.openxmlformats.org/markup-compatibility/2006">
              <mc:Choice xmlns:v="urn:schemas-microsoft-com:vml" Requires="v">
                <p:oleObj name="Equation" r:id="rId8" imgW="990360" imgH="444240" progId="Equation.DSMT4">
                  <p:embed/>
                </p:oleObj>
              </mc:Choice>
              <mc:Fallback>
                <p:oleObj name="Equation" r:id="rId8" imgW="990360" imgH="444240" progId="Equation.DSMT4">
                  <p:embed/>
                  <p:pic>
                    <p:nvPicPr>
                      <p:cNvPr id="246790" name="Object 6"/>
                      <p:cNvPicPr>
                        <a:picLocks noChangeAspect="1" noChangeArrowheads="1"/>
                      </p:cNvPicPr>
                      <p:nvPr/>
                    </p:nvPicPr>
                    <p:blipFill>
                      <a:blip r:embed="rId9"/>
                      <a:srcRect/>
                      <a:stretch>
                        <a:fillRect/>
                      </a:stretch>
                    </p:blipFill>
                    <p:spPr bwMode="auto">
                      <a:xfrm>
                        <a:off x="4467225" y="1903413"/>
                        <a:ext cx="2624138" cy="9271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a:extLst>
              <a:ext uri="{FF2B5EF4-FFF2-40B4-BE49-F238E27FC236}">
                <a16:creationId xmlns:a16="http://schemas.microsoft.com/office/drawing/2014/main" id="{AD4D3376-2DA4-480C-9EB9-1818905B1752}"/>
              </a:ext>
            </a:extLst>
          </p:cNvPr>
          <p:cNvGraphicFramePr>
            <a:graphicFrameLocks noChangeAspect="1"/>
          </p:cNvGraphicFramePr>
          <p:nvPr>
            <p:extLst>
              <p:ext uri="{D42A27DB-BD31-4B8C-83A1-F6EECF244321}">
                <p14:modId xmlns:p14="http://schemas.microsoft.com/office/powerpoint/2010/main" val="3139331496"/>
              </p:ext>
            </p:extLst>
          </p:nvPr>
        </p:nvGraphicFramePr>
        <p:xfrm>
          <a:off x="2201863" y="2787650"/>
          <a:ext cx="3883025" cy="1000125"/>
        </p:xfrm>
        <a:graphic>
          <a:graphicData uri="http://schemas.openxmlformats.org/presentationml/2006/ole">
            <mc:AlternateContent xmlns:mc="http://schemas.openxmlformats.org/markup-compatibility/2006">
              <mc:Choice xmlns:v="urn:schemas-microsoft-com:vml" Requires="v">
                <p:oleObj name="Equation" r:id="rId10" imgW="1663560" imgH="444240" progId="Equation.DSMT4">
                  <p:embed/>
                </p:oleObj>
              </mc:Choice>
              <mc:Fallback>
                <p:oleObj name="Equation" r:id="rId10" imgW="1663560" imgH="444240" progId="Equation.DSMT4">
                  <p:embed/>
                  <p:pic>
                    <p:nvPicPr>
                      <p:cNvPr id="246792" name="Object 8"/>
                      <p:cNvPicPr>
                        <a:picLocks noChangeAspect="1" noChangeArrowheads="1"/>
                      </p:cNvPicPr>
                      <p:nvPr/>
                    </p:nvPicPr>
                    <p:blipFill>
                      <a:blip r:embed="rId11"/>
                      <a:srcRect/>
                      <a:stretch>
                        <a:fillRect/>
                      </a:stretch>
                    </p:blipFill>
                    <p:spPr bwMode="auto">
                      <a:xfrm>
                        <a:off x="2201863" y="2787650"/>
                        <a:ext cx="3883025" cy="1000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9">
            <a:extLst>
              <a:ext uri="{FF2B5EF4-FFF2-40B4-BE49-F238E27FC236}">
                <a16:creationId xmlns:a16="http://schemas.microsoft.com/office/drawing/2014/main" id="{3B09ECBE-060A-42E1-9EDA-81DF3BE90779}"/>
              </a:ext>
            </a:extLst>
          </p:cNvPr>
          <p:cNvSpPr txBox="1">
            <a:spLocks noChangeArrowheads="1"/>
          </p:cNvSpPr>
          <p:nvPr/>
        </p:nvSpPr>
        <p:spPr bwMode="auto">
          <a:xfrm>
            <a:off x="611188" y="4387850"/>
            <a:ext cx="7993062"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0000"/>
              </a:lnSpc>
              <a:spcBef>
                <a:spcPct val="20000"/>
              </a:spcBef>
              <a:spcAft>
                <a:spcPts val="0"/>
              </a:spcAft>
              <a:buClrTx/>
              <a:buSzTx/>
              <a:buFontTx/>
              <a:buNone/>
              <a:tabLst/>
              <a:defRPr/>
            </a:pPr>
            <a:r>
              <a:rPr kumimoji="0" lang="en-US" altLang="zh-CN" sz="2400" i="1" u="none" strike="noStrike" kern="0" cap="none" spc="0" normalizeH="0" baseline="0" noProof="0">
                <a:ln>
                  <a:noFill/>
                </a:ln>
                <a:solidFill>
                  <a:srgbClr val="0000FF"/>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FF"/>
                </a:solidFill>
                <a:effectLst/>
                <a:uLnTx/>
                <a:uFillTx/>
                <a:ea typeface="微软雅黑" panose="020B0503020204020204" pitchFamily="34" charset="-122"/>
                <a:cs typeface="Times New Roman" panose="02020603050405020304" pitchFamily="18" charset="0"/>
              </a:rPr>
              <a:t>T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反映了全部数据总的偏差程度，称为总离差平方和；</a:t>
            </a:r>
          </a:p>
          <a:p>
            <a:pPr marL="0" marR="0" lvl="0" indent="0" defTabSz="914400" eaLnBrk="1" fontAlgn="auto" latinLnBrk="0" hangingPunct="1">
              <a:lnSpc>
                <a:spcPct val="130000"/>
              </a:lnSpc>
              <a:spcBef>
                <a:spcPct val="20000"/>
              </a:spcBef>
              <a:spcAft>
                <a:spcPts val="0"/>
              </a:spcAft>
              <a:buClrTx/>
              <a:buSzTx/>
              <a:buFontTx/>
              <a:buNone/>
              <a:tabLst/>
              <a:defRPr/>
            </a:pPr>
            <a:r>
              <a:rPr kumimoji="0" lang="en-US" altLang="zh-CN" sz="2400" i="1" u="none" strike="noStrike" kern="0" cap="none" spc="0" normalizeH="0" baseline="0" noProof="0">
                <a:ln>
                  <a:noFill/>
                </a:ln>
                <a:solidFill>
                  <a:srgbClr val="0000FF"/>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FF"/>
                </a:solidFill>
                <a:effectLst/>
                <a:uLnTx/>
                <a:uFillTx/>
                <a:ea typeface="微软雅黑" panose="020B0503020204020204" pitchFamily="34" charset="-122"/>
                <a:cs typeface="Times New Roman" panose="02020603050405020304" pitchFamily="18" charset="0"/>
              </a:rPr>
              <a:t>A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称为因子</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A</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引起的离差平方和；</a:t>
            </a:r>
          </a:p>
          <a:p>
            <a:pPr marL="0" marR="0" lvl="0" indent="0" defTabSz="914400" eaLnBrk="1" fontAlgn="auto" latinLnBrk="0" hangingPunct="1">
              <a:lnSpc>
                <a:spcPct val="130000"/>
              </a:lnSpc>
              <a:spcBef>
                <a:spcPct val="20000"/>
              </a:spcBef>
              <a:spcAft>
                <a:spcPts val="0"/>
              </a:spcAft>
              <a:buClrTx/>
              <a:buSzTx/>
              <a:buFontTx/>
              <a:buNone/>
              <a:tabLst/>
              <a:defRPr/>
            </a:pPr>
            <a:r>
              <a:rPr kumimoji="0" lang="en-US" altLang="zh-CN" sz="2400" i="1" u="none" strike="noStrike" kern="0" cap="none" spc="0" normalizeH="0" baseline="0" noProof="0">
                <a:ln>
                  <a:noFill/>
                </a:ln>
                <a:solidFill>
                  <a:srgbClr val="0000FF"/>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FF"/>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称为因子</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B</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引起的离差平方和；</a:t>
            </a:r>
          </a:p>
          <a:p>
            <a:pPr marL="0" marR="0" lvl="0" indent="0" defTabSz="914400" eaLnBrk="1" fontAlgn="auto" latinLnBrk="0" hangingPunct="1">
              <a:lnSpc>
                <a:spcPct val="130000"/>
              </a:lnSpc>
              <a:spcBef>
                <a:spcPct val="20000"/>
              </a:spcBef>
              <a:spcAft>
                <a:spcPts val="0"/>
              </a:spcAft>
              <a:buClrTx/>
              <a:buSzTx/>
              <a:buFontTx/>
              <a:buNone/>
              <a:tabLst/>
              <a:defRPr/>
            </a:pPr>
            <a:r>
              <a:rPr kumimoji="0" lang="en-US" altLang="zh-CN" sz="2400" i="1" u="none" strike="noStrike" kern="0" cap="none" spc="0" normalizeH="0" baseline="0" noProof="0">
                <a:ln>
                  <a:noFill/>
                </a:ln>
                <a:solidFill>
                  <a:srgbClr val="0000FF"/>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FF"/>
                </a:solidFill>
                <a:effectLst/>
                <a:uLnTx/>
                <a:uFillTx/>
                <a:ea typeface="微软雅黑" panose="020B0503020204020204" pitchFamily="34" charset="-122"/>
                <a:cs typeface="Times New Roman" panose="02020603050405020304" pitchFamily="18" charset="0"/>
              </a:rPr>
              <a:t>E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称为随机误差引起的离差平方和。</a:t>
            </a:r>
          </a:p>
        </p:txBody>
      </p:sp>
      <p:sp>
        <p:nvSpPr>
          <p:cNvPr id="11" name="页脚占位符 10">
            <a:extLst>
              <a:ext uri="{FF2B5EF4-FFF2-40B4-BE49-F238E27FC236}">
                <a16:creationId xmlns:a16="http://schemas.microsoft.com/office/drawing/2014/main" id="{A017238F-5020-4E03-BE7A-D6745193AAE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43485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left)">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wipe(left)">
                                      <p:cBhvr>
                                        <p:cTn id="37" dur="5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wipe(left)">
                                      <p:cBhvr>
                                        <p:cTn id="42" dur="500"/>
                                        <p:tgtEl>
                                          <p:spTgt spid="1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wipe(left)">
                                      <p:cBhvr>
                                        <p:cTn id="4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380FD6-8E68-4366-BFE2-CBE50E136FC8}"/>
              </a:ext>
            </a:extLst>
          </p:cNvPr>
          <p:cNvSpPr>
            <a:spLocks noGrp="1"/>
          </p:cNvSpPr>
          <p:nvPr>
            <p:ph type="dt" sz="half" idx="2"/>
          </p:nvPr>
        </p:nvSpPr>
        <p:spPr/>
        <p:txBody>
          <a:bodyPr/>
          <a:lstStyle/>
          <a:p>
            <a:pPr>
              <a:defRPr/>
            </a:pPr>
            <a:fld id="{8F237AA2-4070-4C99-85DD-8FD331A88DA8}" type="datetime1">
              <a:rPr lang="zh-CN" altLang="en-US" smtClean="0"/>
              <a:t>2022/11/23</a:t>
            </a:fld>
            <a:endParaRPr lang="zh-CN" altLang="en-US"/>
          </a:p>
        </p:txBody>
      </p:sp>
      <p:sp>
        <p:nvSpPr>
          <p:cNvPr id="4" name="Text Box 4">
            <a:extLst>
              <a:ext uri="{FF2B5EF4-FFF2-40B4-BE49-F238E27FC236}">
                <a16:creationId xmlns:a16="http://schemas.microsoft.com/office/drawing/2014/main" id="{B310FD11-D1C8-4848-AD4B-6F2E7081F9A4}"/>
              </a:ext>
            </a:extLst>
          </p:cNvPr>
          <p:cNvSpPr txBox="1">
            <a:spLocks noChangeArrowheads="1"/>
          </p:cNvSpPr>
          <p:nvPr/>
        </p:nvSpPr>
        <p:spPr bwMode="auto">
          <a:xfrm>
            <a:off x="611188" y="693738"/>
            <a:ext cx="568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dirty="0">
                <a:solidFill>
                  <a:srgbClr val="FF0000"/>
                </a:solidFill>
                <a:ea typeface="微软雅黑" panose="020B0503020204020204" pitchFamily="34" charset="-122"/>
                <a:cs typeface="Times New Roman" panose="02020603050405020304" pitchFamily="18" charset="0"/>
              </a:rPr>
              <a:t>定理</a:t>
            </a:r>
            <a:r>
              <a:rPr kumimoji="0" lang="en-US" altLang="zh-CN" sz="2400" dirty="0">
                <a:solidFill>
                  <a:srgbClr val="FF0000"/>
                </a:solidFill>
                <a:ea typeface="微软雅黑" panose="020B0503020204020204" pitchFamily="34" charset="-122"/>
                <a:cs typeface="Times New Roman" panose="02020603050405020304" pitchFamily="18" charset="0"/>
              </a:rPr>
              <a:t>5-2</a:t>
            </a:r>
            <a:r>
              <a:rPr kumimoji="0" lang="en-US" altLang="zh-CN" sz="2400" dirty="0">
                <a:solidFill>
                  <a:srgbClr val="009999"/>
                </a:solidFill>
                <a:ea typeface="微软雅黑" panose="020B0503020204020204" pitchFamily="34" charset="-122"/>
                <a:cs typeface="Times New Roman" panose="02020603050405020304" pitchFamily="18" charset="0"/>
              </a:rPr>
              <a:t>  </a:t>
            </a:r>
            <a:r>
              <a:rPr kumimoji="0" lang="zh-CN" altLang="en-US" sz="2400" dirty="0">
                <a:solidFill>
                  <a:srgbClr val="000000"/>
                </a:solidFill>
                <a:ea typeface="微软雅黑" panose="020B0503020204020204" pitchFamily="34" charset="-122"/>
                <a:cs typeface="Times New Roman" panose="02020603050405020304" pitchFamily="18" charset="0"/>
              </a:rPr>
              <a:t>对于模型（</a:t>
            </a:r>
            <a:r>
              <a:rPr kumimoji="0" lang="en-US" altLang="zh-CN" sz="2400" dirty="0">
                <a:solidFill>
                  <a:srgbClr val="000000"/>
                </a:solidFill>
                <a:ea typeface="微软雅黑" panose="020B0503020204020204" pitchFamily="34" charset="-122"/>
                <a:cs typeface="Times New Roman" panose="02020603050405020304" pitchFamily="18" charset="0"/>
              </a:rPr>
              <a:t>Ⅱ</a:t>
            </a:r>
            <a:r>
              <a:rPr kumimoji="0" lang="zh-CN" altLang="en-US" sz="2400" dirty="0">
                <a:solidFill>
                  <a:srgbClr val="000000"/>
                </a:solidFill>
                <a:ea typeface="微软雅黑" panose="020B0503020204020204" pitchFamily="34" charset="-122"/>
                <a:cs typeface="Times New Roman" panose="02020603050405020304" pitchFamily="18" charset="0"/>
              </a:rPr>
              <a:t>），有</a:t>
            </a:r>
          </a:p>
        </p:txBody>
      </p:sp>
      <p:grpSp>
        <p:nvGrpSpPr>
          <p:cNvPr id="5" name="Group 12">
            <a:extLst>
              <a:ext uri="{FF2B5EF4-FFF2-40B4-BE49-F238E27FC236}">
                <a16:creationId xmlns:a16="http://schemas.microsoft.com/office/drawing/2014/main" id="{84504FC7-20FC-476D-926B-B418A37AC146}"/>
              </a:ext>
            </a:extLst>
          </p:cNvPr>
          <p:cNvGrpSpPr>
            <a:grpSpLocks/>
          </p:cNvGrpSpPr>
          <p:nvPr/>
        </p:nvGrpSpPr>
        <p:grpSpPr bwMode="auto">
          <a:xfrm>
            <a:off x="898525" y="1341438"/>
            <a:ext cx="3795713" cy="784225"/>
            <a:chOff x="566" y="845"/>
            <a:chExt cx="2391" cy="494"/>
          </a:xfrm>
        </p:grpSpPr>
        <p:graphicFrame>
          <p:nvGraphicFramePr>
            <p:cNvPr id="6" name="Object 2">
              <a:extLst>
                <a:ext uri="{FF2B5EF4-FFF2-40B4-BE49-F238E27FC236}">
                  <a16:creationId xmlns:a16="http://schemas.microsoft.com/office/drawing/2014/main" id="{0F10F61A-978B-4A7E-BBD5-EB0F9A62A77C}"/>
                </a:ext>
              </a:extLst>
            </p:cNvPr>
            <p:cNvGraphicFramePr>
              <a:graphicFrameLocks noChangeAspect="1"/>
            </p:cNvGraphicFramePr>
            <p:nvPr>
              <p:extLst>
                <p:ext uri="{D42A27DB-BD31-4B8C-83A1-F6EECF244321}">
                  <p14:modId xmlns:p14="http://schemas.microsoft.com/office/powerpoint/2010/main" val="1532792203"/>
                </p:ext>
              </p:extLst>
            </p:nvPr>
          </p:nvGraphicFramePr>
          <p:xfrm>
            <a:off x="916" y="845"/>
            <a:ext cx="2041" cy="494"/>
          </p:xfrm>
          <a:graphic>
            <a:graphicData uri="http://schemas.openxmlformats.org/presentationml/2006/ole">
              <mc:AlternateContent xmlns:mc="http://schemas.openxmlformats.org/markup-compatibility/2006">
                <mc:Choice xmlns:v="urn:schemas-microsoft-com:vml" Requires="v">
                  <p:oleObj name="Equation" r:id="rId2" imgW="1625400" imgH="393480" progId="Equation.DSMT4">
                    <p:embed/>
                  </p:oleObj>
                </mc:Choice>
                <mc:Fallback>
                  <p:oleObj name="Equation" r:id="rId2" imgW="1625400" imgH="393480" progId="Equation.DSMT4">
                    <p:embed/>
                    <p:pic>
                      <p:nvPicPr>
                        <p:cNvPr id="249858" name="Object 2"/>
                        <p:cNvPicPr>
                          <a:picLocks noChangeAspect="1" noChangeArrowheads="1"/>
                        </p:cNvPicPr>
                        <p:nvPr/>
                      </p:nvPicPr>
                      <p:blipFill>
                        <a:blip r:embed="rId3"/>
                        <a:srcRect/>
                        <a:stretch>
                          <a:fillRect/>
                        </a:stretch>
                      </p:blipFill>
                      <p:spPr bwMode="auto">
                        <a:xfrm>
                          <a:off x="916" y="845"/>
                          <a:ext cx="2041"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5">
              <a:extLst>
                <a:ext uri="{FF2B5EF4-FFF2-40B4-BE49-F238E27FC236}">
                  <a16:creationId xmlns:a16="http://schemas.microsoft.com/office/drawing/2014/main" id="{29B3ADD5-1C86-4A6D-BA32-E8E8D5B9479D}"/>
                </a:ext>
              </a:extLst>
            </p:cNvPr>
            <p:cNvSpPr txBox="1">
              <a:spLocks noChangeArrowheads="1"/>
            </p:cNvSpPr>
            <p:nvPr/>
          </p:nvSpPr>
          <p:spPr bwMode="auto">
            <a:xfrm>
              <a:off x="566" y="920"/>
              <a:ext cx="11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(1)</a:t>
              </a:r>
            </a:p>
          </p:txBody>
        </p:sp>
      </p:grpSp>
      <p:grpSp>
        <p:nvGrpSpPr>
          <p:cNvPr id="8" name="Group 13">
            <a:extLst>
              <a:ext uri="{FF2B5EF4-FFF2-40B4-BE49-F238E27FC236}">
                <a16:creationId xmlns:a16="http://schemas.microsoft.com/office/drawing/2014/main" id="{FB596F0F-CE7D-43EF-A727-D94CCC8A36C4}"/>
              </a:ext>
            </a:extLst>
          </p:cNvPr>
          <p:cNvGrpSpPr>
            <a:grpSpLocks/>
          </p:cNvGrpSpPr>
          <p:nvPr/>
        </p:nvGrpSpPr>
        <p:grpSpPr bwMode="auto">
          <a:xfrm>
            <a:off x="898525" y="2330450"/>
            <a:ext cx="5257800" cy="784225"/>
            <a:chOff x="566" y="1468"/>
            <a:chExt cx="3312" cy="494"/>
          </a:xfrm>
        </p:grpSpPr>
        <p:graphicFrame>
          <p:nvGraphicFramePr>
            <p:cNvPr id="9" name="Object 3">
              <a:extLst>
                <a:ext uri="{FF2B5EF4-FFF2-40B4-BE49-F238E27FC236}">
                  <a16:creationId xmlns:a16="http://schemas.microsoft.com/office/drawing/2014/main" id="{27546232-B4A8-4864-99A6-1FDB33496A8A}"/>
                </a:ext>
              </a:extLst>
            </p:cNvPr>
            <p:cNvGraphicFramePr>
              <a:graphicFrameLocks noChangeAspect="1"/>
            </p:cNvGraphicFramePr>
            <p:nvPr>
              <p:extLst>
                <p:ext uri="{D42A27DB-BD31-4B8C-83A1-F6EECF244321}">
                  <p14:modId xmlns:p14="http://schemas.microsoft.com/office/powerpoint/2010/main" val="3759420020"/>
                </p:ext>
              </p:extLst>
            </p:nvPr>
          </p:nvGraphicFramePr>
          <p:xfrm>
            <a:off x="1972" y="1468"/>
            <a:ext cx="1386" cy="494"/>
          </p:xfrm>
          <a:graphic>
            <a:graphicData uri="http://schemas.openxmlformats.org/presentationml/2006/ole">
              <mc:AlternateContent xmlns:mc="http://schemas.openxmlformats.org/markup-compatibility/2006">
                <mc:Choice xmlns:v="urn:schemas-microsoft-com:vml" Requires="v">
                  <p:oleObj name="Equation" r:id="rId4" imgW="1104840" imgH="393480" progId="Equation.DSMT4">
                    <p:embed/>
                  </p:oleObj>
                </mc:Choice>
                <mc:Fallback>
                  <p:oleObj name="Equation" r:id="rId4" imgW="1104840" imgH="393480" progId="Equation.DSMT4">
                    <p:embed/>
                    <p:pic>
                      <p:nvPicPr>
                        <p:cNvPr id="249859" name="Object 3"/>
                        <p:cNvPicPr>
                          <a:picLocks noChangeAspect="1" noChangeArrowheads="1"/>
                        </p:cNvPicPr>
                        <p:nvPr/>
                      </p:nvPicPr>
                      <p:blipFill>
                        <a:blip r:embed="rId5"/>
                        <a:srcRect/>
                        <a:stretch>
                          <a:fillRect/>
                        </a:stretch>
                      </p:blipFill>
                      <p:spPr bwMode="auto">
                        <a:xfrm>
                          <a:off x="1972" y="1468"/>
                          <a:ext cx="1386"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6">
              <a:extLst>
                <a:ext uri="{FF2B5EF4-FFF2-40B4-BE49-F238E27FC236}">
                  <a16:creationId xmlns:a16="http://schemas.microsoft.com/office/drawing/2014/main" id="{03CD0AF8-F79B-4EAB-9C1D-81559087E278}"/>
                </a:ext>
              </a:extLst>
            </p:cNvPr>
            <p:cNvSpPr txBox="1">
              <a:spLocks noChangeArrowheads="1"/>
            </p:cNvSpPr>
            <p:nvPr/>
          </p:nvSpPr>
          <p:spPr bwMode="auto">
            <a:xfrm>
              <a:off x="566" y="1556"/>
              <a:ext cx="33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(2)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H</a:t>
              </a:r>
              <a:r>
                <a:rPr kumimoji="0" lang="en-US" altLang="zh-CN" sz="2400" i="1" u="none" strike="noStrike" kern="0" cap="none" spc="0" normalizeH="0" baseline="-25000" noProof="0" dirty="0">
                  <a:ln>
                    <a:noFill/>
                  </a:ln>
                  <a:solidFill>
                    <a:srgbClr val="000000"/>
                  </a:solidFill>
                  <a:effectLst/>
                  <a:uLnTx/>
                  <a:uFillTx/>
                  <a:ea typeface="微软雅黑" panose="020B0503020204020204" pitchFamily="34" charset="-122"/>
                  <a:cs typeface="Times New Roman" panose="02020603050405020304" pitchFamily="18" charset="0"/>
                </a:rPr>
                <a:t>0 A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成立时，</a:t>
              </a:r>
              <a:endParaRPr kumimoji="0" lang="zh-CN" altLang="en-US"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endParaRPr>
            </a:p>
          </p:txBody>
        </p:sp>
      </p:grpSp>
      <p:grpSp>
        <p:nvGrpSpPr>
          <p:cNvPr id="11" name="Group 14">
            <a:extLst>
              <a:ext uri="{FF2B5EF4-FFF2-40B4-BE49-F238E27FC236}">
                <a16:creationId xmlns:a16="http://schemas.microsoft.com/office/drawing/2014/main" id="{4B729CAD-8DCB-4451-8276-D080192482C8}"/>
              </a:ext>
            </a:extLst>
          </p:cNvPr>
          <p:cNvGrpSpPr>
            <a:grpSpLocks/>
          </p:cNvGrpSpPr>
          <p:nvPr/>
        </p:nvGrpSpPr>
        <p:grpSpPr bwMode="auto">
          <a:xfrm>
            <a:off x="898525" y="3438525"/>
            <a:ext cx="5257800" cy="784225"/>
            <a:chOff x="566" y="2166"/>
            <a:chExt cx="3312" cy="494"/>
          </a:xfrm>
        </p:grpSpPr>
        <p:graphicFrame>
          <p:nvGraphicFramePr>
            <p:cNvPr id="12" name="Object 7">
              <a:extLst>
                <a:ext uri="{FF2B5EF4-FFF2-40B4-BE49-F238E27FC236}">
                  <a16:creationId xmlns:a16="http://schemas.microsoft.com/office/drawing/2014/main" id="{03D312D1-1A04-4DC6-83CC-D6F095787C0D}"/>
                </a:ext>
              </a:extLst>
            </p:cNvPr>
            <p:cNvGraphicFramePr>
              <a:graphicFrameLocks noChangeAspect="1"/>
            </p:cNvGraphicFramePr>
            <p:nvPr>
              <p:extLst>
                <p:ext uri="{D42A27DB-BD31-4B8C-83A1-F6EECF244321}">
                  <p14:modId xmlns:p14="http://schemas.microsoft.com/office/powerpoint/2010/main" val="2049071564"/>
                </p:ext>
              </p:extLst>
            </p:nvPr>
          </p:nvGraphicFramePr>
          <p:xfrm>
            <a:off x="1988" y="2166"/>
            <a:ext cx="1354" cy="494"/>
          </p:xfrm>
          <a:graphic>
            <a:graphicData uri="http://schemas.openxmlformats.org/presentationml/2006/ole">
              <mc:AlternateContent xmlns:mc="http://schemas.openxmlformats.org/markup-compatibility/2006">
                <mc:Choice xmlns:v="urn:schemas-microsoft-com:vml" Requires="v">
                  <p:oleObj name="Equation" r:id="rId6" imgW="1079280" imgH="393480" progId="Equation.DSMT4">
                    <p:embed/>
                  </p:oleObj>
                </mc:Choice>
                <mc:Fallback>
                  <p:oleObj name="Equation" r:id="rId6" imgW="1079280" imgH="393480" progId="Equation.DSMT4">
                    <p:embed/>
                    <p:pic>
                      <p:nvPicPr>
                        <p:cNvPr id="249863" name="Object 7"/>
                        <p:cNvPicPr>
                          <a:picLocks noChangeAspect="1" noChangeArrowheads="1"/>
                        </p:cNvPicPr>
                        <p:nvPr/>
                      </p:nvPicPr>
                      <p:blipFill>
                        <a:blip r:embed="rId7"/>
                        <a:srcRect/>
                        <a:stretch>
                          <a:fillRect/>
                        </a:stretch>
                      </p:blipFill>
                      <p:spPr bwMode="auto">
                        <a:xfrm>
                          <a:off x="1988" y="2166"/>
                          <a:ext cx="1354"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8">
              <a:extLst>
                <a:ext uri="{FF2B5EF4-FFF2-40B4-BE49-F238E27FC236}">
                  <a16:creationId xmlns:a16="http://schemas.microsoft.com/office/drawing/2014/main" id="{571FD776-0943-49E7-91A0-2E8DD5AB5F9C}"/>
                </a:ext>
              </a:extLst>
            </p:cNvPr>
            <p:cNvSpPr txBox="1">
              <a:spLocks noChangeArrowheads="1"/>
            </p:cNvSpPr>
            <p:nvPr/>
          </p:nvSpPr>
          <p:spPr bwMode="auto">
            <a:xfrm>
              <a:off x="566" y="2254"/>
              <a:ext cx="33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(3)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H</a:t>
              </a:r>
              <a:r>
                <a:rPr kumimoji="0" lang="en-US" altLang="zh-CN" sz="2400" i="1" u="none" strike="noStrike" kern="0" cap="none" spc="0" normalizeH="0" baseline="-25000" noProof="0" dirty="0">
                  <a:ln>
                    <a:noFill/>
                  </a:ln>
                  <a:solidFill>
                    <a:srgbClr val="000000"/>
                  </a:solidFill>
                  <a:effectLst/>
                  <a:uLnTx/>
                  <a:uFillTx/>
                  <a:ea typeface="微软雅黑" panose="020B0503020204020204" pitchFamily="34" charset="-122"/>
                  <a:cs typeface="Times New Roman" panose="02020603050405020304" pitchFamily="18" charset="0"/>
                </a:rPr>
                <a:t>0 B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成立时，</a:t>
              </a:r>
              <a:endParaRPr kumimoji="0" lang="zh-CN" altLang="en-US"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endParaRPr>
            </a:p>
          </p:txBody>
        </p:sp>
      </p:grpSp>
      <p:sp>
        <p:nvSpPr>
          <p:cNvPr id="14" name="Text Box 11">
            <a:extLst>
              <a:ext uri="{FF2B5EF4-FFF2-40B4-BE49-F238E27FC236}">
                <a16:creationId xmlns:a16="http://schemas.microsoft.com/office/drawing/2014/main" id="{4016B5F7-4917-49F5-9636-B79B6B3C1FA7}"/>
              </a:ext>
            </a:extLst>
          </p:cNvPr>
          <p:cNvSpPr txBox="1">
            <a:spLocks noChangeArrowheads="1"/>
          </p:cNvSpPr>
          <p:nvPr/>
        </p:nvSpPr>
        <p:spPr bwMode="auto">
          <a:xfrm>
            <a:off x="898525" y="4700588"/>
            <a:ext cx="7561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(4) </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E</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A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 </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相互独立。</a:t>
            </a:r>
          </a:p>
        </p:txBody>
      </p:sp>
      <p:sp>
        <p:nvSpPr>
          <p:cNvPr id="15" name="页脚占位符 14">
            <a:extLst>
              <a:ext uri="{FF2B5EF4-FFF2-40B4-BE49-F238E27FC236}">
                <a16:creationId xmlns:a16="http://schemas.microsoft.com/office/drawing/2014/main" id="{CDE4C68E-E706-451E-BA23-BDFE1D372BAB}"/>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11458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FDE0D0-C9D3-4783-90E0-6EAF172ADFD0}"/>
              </a:ext>
            </a:extLst>
          </p:cNvPr>
          <p:cNvSpPr>
            <a:spLocks noGrp="1"/>
          </p:cNvSpPr>
          <p:nvPr>
            <p:ph type="dt" sz="half" idx="2"/>
          </p:nvPr>
        </p:nvSpPr>
        <p:spPr/>
        <p:txBody>
          <a:bodyPr/>
          <a:lstStyle/>
          <a:p>
            <a:pPr>
              <a:defRPr/>
            </a:pPr>
            <a:fld id="{5EDB3F28-7C3F-438D-9156-EB5A15B9502C}" type="datetime1">
              <a:rPr lang="zh-CN" altLang="en-US" smtClean="0"/>
              <a:t>2022/11/23</a:t>
            </a:fld>
            <a:endParaRPr lang="zh-CN" altLang="en-US"/>
          </a:p>
        </p:txBody>
      </p:sp>
      <p:sp>
        <p:nvSpPr>
          <p:cNvPr id="4" name="Text Box 2">
            <a:extLst>
              <a:ext uri="{FF2B5EF4-FFF2-40B4-BE49-F238E27FC236}">
                <a16:creationId xmlns:a16="http://schemas.microsoft.com/office/drawing/2014/main" id="{76FC91B7-4CFF-4D5F-A5FB-D7F419A39C9C}"/>
              </a:ext>
            </a:extLst>
          </p:cNvPr>
          <p:cNvSpPr txBox="1">
            <a:spLocks noChangeArrowheads="1"/>
          </p:cNvSpPr>
          <p:nvPr/>
        </p:nvSpPr>
        <p:spPr bwMode="auto">
          <a:xfrm>
            <a:off x="611188" y="1124744"/>
            <a:ext cx="4275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i="1">
                <a:solidFill>
                  <a:srgbClr val="000000"/>
                </a:solidFill>
                <a:ea typeface="微软雅黑" panose="020B0503020204020204" pitchFamily="34" charset="-122"/>
                <a:cs typeface="Times New Roman" panose="02020603050405020304" pitchFamily="18" charset="0"/>
              </a:rPr>
              <a:t>H</a:t>
            </a:r>
            <a:r>
              <a:rPr lang="en-US" altLang="zh-CN" sz="2400" i="1" baseline="-25000">
                <a:solidFill>
                  <a:srgbClr val="000000"/>
                </a:solidFill>
                <a:ea typeface="微软雅黑" panose="020B0503020204020204" pitchFamily="34" charset="-122"/>
                <a:cs typeface="Times New Roman" panose="02020603050405020304" pitchFamily="18" charset="0"/>
              </a:rPr>
              <a:t>0 A </a:t>
            </a:r>
            <a:r>
              <a:rPr lang="zh-CN" altLang="en-US" sz="2400">
                <a:solidFill>
                  <a:srgbClr val="000000"/>
                </a:solidFill>
                <a:ea typeface="微软雅黑" panose="020B0503020204020204" pitchFamily="34" charset="-122"/>
                <a:cs typeface="Times New Roman" panose="02020603050405020304" pitchFamily="18" charset="0"/>
              </a:rPr>
              <a:t>成立时，检验统计量</a:t>
            </a:r>
          </a:p>
        </p:txBody>
      </p:sp>
      <p:graphicFrame>
        <p:nvGraphicFramePr>
          <p:cNvPr id="5" name="Object 3">
            <a:extLst>
              <a:ext uri="{FF2B5EF4-FFF2-40B4-BE49-F238E27FC236}">
                <a16:creationId xmlns:a16="http://schemas.microsoft.com/office/drawing/2014/main" id="{662E5C21-CB98-4A7B-9E41-DB7536B45ECE}"/>
              </a:ext>
            </a:extLst>
          </p:cNvPr>
          <p:cNvGraphicFramePr>
            <a:graphicFrameLocks noChangeAspect="1"/>
          </p:cNvGraphicFramePr>
          <p:nvPr>
            <p:extLst>
              <p:ext uri="{D42A27DB-BD31-4B8C-83A1-F6EECF244321}">
                <p14:modId xmlns:p14="http://schemas.microsoft.com/office/powerpoint/2010/main" val="3658123455"/>
              </p:ext>
            </p:extLst>
          </p:nvPr>
        </p:nvGraphicFramePr>
        <p:xfrm>
          <a:off x="520700" y="1624013"/>
          <a:ext cx="8523288" cy="941387"/>
        </p:xfrm>
        <a:graphic>
          <a:graphicData uri="http://schemas.openxmlformats.org/presentationml/2006/ole">
            <mc:AlternateContent xmlns:mc="http://schemas.openxmlformats.org/markup-compatibility/2006">
              <mc:Choice xmlns:v="urn:schemas-microsoft-com:vml" Requires="v">
                <p:oleObj name="Equation" r:id="rId2" imgW="3593880" imgH="444240" progId="Equation.DSMT4">
                  <p:embed/>
                </p:oleObj>
              </mc:Choice>
              <mc:Fallback>
                <p:oleObj name="Equation" r:id="rId2" imgW="3593880" imgH="444240" progId="Equation.DSMT4">
                  <p:embed/>
                  <p:pic>
                    <p:nvPicPr>
                      <p:cNvPr id="250883" name="Object 3"/>
                      <p:cNvPicPr>
                        <a:picLocks noChangeAspect="1" noChangeArrowheads="1"/>
                      </p:cNvPicPr>
                      <p:nvPr/>
                    </p:nvPicPr>
                    <p:blipFill>
                      <a:blip r:embed="rId3"/>
                      <a:srcRect/>
                      <a:stretch>
                        <a:fillRect/>
                      </a:stretch>
                    </p:blipFill>
                    <p:spPr bwMode="auto">
                      <a:xfrm>
                        <a:off x="520700" y="1624013"/>
                        <a:ext cx="8523288" cy="941387"/>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5">
            <a:extLst>
              <a:ext uri="{FF2B5EF4-FFF2-40B4-BE49-F238E27FC236}">
                <a16:creationId xmlns:a16="http://schemas.microsoft.com/office/drawing/2014/main" id="{C460ADEA-D31B-412C-B6F3-5168E05FCBBA}"/>
              </a:ext>
            </a:extLst>
          </p:cNvPr>
          <p:cNvSpPr txBox="1">
            <a:spLocks noChangeArrowheads="1"/>
          </p:cNvSpPr>
          <p:nvPr/>
        </p:nvSpPr>
        <p:spPr bwMode="auto">
          <a:xfrm>
            <a:off x="611188" y="2636044"/>
            <a:ext cx="4275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i="1">
                <a:solidFill>
                  <a:srgbClr val="000000"/>
                </a:solidFill>
                <a:ea typeface="微软雅黑" panose="020B0503020204020204" pitchFamily="34" charset="-122"/>
                <a:cs typeface="Times New Roman" panose="02020603050405020304" pitchFamily="18" charset="0"/>
              </a:rPr>
              <a:t>H</a:t>
            </a:r>
            <a:r>
              <a:rPr lang="en-US" altLang="zh-CN" sz="2400" i="1" baseline="-25000">
                <a:solidFill>
                  <a:srgbClr val="000000"/>
                </a:solidFill>
                <a:ea typeface="微软雅黑" panose="020B0503020204020204" pitchFamily="34" charset="-122"/>
                <a:cs typeface="Times New Roman" panose="02020603050405020304" pitchFamily="18" charset="0"/>
              </a:rPr>
              <a:t>0 B </a:t>
            </a:r>
            <a:r>
              <a:rPr lang="zh-CN" altLang="en-US" sz="2400">
                <a:solidFill>
                  <a:srgbClr val="000000"/>
                </a:solidFill>
                <a:ea typeface="微软雅黑" panose="020B0503020204020204" pitchFamily="34" charset="-122"/>
                <a:cs typeface="Times New Roman" panose="02020603050405020304" pitchFamily="18" charset="0"/>
              </a:rPr>
              <a:t>成立时，检验统计量</a:t>
            </a:r>
          </a:p>
        </p:txBody>
      </p:sp>
      <p:graphicFrame>
        <p:nvGraphicFramePr>
          <p:cNvPr id="7" name="Object 6">
            <a:extLst>
              <a:ext uri="{FF2B5EF4-FFF2-40B4-BE49-F238E27FC236}">
                <a16:creationId xmlns:a16="http://schemas.microsoft.com/office/drawing/2014/main" id="{5F74B1B2-FF45-43ED-912A-15C3239FC3CA}"/>
              </a:ext>
            </a:extLst>
          </p:cNvPr>
          <p:cNvGraphicFramePr>
            <a:graphicFrameLocks noChangeAspect="1"/>
          </p:cNvGraphicFramePr>
          <p:nvPr>
            <p:extLst>
              <p:ext uri="{D42A27DB-BD31-4B8C-83A1-F6EECF244321}">
                <p14:modId xmlns:p14="http://schemas.microsoft.com/office/powerpoint/2010/main" val="489494950"/>
              </p:ext>
            </p:extLst>
          </p:nvPr>
        </p:nvGraphicFramePr>
        <p:xfrm>
          <a:off x="550863" y="3286125"/>
          <a:ext cx="8404225" cy="931863"/>
        </p:xfrm>
        <a:graphic>
          <a:graphicData uri="http://schemas.openxmlformats.org/presentationml/2006/ole">
            <mc:AlternateContent xmlns:mc="http://schemas.openxmlformats.org/markup-compatibility/2006">
              <mc:Choice xmlns:v="urn:schemas-microsoft-com:vml" Requires="v">
                <p:oleObj name="Equation" r:id="rId4" imgW="3581280" imgH="444240" progId="Equation.DSMT4">
                  <p:embed/>
                </p:oleObj>
              </mc:Choice>
              <mc:Fallback>
                <p:oleObj name="Equation" r:id="rId4" imgW="3581280" imgH="444240" progId="Equation.DSMT4">
                  <p:embed/>
                  <p:pic>
                    <p:nvPicPr>
                      <p:cNvPr id="250886" name="Object 6"/>
                      <p:cNvPicPr>
                        <a:picLocks noChangeAspect="1" noChangeArrowheads="1"/>
                      </p:cNvPicPr>
                      <p:nvPr/>
                    </p:nvPicPr>
                    <p:blipFill>
                      <a:blip r:embed="rId5"/>
                      <a:srcRect/>
                      <a:stretch>
                        <a:fillRect/>
                      </a:stretch>
                    </p:blipFill>
                    <p:spPr bwMode="auto">
                      <a:xfrm>
                        <a:off x="550863" y="3286125"/>
                        <a:ext cx="8404225" cy="93186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9">
            <a:extLst>
              <a:ext uri="{FF2B5EF4-FFF2-40B4-BE49-F238E27FC236}">
                <a16:creationId xmlns:a16="http://schemas.microsoft.com/office/drawing/2014/main" id="{45733AE3-9DDF-4753-9389-BF0E309E96FE}"/>
              </a:ext>
            </a:extLst>
          </p:cNvPr>
          <p:cNvSpPr txBox="1">
            <a:spLocks noChangeArrowheads="1"/>
          </p:cNvSpPr>
          <p:nvPr/>
        </p:nvSpPr>
        <p:spPr bwMode="auto">
          <a:xfrm>
            <a:off x="539750" y="4252119"/>
            <a:ext cx="525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ea typeface="微软雅黑" panose="020B0503020204020204" pitchFamily="34" charset="-122"/>
                <a:cs typeface="Times New Roman" panose="02020603050405020304" pitchFamily="18" charset="0"/>
              </a:rPr>
              <a:t>检验规则：</a:t>
            </a:r>
          </a:p>
        </p:txBody>
      </p:sp>
      <p:graphicFrame>
        <p:nvGraphicFramePr>
          <p:cNvPr id="9" name="Object 10">
            <a:extLst>
              <a:ext uri="{FF2B5EF4-FFF2-40B4-BE49-F238E27FC236}">
                <a16:creationId xmlns:a16="http://schemas.microsoft.com/office/drawing/2014/main" id="{274CF5DE-38A3-4797-9711-86F61395B727}"/>
              </a:ext>
            </a:extLst>
          </p:cNvPr>
          <p:cNvGraphicFramePr>
            <a:graphicFrameLocks noChangeAspect="1"/>
          </p:cNvGraphicFramePr>
          <p:nvPr>
            <p:extLst>
              <p:ext uri="{D42A27DB-BD31-4B8C-83A1-F6EECF244321}">
                <p14:modId xmlns:p14="http://schemas.microsoft.com/office/powerpoint/2010/main" val="3741957251"/>
              </p:ext>
            </p:extLst>
          </p:nvPr>
        </p:nvGraphicFramePr>
        <p:xfrm>
          <a:off x="660400" y="4930775"/>
          <a:ext cx="5784850" cy="487363"/>
        </p:xfrm>
        <a:graphic>
          <a:graphicData uri="http://schemas.openxmlformats.org/presentationml/2006/ole">
            <mc:AlternateContent xmlns:mc="http://schemas.openxmlformats.org/markup-compatibility/2006">
              <mc:Choice xmlns:v="urn:schemas-microsoft-com:vml" Requires="v">
                <p:oleObj name="Equation" r:id="rId6" imgW="3022560" imgH="253800" progId="Equation.DSMT4">
                  <p:embed/>
                </p:oleObj>
              </mc:Choice>
              <mc:Fallback>
                <p:oleObj name="Equation" r:id="rId6" imgW="3022560" imgH="253800" progId="Equation.DSMT4">
                  <p:embed/>
                  <p:pic>
                    <p:nvPicPr>
                      <p:cNvPr id="250890" name="Object 10"/>
                      <p:cNvPicPr>
                        <a:picLocks noChangeAspect="1" noChangeArrowheads="1"/>
                      </p:cNvPicPr>
                      <p:nvPr/>
                    </p:nvPicPr>
                    <p:blipFill>
                      <a:blip r:embed="rId7"/>
                      <a:srcRect/>
                      <a:stretch>
                        <a:fillRect/>
                      </a:stretch>
                    </p:blipFill>
                    <p:spPr bwMode="auto">
                      <a:xfrm>
                        <a:off x="660400" y="4930775"/>
                        <a:ext cx="578485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1">
            <a:extLst>
              <a:ext uri="{FF2B5EF4-FFF2-40B4-BE49-F238E27FC236}">
                <a16:creationId xmlns:a16="http://schemas.microsoft.com/office/drawing/2014/main" id="{EDEBAF4C-7968-4DE1-A51F-AEF6FF22CF56}"/>
              </a:ext>
            </a:extLst>
          </p:cNvPr>
          <p:cNvGraphicFramePr>
            <a:graphicFrameLocks noChangeAspect="1"/>
          </p:cNvGraphicFramePr>
          <p:nvPr>
            <p:extLst>
              <p:ext uri="{D42A27DB-BD31-4B8C-83A1-F6EECF244321}">
                <p14:modId xmlns:p14="http://schemas.microsoft.com/office/powerpoint/2010/main" val="3191556784"/>
              </p:ext>
            </p:extLst>
          </p:nvPr>
        </p:nvGraphicFramePr>
        <p:xfrm>
          <a:off x="673100" y="5516563"/>
          <a:ext cx="5761038" cy="487362"/>
        </p:xfrm>
        <a:graphic>
          <a:graphicData uri="http://schemas.openxmlformats.org/presentationml/2006/ole">
            <mc:AlternateContent xmlns:mc="http://schemas.openxmlformats.org/markup-compatibility/2006">
              <mc:Choice xmlns:v="urn:schemas-microsoft-com:vml" Requires="v">
                <p:oleObj name="Equation" r:id="rId8" imgW="3009600" imgH="253800" progId="Equation.DSMT4">
                  <p:embed/>
                </p:oleObj>
              </mc:Choice>
              <mc:Fallback>
                <p:oleObj name="Equation" r:id="rId8" imgW="3009600" imgH="253800" progId="Equation.DSMT4">
                  <p:embed/>
                  <p:pic>
                    <p:nvPicPr>
                      <p:cNvPr id="250891" name="Object 11"/>
                      <p:cNvPicPr>
                        <a:picLocks noChangeAspect="1" noChangeArrowheads="1"/>
                      </p:cNvPicPr>
                      <p:nvPr/>
                    </p:nvPicPr>
                    <p:blipFill>
                      <a:blip r:embed="rId9"/>
                      <a:srcRect/>
                      <a:stretch>
                        <a:fillRect/>
                      </a:stretch>
                    </p:blipFill>
                    <p:spPr bwMode="auto">
                      <a:xfrm>
                        <a:off x="673100" y="5516563"/>
                        <a:ext cx="5761038"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4">
            <a:extLst>
              <a:ext uri="{FF2B5EF4-FFF2-40B4-BE49-F238E27FC236}">
                <a16:creationId xmlns:a16="http://schemas.microsoft.com/office/drawing/2014/main" id="{72AAC525-06F5-4EF1-B8C0-68E921F21DBF}"/>
              </a:ext>
            </a:extLst>
          </p:cNvPr>
          <p:cNvSpPr txBox="1">
            <a:spLocks noChangeArrowheads="1"/>
          </p:cNvSpPr>
          <p:nvPr/>
        </p:nvSpPr>
        <p:spPr bwMode="auto">
          <a:xfrm>
            <a:off x="539750" y="451520"/>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ea typeface="微软雅黑" panose="020B0503020204020204" pitchFamily="34" charset="-122"/>
                <a:cs typeface="Times New Roman" panose="02020603050405020304" pitchFamily="18" charset="0"/>
              </a:rPr>
              <a:t>2</a:t>
            </a:r>
            <a:r>
              <a:rPr lang="zh-CN" altLang="en-US" sz="2400" dirty="0">
                <a:solidFill>
                  <a:srgbClr val="0000FF"/>
                </a:solidFill>
                <a:ea typeface="微软雅黑" panose="020B0503020204020204" pitchFamily="34" charset="-122"/>
                <a:cs typeface="Times New Roman" panose="02020603050405020304" pitchFamily="18" charset="0"/>
              </a:rPr>
              <a:t>）</a:t>
            </a:r>
            <a:r>
              <a:rPr lang="en-US" altLang="zh-CN" sz="2400" dirty="0">
                <a:solidFill>
                  <a:srgbClr val="0000FF"/>
                </a:solidFill>
                <a:ea typeface="微软雅黑" panose="020B0503020204020204" pitchFamily="34" charset="-122"/>
                <a:cs typeface="Times New Roman" panose="02020603050405020304" pitchFamily="18" charset="0"/>
              </a:rPr>
              <a:t>F </a:t>
            </a:r>
            <a:r>
              <a:rPr lang="zh-CN" altLang="en-US" sz="2400" dirty="0">
                <a:solidFill>
                  <a:srgbClr val="0000FF"/>
                </a:solidFill>
                <a:ea typeface="微软雅黑" panose="020B0503020204020204" pitchFamily="34" charset="-122"/>
                <a:cs typeface="Times New Roman" panose="02020603050405020304" pitchFamily="18" charset="0"/>
              </a:rPr>
              <a:t>检验法</a:t>
            </a:r>
            <a:endParaRPr lang="zh-CN" altLang="en-US" sz="2400" dirty="0">
              <a:solidFill>
                <a:srgbClr val="0000FF"/>
              </a:solidFill>
              <a:ea typeface="微软雅黑" panose="020B0503020204020204" pitchFamily="34" charset="-122"/>
              <a:cs typeface="Times New Roman" panose="02020603050405020304" pitchFamily="18" charset="0"/>
              <a:sym typeface="Euclid Symbol" pitchFamily="18" charset="2"/>
            </a:endParaRPr>
          </a:p>
        </p:txBody>
      </p:sp>
      <p:sp>
        <p:nvSpPr>
          <p:cNvPr id="12" name="页脚占位符 11">
            <a:extLst>
              <a:ext uri="{FF2B5EF4-FFF2-40B4-BE49-F238E27FC236}">
                <a16:creationId xmlns:a16="http://schemas.microsoft.com/office/drawing/2014/main" id="{2B38D298-9E83-4599-B661-5E3CD6A7D40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76988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CEEF2A-E23D-492B-BE60-8EED8F2A0B40}"/>
              </a:ext>
            </a:extLst>
          </p:cNvPr>
          <p:cNvSpPr>
            <a:spLocks noGrp="1"/>
          </p:cNvSpPr>
          <p:nvPr>
            <p:ph type="dt" sz="half" idx="2"/>
          </p:nvPr>
        </p:nvSpPr>
        <p:spPr/>
        <p:txBody>
          <a:bodyPr/>
          <a:lstStyle/>
          <a:p>
            <a:pPr>
              <a:defRPr/>
            </a:pPr>
            <a:fld id="{AC5CE4BA-0A67-412B-A14B-445FA24FCD20}" type="datetime1">
              <a:rPr lang="zh-CN" altLang="en-US" smtClean="0"/>
              <a:t>2022/11/23</a:t>
            </a:fld>
            <a:endParaRPr lang="zh-CN" altLang="en-US"/>
          </a:p>
        </p:txBody>
      </p:sp>
      <p:sp>
        <p:nvSpPr>
          <p:cNvPr id="4" name="Text Box 28">
            <a:extLst>
              <a:ext uri="{FF2B5EF4-FFF2-40B4-BE49-F238E27FC236}">
                <a16:creationId xmlns:a16="http://schemas.microsoft.com/office/drawing/2014/main" id="{526980DA-2A36-40B0-9D89-A7849CB1273F}"/>
              </a:ext>
            </a:extLst>
          </p:cNvPr>
          <p:cNvSpPr txBox="1">
            <a:spLocks noChangeArrowheads="1"/>
          </p:cNvSpPr>
          <p:nvPr/>
        </p:nvSpPr>
        <p:spPr bwMode="auto">
          <a:xfrm>
            <a:off x="468313" y="668338"/>
            <a:ext cx="655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ea typeface="微软雅黑" panose="020B0503020204020204" pitchFamily="34" charset="-122"/>
                <a:cs typeface="Times New Roman" panose="02020603050405020304" pitchFamily="18" charset="0"/>
              </a:rPr>
              <a:t>3</a:t>
            </a:r>
            <a:r>
              <a:rPr lang="zh-CN" altLang="en-US" sz="2400" dirty="0">
                <a:solidFill>
                  <a:srgbClr val="0000FF"/>
                </a:solidFill>
                <a:ea typeface="微软雅黑" panose="020B0503020204020204" pitchFamily="34" charset="-122"/>
                <a:cs typeface="Times New Roman" panose="02020603050405020304" pitchFamily="18" charset="0"/>
              </a:rPr>
              <a:t>）无交互作用的二因素方差分析表</a:t>
            </a:r>
            <a:endParaRPr lang="zh-CN" altLang="en-US" sz="2400" dirty="0">
              <a:solidFill>
                <a:srgbClr val="0000FF"/>
              </a:solidFill>
              <a:ea typeface="微软雅黑" panose="020B0503020204020204" pitchFamily="34" charset="-122"/>
              <a:cs typeface="Times New Roman" panose="02020603050405020304" pitchFamily="18" charset="0"/>
              <a:sym typeface="Euclid Symbol" pitchFamily="18" charset="2"/>
            </a:endParaRPr>
          </a:p>
        </p:txBody>
      </p:sp>
      <p:graphicFrame>
        <p:nvGraphicFramePr>
          <p:cNvPr id="5" name="Group 29">
            <a:extLst>
              <a:ext uri="{FF2B5EF4-FFF2-40B4-BE49-F238E27FC236}">
                <a16:creationId xmlns:a16="http://schemas.microsoft.com/office/drawing/2014/main" id="{9CCFA2D0-2566-4030-8944-91CDC8920EBA}"/>
              </a:ext>
            </a:extLst>
          </p:cNvPr>
          <p:cNvGraphicFramePr>
            <a:graphicFrameLocks noGrp="1"/>
          </p:cNvGraphicFramePr>
          <p:nvPr>
            <p:extLst>
              <p:ext uri="{D42A27DB-BD31-4B8C-83A1-F6EECF244321}">
                <p14:modId xmlns:p14="http://schemas.microsoft.com/office/powerpoint/2010/main" val="1051314466"/>
              </p:ext>
            </p:extLst>
          </p:nvPr>
        </p:nvGraphicFramePr>
        <p:xfrm>
          <a:off x="79375" y="1546225"/>
          <a:ext cx="9001125" cy="3343276"/>
        </p:xfrm>
        <a:graphic>
          <a:graphicData uri="http://schemas.openxmlformats.org/drawingml/2006/table">
            <a:tbl>
              <a:tblPr/>
              <a:tblGrid>
                <a:gridCol w="1512888">
                  <a:extLst>
                    <a:ext uri="{9D8B030D-6E8A-4147-A177-3AD203B41FA5}">
                      <a16:colId xmlns:a16="http://schemas.microsoft.com/office/drawing/2014/main" val="20000"/>
                    </a:ext>
                  </a:extLst>
                </a:gridCol>
                <a:gridCol w="1223962">
                  <a:extLst>
                    <a:ext uri="{9D8B030D-6E8A-4147-A177-3AD203B41FA5}">
                      <a16:colId xmlns:a16="http://schemas.microsoft.com/office/drawing/2014/main" val="20001"/>
                    </a:ext>
                  </a:extLst>
                </a:gridCol>
                <a:gridCol w="1871663">
                  <a:extLst>
                    <a:ext uri="{9D8B030D-6E8A-4147-A177-3AD203B41FA5}">
                      <a16:colId xmlns:a16="http://schemas.microsoft.com/office/drawing/2014/main" val="20002"/>
                    </a:ext>
                  </a:extLst>
                </a:gridCol>
                <a:gridCol w="1152525">
                  <a:extLst>
                    <a:ext uri="{9D8B030D-6E8A-4147-A177-3AD203B41FA5}">
                      <a16:colId xmlns:a16="http://schemas.microsoft.com/office/drawing/2014/main" val="20003"/>
                    </a:ext>
                  </a:extLst>
                </a:gridCol>
                <a:gridCol w="1008062">
                  <a:extLst>
                    <a:ext uri="{9D8B030D-6E8A-4147-A177-3AD203B41FA5}">
                      <a16:colId xmlns:a16="http://schemas.microsoft.com/office/drawing/2014/main" val="20004"/>
                    </a:ext>
                  </a:extLst>
                </a:gridCol>
                <a:gridCol w="2232025">
                  <a:extLst>
                    <a:ext uri="{9D8B030D-6E8A-4147-A177-3AD203B41FA5}">
                      <a16:colId xmlns:a16="http://schemas.microsoft.com/office/drawing/2014/main" val="20005"/>
                    </a:ext>
                  </a:extLst>
                </a:gridCol>
              </a:tblGrid>
              <a:tr h="80645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方差来源</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平方和</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自由度</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df</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均方</a:t>
                      </a: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MS</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F</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值</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临界值</a:t>
                      </a:r>
                      <a:r>
                        <a:rPr kumimoji="0" lang="en-US" altLang="zh-CN" sz="2400" b="1" i="1" u="none" strike="noStrike" cap="none" normalizeH="0" baseline="0">
                          <a:ln>
                            <a:noFill/>
                          </a:ln>
                          <a:solidFill>
                            <a:schemeClr val="tx1"/>
                          </a:solidFill>
                          <a:effectLst/>
                          <a:latin typeface="Times New Roman" pitchFamily="18" charset="0"/>
                          <a:ea typeface="宋体" pitchFamily="2" charset="-122"/>
                        </a:rPr>
                        <a:t>F</a:t>
                      </a:r>
                      <a:r>
                        <a:rPr kumimoji="0" lang="en-US" altLang="zh-CN" sz="2400" b="1" i="1" u="none" strike="noStrike" cap="none" normalizeH="0" baseline="-25000">
                          <a:ln>
                            <a:noFill/>
                          </a:ln>
                          <a:solidFill>
                            <a:schemeClr val="tx1"/>
                          </a:solidFill>
                          <a:effectLst/>
                          <a:latin typeface="Symbol" pitchFamily="18" charset="2"/>
                          <a:ea typeface="宋体" pitchFamily="2" charset="-122"/>
                        </a:rPr>
                        <a:t>a</a:t>
                      </a:r>
                      <a:endParaRPr kumimoji="0" lang="en-US" altLang="zh-CN" sz="2400" b="1" i="1"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25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因素</a:t>
                      </a:r>
                      <a:r>
                        <a:rPr kumimoji="0" lang="en-US" altLang="zh-CN" sz="2400" b="1" i="1" u="none" strike="noStrike" cap="none" normalizeH="0" baseline="0">
                          <a:ln>
                            <a:noFill/>
                          </a:ln>
                          <a:solidFill>
                            <a:schemeClr val="tx1"/>
                          </a:solidFill>
                          <a:effectLst/>
                          <a:latin typeface="Times New Roman" pitchFamily="18" charset="0"/>
                          <a:ea typeface="宋体" pitchFamily="2" charset="-122"/>
                        </a:rPr>
                        <a:t>A</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因素</a:t>
                      </a:r>
                      <a:r>
                        <a:rPr kumimoji="0" lang="en-US" altLang="zh-CN" sz="2400" b="1" i="1" u="none" strike="noStrike" cap="none" normalizeH="0" baseline="0">
                          <a:ln>
                            <a:noFill/>
                          </a:ln>
                          <a:solidFill>
                            <a:schemeClr val="tx1"/>
                          </a:solidFill>
                          <a:effectLst/>
                          <a:latin typeface="Times New Roman" pitchFamily="18" charset="0"/>
                          <a:ea typeface="宋体" pitchFamily="2" charset="-122"/>
                        </a:rPr>
                        <a:t>B</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误差</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总和</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A</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B</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E</a:t>
                      </a:r>
                      <a:endParaRPr kumimoji="0" lang="en-US" altLang="zh-CN" sz="2400" b="1" i="0" u="none" strike="noStrike" cap="none" normalizeH="0" baseline="-2500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T</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p</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q</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p</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q</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pq</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MS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A</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MS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B</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MS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E</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endParaRPr kumimoji="0" lang="en-US" altLang="zh-CN" sz="2400" b="1" i="1"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400" b="1" i="1" u="none" strike="noStrike" cap="none" normalizeH="0" baseline="-25000">
                          <a:ln>
                            <a:noFill/>
                          </a:ln>
                          <a:solidFill>
                            <a:schemeClr val="tx1"/>
                          </a:solidFill>
                          <a:effectLst/>
                          <a:latin typeface="Times New Roman" pitchFamily="18" charset="0"/>
                          <a:ea typeface="宋体" pitchFamily="2" charset="-122"/>
                          <a:cs typeface="Times New Roman" pitchFamily="18" charset="0"/>
                        </a:rPr>
                        <a:t>A</a:t>
                      </a:r>
                      <a:endPar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400" b="1" i="1" u="none" strike="noStrike" cap="none" normalizeH="0" baseline="-25000">
                          <a:ln>
                            <a:noFill/>
                          </a:ln>
                          <a:solidFill>
                            <a:schemeClr val="tx1"/>
                          </a:solidFill>
                          <a:effectLst/>
                          <a:latin typeface="Times New Roman" pitchFamily="18" charset="0"/>
                          <a:ea typeface="宋体" pitchFamily="2" charset="-122"/>
                          <a:cs typeface="Times New Roman" pitchFamily="18" charset="0"/>
                        </a:rPr>
                        <a:t>B</a:t>
                      </a:r>
                    </a:p>
                    <a:p>
                      <a:pPr marL="0" marR="0" lvl="0" indent="0" algn="ctr" defTabSz="914400" rtl="0" eaLnBrk="1" fontAlgn="base" latinLnBrk="0" hangingPunct="1">
                        <a:lnSpc>
                          <a:spcPct val="15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lnSpc>
                          <a:spcPct val="15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90000" marR="90000" marT="46800" marB="46800" anchor="ctr" anchorCtr="1"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Object 25">
            <a:extLst>
              <a:ext uri="{FF2B5EF4-FFF2-40B4-BE49-F238E27FC236}">
                <a16:creationId xmlns:a16="http://schemas.microsoft.com/office/drawing/2014/main" id="{4100FCD3-9771-4A99-9BEE-62FA52FC0F34}"/>
              </a:ext>
            </a:extLst>
          </p:cNvPr>
          <p:cNvGraphicFramePr>
            <a:graphicFrameLocks noChangeAspect="1"/>
          </p:cNvGraphicFramePr>
          <p:nvPr>
            <p:extLst>
              <p:ext uri="{D42A27DB-BD31-4B8C-83A1-F6EECF244321}">
                <p14:modId xmlns:p14="http://schemas.microsoft.com/office/powerpoint/2010/main" val="1814934735"/>
              </p:ext>
            </p:extLst>
          </p:nvPr>
        </p:nvGraphicFramePr>
        <p:xfrm>
          <a:off x="6865938" y="2943225"/>
          <a:ext cx="2212975" cy="379413"/>
        </p:xfrm>
        <a:graphic>
          <a:graphicData uri="http://schemas.openxmlformats.org/presentationml/2006/ole">
            <mc:AlternateContent xmlns:mc="http://schemas.openxmlformats.org/markup-compatibility/2006">
              <mc:Choice xmlns:v="urn:schemas-microsoft-com:vml" Requires="v">
                <p:oleObj name="Equation" r:id="rId2" imgW="1485720" imgH="253800" progId="Equation.DSMT4">
                  <p:embed/>
                </p:oleObj>
              </mc:Choice>
              <mc:Fallback>
                <p:oleObj name="Equation" r:id="rId2" imgW="1485720" imgH="253800" progId="Equation.DSMT4">
                  <p:embed/>
                  <p:pic>
                    <p:nvPicPr>
                      <p:cNvPr id="253977" name="Object 25"/>
                      <p:cNvPicPr>
                        <a:picLocks noChangeAspect="1" noChangeArrowheads="1"/>
                      </p:cNvPicPr>
                      <p:nvPr/>
                    </p:nvPicPr>
                    <p:blipFill>
                      <a:blip r:embed="rId3"/>
                      <a:srcRect/>
                      <a:stretch>
                        <a:fillRect/>
                      </a:stretch>
                    </p:blipFill>
                    <p:spPr bwMode="auto">
                      <a:xfrm>
                        <a:off x="6865938" y="2943225"/>
                        <a:ext cx="2212975" cy="379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8">
            <a:extLst>
              <a:ext uri="{FF2B5EF4-FFF2-40B4-BE49-F238E27FC236}">
                <a16:creationId xmlns:a16="http://schemas.microsoft.com/office/drawing/2014/main" id="{E6031D15-47BB-4ED7-AADA-E82DAAA14DA6}"/>
              </a:ext>
            </a:extLst>
          </p:cNvPr>
          <p:cNvGraphicFramePr>
            <a:graphicFrameLocks noChangeAspect="1"/>
          </p:cNvGraphicFramePr>
          <p:nvPr>
            <p:extLst>
              <p:ext uri="{D42A27DB-BD31-4B8C-83A1-F6EECF244321}">
                <p14:modId xmlns:p14="http://schemas.microsoft.com/office/powerpoint/2010/main" val="1421075387"/>
              </p:ext>
            </p:extLst>
          </p:nvPr>
        </p:nvGraphicFramePr>
        <p:xfrm>
          <a:off x="6897688" y="3500438"/>
          <a:ext cx="2176462" cy="379412"/>
        </p:xfrm>
        <a:graphic>
          <a:graphicData uri="http://schemas.openxmlformats.org/presentationml/2006/ole">
            <mc:AlternateContent xmlns:mc="http://schemas.openxmlformats.org/markup-compatibility/2006">
              <mc:Choice xmlns:v="urn:schemas-microsoft-com:vml" Requires="v">
                <p:oleObj name="Equation" r:id="rId4" imgW="1460160" imgH="253800" progId="Equation.DSMT4">
                  <p:embed/>
                </p:oleObj>
              </mc:Choice>
              <mc:Fallback>
                <p:oleObj name="Equation" r:id="rId4" imgW="1460160" imgH="253800" progId="Equation.DSMT4">
                  <p:embed/>
                  <p:pic>
                    <p:nvPicPr>
                      <p:cNvPr id="254030" name="Object 78"/>
                      <p:cNvPicPr>
                        <a:picLocks noChangeAspect="1" noChangeArrowheads="1"/>
                      </p:cNvPicPr>
                      <p:nvPr/>
                    </p:nvPicPr>
                    <p:blipFill>
                      <a:blip r:embed="rId5"/>
                      <a:srcRect/>
                      <a:stretch>
                        <a:fillRect/>
                      </a:stretch>
                    </p:blipFill>
                    <p:spPr bwMode="auto">
                      <a:xfrm>
                        <a:off x="6897688" y="3500438"/>
                        <a:ext cx="2176462"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页脚占位符 7">
            <a:extLst>
              <a:ext uri="{FF2B5EF4-FFF2-40B4-BE49-F238E27FC236}">
                <a16:creationId xmlns:a16="http://schemas.microsoft.com/office/drawing/2014/main" id="{BFDEC078-05F0-40D6-B909-7F028999CBE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0334237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0286078-75CA-4FAE-B953-4DFDE0BC2296}"/>
              </a:ext>
            </a:extLst>
          </p:cNvPr>
          <p:cNvSpPr>
            <a:spLocks noGrp="1"/>
          </p:cNvSpPr>
          <p:nvPr>
            <p:ph type="dt" sz="half" idx="2"/>
          </p:nvPr>
        </p:nvSpPr>
        <p:spPr/>
        <p:txBody>
          <a:bodyPr/>
          <a:lstStyle/>
          <a:p>
            <a:pPr>
              <a:defRPr/>
            </a:pPr>
            <a:fld id="{55064C17-2730-4A01-9950-92E195CC79F8}" type="datetime1">
              <a:rPr lang="zh-CN" altLang="en-US" smtClean="0"/>
              <a:t>2022/11/23</a:t>
            </a:fld>
            <a:endParaRPr lang="zh-CN" altLang="en-US"/>
          </a:p>
        </p:txBody>
      </p:sp>
      <p:sp>
        <p:nvSpPr>
          <p:cNvPr id="4" name="Rectangle 14">
            <a:extLst>
              <a:ext uri="{FF2B5EF4-FFF2-40B4-BE49-F238E27FC236}">
                <a16:creationId xmlns:a16="http://schemas.microsoft.com/office/drawing/2014/main" id="{4BE7B138-7CE7-4CC3-8E2E-B61246BC4C6A}"/>
              </a:ext>
            </a:extLst>
          </p:cNvPr>
          <p:cNvSpPr>
            <a:spLocks noChangeArrowheads="1"/>
          </p:cNvSpPr>
          <p:nvPr/>
        </p:nvSpPr>
        <p:spPr bwMode="auto">
          <a:xfrm>
            <a:off x="525463" y="461963"/>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ea typeface="微软雅黑" panose="020B0503020204020204" pitchFamily="34" charset="-122"/>
                <a:cs typeface="Times New Roman" panose="02020603050405020304" pitchFamily="18" charset="0"/>
              </a:rPr>
              <a:t>3. </a:t>
            </a:r>
            <a:r>
              <a:rPr lang="zh-CN" altLang="en-US" sz="2400" dirty="0">
                <a:solidFill>
                  <a:srgbClr val="FF0000"/>
                </a:solidFill>
                <a:ea typeface="微软雅黑" panose="020B0503020204020204" pitchFamily="34" charset="-122"/>
                <a:cs typeface="Times New Roman" panose="02020603050405020304" pitchFamily="18" charset="0"/>
              </a:rPr>
              <a:t>等重复试验的二因素方差分析（考虑交互作用）</a:t>
            </a:r>
          </a:p>
        </p:txBody>
      </p:sp>
      <p:grpSp>
        <p:nvGrpSpPr>
          <p:cNvPr id="5" name="Group 248">
            <a:extLst>
              <a:ext uri="{FF2B5EF4-FFF2-40B4-BE49-F238E27FC236}">
                <a16:creationId xmlns:a16="http://schemas.microsoft.com/office/drawing/2014/main" id="{CB781970-B098-47BF-8C2A-351704117B1E}"/>
              </a:ext>
            </a:extLst>
          </p:cNvPr>
          <p:cNvGrpSpPr>
            <a:grpSpLocks/>
          </p:cNvGrpSpPr>
          <p:nvPr/>
        </p:nvGrpSpPr>
        <p:grpSpPr bwMode="auto">
          <a:xfrm>
            <a:off x="1211263" y="1041400"/>
            <a:ext cx="5534025" cy="509588"/>
            <a:chOff x="763" y="656"/>
            <a:chExt cx="3486" cy="321"/>
          </a:xfrm>
        </p:grpSpPr>
        <p:sp>
          <p:nvSpPr>
            <p:cNvPr id="6" name="Text Box 50">
              <a:extLst>
                <a:ext uri="{FF2B5EF4-FFF2-40B4-BE49-F238E27FC236}">
                  <a16:creationId xmlns:a16="http://schemas.microsoft.com/office/drawing/2014/main" id="{396A3406-A3CC-4F1D-9C7F-9BC4D12BC469}"/>
                </a:ext>
              </a:extLst>
            </p:cNvPr>
            <p:cNvSpPr txBox="1">
              <a:spLocks noChangeArrowheads="1"/>
            </p:cNvSpPr>
            <p:nvPr/>
          </p:nvSpPr>
          <p:spPr bwMode="auto">
            <a:xfrm>
              <a:off x="763" y="656"/>
              <a:ext cx="25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设</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因素</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A</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有</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p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个不同的水平：</a:t>
              </a:r>
            </a:p>
          </p:txBody>
        </p:sp>
        <p:graphicFrame>
          <p:nvGraphicFramePr>
            <p:cNvPr id="7" name="Object 51">
              <a:extLst>
                <a:ext uri="{FF2B5EF4-FFF2-40B4-BE49-F238E27FC236}">
                  <a16:creationId xmlns:a16="http://schemas.microsoft.com/office/drawing/2014/main" id="{044CD996-DF42-4865-B11E-3115A6F13D4E}"/>
                </a:ext>
              </a:extLst>
            </p:cNvPr>
            <p:cNvGraphicFramePr>
              <a:graphicFrameLocks noChangeAspect="1"/>
            </p:cNvGraphicFramePr>
            <p:nvPr>
              <p:extLst>
                <p:ext uri="{D42A27DB-BD31-4B8C-83A1-F6EECF244321}">
                  <p14:modId xmlns:p14="http://schemas.microsoft.com/office/powerpoint/2010/main" val="2491449425"/>
                </p:ext>
              </p:extLst>
            </p:nvPr>
          </p:nvGraphicFramePr>
          <p:xfrm>
            <a:off x="3160" y="668"/>
            <a:ext cx="1089" cy="309"/>
          </p:xfrm>
          <a:graphic>
            <a:graphicData uri="http://schemas.openxmlformats.org/presentationml/2006/ole">
              <mc:AlternateContent xmlns:mc="http://schemas.openxmlformats.org/markup-compatibility/2006">
                <mc:Choice xmlns:v="urn:schemas-microsoft-com:vml" Requires="v">
                  <p:oleObj name="Equation" r:id="rId2" imgW="850680" imgH="241200" progId="Equation.DSMT4">
                    <p:embed/>
                  </p:oleObj>
                </mc:Choice>
                <mc:Fallback>
                  <p:oleObj name="Equation" r:id="rId2" imgW="850680" imgH="241200" progId="Equation.DSMT4">
                    <p:embed/>
                    <p:pic>
                      <p:nvPicPr>
                        <p:cNvPr id="223283" name="Object 51"/>
                        <p:cNvPicPr>
                          <a:picLocks noChangeAspect="1" noChangeArrowheads="1"/>
                        </p:cNvPicPr>
                        <p:nvPr/>
                      </p:nvPicPr>
                      <p:blipFill>
                        <a:blip r:embed="rId3"/>
                        <a:srcRect/>
                        <a:stretch>
                          <a:fillRect/>
                        </a:stretch>
                      </p:blipFill>
                      <p:spPr bwMode="auto">
                        <a:xfrm>
                          <a:off x="3160" y="668"/>
                          <a:ext cx="1089"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252">
            <a:extLst>
              <a:ext uri="{FF2B5EF4-FFF2-40B4-BE49-F238E27FC236}">
                <a16:creationId xmlns:a16="http://schemas.microsoft.com/office/drawing/2014/main" id="{2041C9E2-BE8E-4882-BD12-1214B1E5BD2D}"/>
              </a:ext>
            </a:extLst>
          </p:cNvPr>
          <p:cNvGrpSpPr>
            <a:grpSpLocks/>
          </p:cNvGrpSpPr>
          <p:nvPr/>
        </p:nvGrpSpPr>
        <p:grpSpPr bwMode="auto">
          <a:xfrm>
            <a:off x="533400" y="2049463"/>
            <a:ext cx="8502650" cy="1092200"/>
            <a:chOff x="336" y="1291"/>
            <a:chExt cx="5356" cy="688"/>
          </a:xfrm>
        </p:grpSpPr>
        <p:sp>
          <p:nvSpPr>
            <p:cNvPr id="9" name="Text Box 55">
              <a:extLst>
                <a:ext uri="{FF2B5EF4-FFF2-40B4-BE49-F238E27FC236}">
                  <a16:creationId xmlns:a16="http://schemas.microsoft.com/office/drawing/2014/main" id="{2DDCFE24-75E8-4987-AFEE-30391DD53AD7}"/>
                </a:ext>
              </a:extLst>
            </p:cNvPr>
            <p:cNvSpPr txBox="1">
              <a:spLocks noChangeArrowheads="1"/>
            </p:cNvSpPr>
            <p:nvPr/>
          </p:nvSpPr>
          <p:spPr bwMode="auto">
            <a:xfrm>
              <a:off x="336" y="1291"/>
              <a:ext cx="5129"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对每个可能的搭配              进行</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r</a:t>
              </a: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次独立试验，共获得 </a:t>
              </a:r>
              <a:r>
                <a:rPr kumimoji="0" lang="en-US" altLang="zh-CN" sz="2400" i="1" u="none" strike="noStrike" kern="0" cap="none" spc="0" normalizeH="0" baseline="0" noProof="0" dirty="0" err="1">
                  <a:ln>
                    <a:noFill/>
                  </a:ln>
                  <a:solidFill>
                    <a:srgbClr val="000000"/>
                  </a:solidFill>
                  <a:effectLst/>
                  <a:uLnTx/>
                  <a:uFillTx/>
                  <a:ea typeface="微软雅黑" panose="020B0503020204020204" pitchFamily="34" charset="-122"/>
                  <a:cs typeface="Times New Roman" panose="02020603050405020304" pitchFamily="18" charset="0"/>
                </a:rPr>
                <a:t>pqr</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个试验结果</a:t>
              </a:r>
            </a:p>
          </p:txBody>
        </p:sp>
        <p:graphicFrame>
          <p:nvGraphicFramePr>
            <p:cNvPr id="10" name="Object 56">
              <a:extLst>
                <a:ext uri="{FF2B5EF4-FFF2-40B4-BE49-F238E27FC236}">
                  <a16:creationId xmlns:a16="http://schemas.microsoft.com/office/drawing/2014/main" id="{1AC014C4-3312-4AD0-BBFC-D31147735C7A}"/>
                </a:ext>
              </a:extLst>
            </p:cNvPr>
            <p:cNvGraphicFramePr>
              <a:graphicFrameLocks noChangeAspect="1"/>
            </p:cNvGraphicFramePr>
            <p:nvPr/>
          </p:nvGraphicFramePr>
          <p:xfrm>
            <a:off x="1982" y="1346"/>
            <a:ext cx="635" cy="345"/>
          </p:xfrm>
          <a:graphic>
            <a:graphicData uri="http://schemas.openxmlformats.org/presentationml/2006/ole">
              <mc:AlternateContent xmlns:mc="http://schemas.openxmlformats.org/markup-compatibility/2006">
                <mc:Choice xmlns:v="urn:schemas-microsoft-com:vml" Requires="v">
                  <p:oleObj name="Equation" r:id="rId4" imgW="444240" imgH="241200" progId="Equation.DSMT4">
                    <p:embed/>
                  </p:oleObj>
                </mc:Choice>
                <mc:Fallback>
                  <p:oleObj name="Equation" r:id="rId4" imgW="444240" imgH="241200" progId="Equation.DSMT4">
                    <p:embed/>
                    <p:pic>
                      <p:nvPicPr>
                        <p:cNvPr id="223288"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 y="1346"/>
                          <a:ext cx="635"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0">
              <a:extLst>
                <a:ext uri="{FF2B5EF4-FFF2-40B4-BE49-F238E27FC236}">
                  <a16:creationId xmlns:a16="http://schemas.microsoft.com/office/drawing/2014/main" id="{DDC4CB0C-436A-4465-9E02-9CB645AFA5D7}"/>
                </a:ext>
              </a:extLst>
            </p:cNvPr>
            <p:cNvGraphicFramePr>
              <a:graphicFrameLocks noChangeAspect="1"/>
            </p:cNvGraphicFramePr>
            <p:nvPr>
              <p:extLst>
                <p:ext uri="{D42A27DB-BD31-4B8C-83A1-F6EECF244321}">
                  <p14:modId xmlns:p14="http://schemas.microsoft.com/office/powerpoint/2010/main" val="1806977464"/>
                </p:ext>
              </p:extLst>
            </p:nvPr>
          </p:nvGraphicFramePr>
          <p:xfrm>
            <a:off x="1190" y="1657"/>
            <a:ext cx="3304" cy="322"/>
          </p:xfrm>
          <a:graphic>
            <a:graphicData uri="http://schemas.openxmlformats.org/presentationml/2006/ole">
              <mc:AlternateContent xmlns:mc="http://schemas.openxmlformats.org/markup-compatibility/2006">
                <mc:Choice xmlns:v="urn:schemas-microsoft-com:vml" Requires="v">
                  <p:oleObj name="Equation" r:id="rId6" imgW="2476440" imgH="241200" progId="Equation.DSMT4">
                    <p:embed/>
                  </p:oleObj>
                </mc:Choice>
                <mc:Fallback>
                  <p:oleObj name="Equation" r:id="rId6" imgW="2476440" imgH="241200" progId="Equation.DSMT4">
                    <p:embed/>
                    <p:pic>
                      <p:nvPicPr>
                        <p:cNvPr id="223292" name="Object 60"/>
                        <p:cNvPicPr>
                          <a:picLocks noChangeAspect="1" noChangeArrowheads="1"/>
                        </p:cNvPicPr>
                        <p:nvPr/>
                      </p:nvPicPr>
                      <p:blipFill>
                        <a:blip r:embed="rId7"/>
                        <a:srcRect/>
                        <a:stretch>
                          <a:fillRect/>
                        </a:stretch>
                      </p:blipFill>
                      <p:spPr bwMode="auto">
                        <a:xfrm>
                          <a:off x="1190" y="1657"/>
                          <a:ext cx="3304"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61">
              <a:extLst>
                <a:ext uri="{FF2B5EF4-FFF2-40B4-BE49-F238E27FC236}">
                  <a16:creationId xmlns:a16="http://schemas.microsoft.com/office/drawing/2014/main" id="{8A011BEE-F8E5-4965-861B-94C54A1AD1CE}"/>
                </a:ext>
              </a:extLst>
            </p:cNvPr>
            <p:cNvSpPr txBox="1">
              <a:spLocks noChangeArrowheads="1"/>
            </p:cNvSpPr>
            <p:nvPr/>
          </p:nvSpPr>
          <p:spPr bwMode="auto">
            <a:xfrm>
              <a:off x="4467" y="1645"/>
              <a:ext cx="1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列表如下：</a:t>
              </a:r>
            </a:p>
          </p:txBody>
        </p:sp>
      </p:grpSp>
      <p:grpSp>
        <p:nvGrpSpPr>
          <p:cNvPr id="13" name="Group 249">
            <a:extLst>
              <a:ext uri="{FF2B5EF4-FFF2-40B4-BE49-F238E27FC236}">
                <a16:creationId xmlns:a16="http://schemas.microsoft.com/office/drawing/2014/main" id="{076B4603-EEC8-42BE-8327-65B3AF8BA28B}"/>
              </a:ext>
            </a:extLst>
          </p:cNvPr>
          <p:cNvGrpSpPr>
            <a:grpSpLocks/>
          </p:cNvGrpSpPr>
          <p:nvPr/>
        </p:nvGrpSpPr>
        <p:grpSpPr bwMode="auto">
          <a:xfrm>
            <a:off x="1527175" y="1617665"/>
            <a:ext cx="5276850" cy="496888"/>
            <a:chOff x="962" y="1019"/>
            <a:chExt cx="3324" cy="313"/>
          </a:xfrm>
        </p:grpSpPr>
        <p:sp>
          <p:nvSpPr>
            <p:cNvPr id="14" name="Text Box 52">
              <a:extLst>
                <a:ext uri="{FF2B5EF4-FFF2-40B4-BE49-F238E27FC236}">
                  <a16:creationId xmlns:a16="http://schemas.microsoft.com/office/drawing/2014/main" id="{993D44D2-2904-49A3-B743-C421D8AD0965}"/>
                </a:ext>
              </a:extLst>
            </p:cNvPr>
            <p:cNvSpPr txBox="1">
              <a:spLocks noChangeArrowheads="1"/>
            </p:cNvSpPr>
            <p:nvPr/>
          </p:nvSpPr>
          <p:spPr bwMode="auto">
            <a:xfrm>
              <a:off x="962" y="1019"/>
              <a:ext cx="239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因素</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B</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有</a:t>
              </a: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q </a:t>
              </a:r>
              <a:r>
                <a:rPr kumimoji="0" lang="zh-CN" altLang="en-US" sz="2400" i="0"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个不同的水平：</a:t>
              </a:r>
            </a:p>
          </p:txBody>
        </p:sp>
        <p:graphicFrame>
          <p:nvGraphicFramePr>
            <p:cNvPr id="15" name="Object 63">
              <a:extLst>
                <a:ext uri="{FF2B5EF4-FFF2-40B4-BE49-F238E27FC236}">
                  <a16:creationId xmlns:a16="http://schemas.microsoft.com/office/drawing/2014/main" id="{8E08E21E-A78C-41DB-896B-500EBD4DA9C0}"/>
                </a:ext>
              </a:extLst>
            </p:cNvPr>
            <p:cNvGraphicFramePr>
              <a:graphicFrameLocks noChangeAspect="1"/>
            </p:cNvGraphicFramePr>
            <p:nvPr>
              <p:extLst>
                <p:ext uri="{D42A27DB-BD31-4B8C-83A1-F6EECF244321}">
                  <p14:modId xmlns:p14="http://schemas.microsoft.com/office/powerpoint/2010/main" val="1078176882"/>
                </p:ext>
              </p:extLst>
            </p:nvPr>
          </p:nvGraphicFramePr>
          <p:xfrm>
            <a:off x="3213" y="1022"/>
            <a:ext cx="1073" cy="310"/>
          </p:xfrm>
          <a:graphic>
            <a:graphicData uri="http://schemas.openxmlformats.org/presentationml/2006/ole">
              <mc:AlternateContent xmlns:mc="http://schemas.openxmlformats.org/markup-compatibility/2006">
                <mc:Choice xmlns:v="urn:schemas-microsoft-com:vml" Requires="v">
                  <p:oleObj name="Equation" r:id="rId8" imgW="838080" imgH="241200" progId="Equation.DSMT4">
                    <p:embed/>
                  </p:oleObj>
                </mc:Choice>
                <mc:Fallback>
                  <p:oleObj name="Equation" r:id="rId8" imgW="838080" imgH="241200" progId="Equation.DSMT4">
                    <p:embed/>
                    <p:pic>
                      <p:nvPicPr>
                        <p:cNvPr id="223295" name="Object 63"/>
                        <p:cNvPicPr>
                          <a:picLocks noChangeAspect="1" noChangeArrowheads="1"/>
                        </p:cNvPicPr>
                        <p:nvPr/>
                      </p:nvPicPr>
                      <p:blipFill>
                        <a:blip r:embed="rId9"/>
                        <a:srcRect/>
                        <a:stretch>
                          <a:fillRect/>
                        </a:stretch>
                      </p:blipFill>
                      <p:spPr bwMode="auto">
                        <a:xfrm>
                          <a:off x="3213" y="1022"/>
                          <a:ext cx="1073"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 name="Group 236">
            <a:extLst>
              <a:ext uri="{FF2B5EF4-FFF2-40B4-BE49-F238E27FC236}">
                <a16:creationId xmlns:a16="http://schemas.microsoft.com/office/drawing/2014/main" id="{EE074AE5-1A52-46F0-AF52-4C94F640ACC9}"/>
              </a:ext>
            </a:extLst>
          </p:cNvPr>
          <p:cNvGraphicFramePr>
            <a:graphicFrameLocks noGrp="1"/>
          </p:cNvGraphicFramePr>
          <p:nvPr>
            <p:extLst>
              <p:ext uri="{D42A27DB-BD31-4B8C-83A1-F6EECF244321}">
                <p14:modId xmlns:p14="http://schemas.microsoft.com/office/powerpoint/2010/main" val="390731934"/>
              </p:ext>
            </p:extLst>
          </p:nvPr>
        </p:nvGraphicFramePr>
        <p:xfrm>
          <a:off x="611188" y="3357563"/>
          <a:ext cx="8137525" cy="2986088"/>
        </p:xfrm>
        <a:graphic>
          <a:graphicData uri="http://schemas.openxmlformats.org/drawingml/2006/table">
            <a:tbl>
              <a:tblPr/>
              <a:tblGrid>
                <a:gridCol w="2232025">
                  <a:extLst>
                    <a:ext uri="{9D8B030D-6E8A-4147-A177-3AD203B41FA5}">
                      <a16:colId xmlns:a16="http://schemas.microsoft.com/office/drawing/2014/main" val="20000"/>
                    </a:ext>
                  </a:extLst>
                </a:gridCol>
                <a:gridCol w="1768475">
                  <a:extLst>
                    <a:ext uri="{9D8B030D-6E8A-4147-A177-3AD203B41FA5}">
                      <a16:colId xmlns:a16="http://schemas.microsoft.com/office/drawing/2014/main" val="20001"/>
                    </a:ext>
                  </a:extLst>
                </a:gridCol>
                <a:gridCol w="1616075">
                  <a:extLst>
                    <a:ext uri="{9D8B030D-6E8A-4147-A177-3AD203B41FA5}">
                      <a16:colId xmlns:a16="http://schemas.microsoft.com/office/drawing/2014/main" val="20002"/>
                    </a:ext>
                  </a:extLst>
                </a:gridCol>
                <a:gridCol w="865187">
                  <a:extLst>
                    <a:ext uri="{9D8B030D-6E8A-4147-A177-3AD203B41FA5}">
                      <a16:colId xmlns:a16="http://schemas.microsoft.com/office/drawing/2014/main" val="20003"/>
                    </a:ext>
                  </a:extLst>
                </a:gridCol>
                <a:gridCol w="1655763">
                  <a:extLst>
                    <a:ext uri="{9D8B030D-6E8A-4147-A177-3AD203B41FA5}">
                      <a16:colId xmlns:a16="http://schemas.microsoft.com/office/drawing/2014/main" val="20004"/>
                    </a:ext>
                  </a:extLst>
                </a:gridCol>
              </a:tblGrid>
              <a:tr h="64770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B</a:t>
                      </a:r>
                      <a:r>
                        <a:rPr kumimoji="0" lang="en-US" altLang="zh-CN" sz="2400" b="1" i="0" u="none" strike="noStrike" cap="none" normalizeH="0" baseline="-25000">
                          <a:ln>
                            <a:noFill/>
                          </a:ln>
                          <a:solidFill>
                            <a:schemeClr val="tx1"/>
                          </a:solidFill>
                          <a:effectLst/>
                          <a:latin typeface="Times New Roman" pitchFamily="18" charset="0"/>
                          <a:ea typeface="宋体" pitchFamily="2" charset="-122"/>
                        </a:rPr>
                        <a:t>1</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B</a:t>
                      </a:r>
                      <a:r>
                        <a:rPr kumimoji="0" lang="en-US" altLang="zh-CN" sz="2400" b="1" i="0" u="none" strike="noStrike" cap="none" normalizeH="0" baseline="-25000">
                          <a:ln>
                            <a:noFill/>
                          </a:ln>
                          <a:solidFill>
                            <a:schemeClr val="tx1"/>
                          </a:solidFill>
                          <a:effectLst/>
                          <a:latin typeface="Times New Roman" pitchFamily="18" charset="0"/>
                          <a:ea typeface="宋体" pitchFamily="2" charset="-122"/>
                        </a:rPr>
                        <a:t>2</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dirty="0" err="1">
                          <a:ln>
                            <a:noFill/>
                          </a:ln>
                          <a:solidFill>
                            <a:schemeClr val="tx1"/>
                          </a:solidFill>
                          <a:effectLst/>
                          <a:latin typeface="Times New Roman" pitchFamily="18" charset="0"/>
                          <a:ea typeface="宋体" pitchFamily="2" charset="-122"/>
                        </a:rPr>
                        <a:t>B</a:t>
                      </a:r>
                      <a:r>
                        <a:rPr kumimoji="0" lang="en-US" altLang="zh-CN" sz="2400" b="1" i="0" u="none" strike="noStrike" cap="none" normalizeH="0" baseline="-25000" dirty="0" err="1">
                          <a:ln>
                            <a:noFill/>
                          </a:ln>
                          <a:solidFill>
                            <a:schemeClr val="tx1"/>
                          </a:solidFill>
                          <a:effectLst/>
                          <a:latin typeface="Times New Roman" pitchFamily="18" charset="0"/>
                          <a:ea typeface="宋体" pitchFamily="2" charset="-122"/>
                        </a:rPr>
                        <a:t>q</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420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A</a:t>
                      </a:r>
                      <a:r>
                        <a:rPr kumimoji="0" lang="en-US" altLang="zh-CN" sz="2400" b="1" i="0" u="none" strike="noStrike" cap="none" normalizeH="0" baseline="-25000">
                          <a:ln>
                            <a:noFill/>
                          </a:ln>
                          <a:solidFill>
                            <a:schemeClr val="tx1"/>
                          </a:solidFill>
                          <a:effectLst/>
                          <a:latin typeface="Times New Roman" pitchFamily="18" charset="0"/>
                          <a:ea typeface="宋体" pitchFamily="2" charset="-122"/>
                        </a:rPr>
                        <a:t>1</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420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A</a:t>
                      </a:r>
                      <a:r>
                        <a:rPr kumimoji="0" lang="en-US" altLang="zh-CN" sz="2400" b="1" i="0" u="none" strike="noStrike" cap="none" normalizeH="0" baseline="-25000">
                          <a:ln>
                            <a:noFill/>
                          </a:ln>
                          <a:solidFill>
                            <a:schemeClr val="tx1"/>
                          </a:solidFill>
                          <a:effectLst/>
                          <a:latin typeface="Times New Roman" pitchFamily="18" charset="0"/>
                          <a:ea typeface="宋体" pitchFamily="2" charset="-122"/>
                        </a:rPr>
                        <a:t>2</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5788">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420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A</a:t>
                      </a:r>
                      <a:r>
                        <a:rPr kumimoji="0" lang="en-US" altLang="zh-CN" sz="2400" b="1" i="1" u="none" strike="noStrike" cap="none" normalizeH="0" baseline="-25000" dirty="0">
                          <a:ln>
                            <a:noFill/>
                          </a:ln>
                          <a:solidFill>
                            <a:schemeClr val="tx1"/>
                          </a:solidFill>
                          <a:effectLst/>
                          <a:latin typeface="Times New Roman" pitchFamily="18" charset="0"/>
                          <a:ea typeface="宋体" pitchFamily="2" charset="-122"/>
                        </a:rPr>
                        <a:t>p</a:t>
                      </a:r>
                      <a:endParaRPr kumimoji="0" lang="en-US" altLang="zh-CN" sz="2400" b="1" i="1"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a:ln>
                          <a:noFill/>
                        </a:ln>
                        <a:solidFill>
                          <a:srgbClr val="0000FF"/>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 name="Line 217">
            <a:extLst>
              <a:ext uri="{FF2B5EF4-FFF2-40B4-BE49-F238E27FC236}">
                <a16:creationId xmlns:a16="http://schemas.microsoft.com/office/drawing/2014/main" id="{47F59535-0F96-49EB-8A24-7E4F2C00DA5A}"/>
              </a:ext>
            </a:extLst>
          </p:cNvPr>
          <p:cNvSpPr>
            <a:spLocks noChangeShapeType="1"/>
          </p:cNvSpPr>
          <p:nvPr/>
        </p:nvSpPr>
        <p:spPr bwMode="auto">
          <a:xfrm>
            <a:off x="611188" y="3357563"/>
            <a:ext cx="2232025" cy="647700"/>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endParaRPr>
          </a:p>
        </p:txBody>
      </p:sp>
      <p:sp>
        <p:nvSpPr>
          <p:cNvPr id="18" name="Text Box 218">
            <a:extLst>
              <a:ext uri="{FF2B5EF4-FFF2-40B4-BE49-F238E27FC236}">
                <a16:creationId xmlns:a16="http://schemas.microsoft.com/office/drawing/2014/main" id="{C5AC159D-2736-45AF-830A-CA98EC67C001}"/>
              </a:ext>
            </a:extLst>
          </p:cNvPr>
          <p:cNvSpPr txBox="1">
            <a:spLocks noChangeArrowheads="1"/>
          </p:cNvSpPr>
          <p:nvPr/>
        </p:nvSpPr>
        <p:spPr bwMode="auto">
          <a:xfrm>
            <a:off x="1863725" y="3328988"/>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000000"/>
                </a:solidFill>
                <a:ea typeface="微软雅黑" panose="020B0503020204020204" pitchFamily="34" charset="-122"/>
                <a:cs typeface="Times New Roman" panose="02020603050405020304" pitchFamily="18" charset="0"/>
              </a:rPr>
              <a:t>因子</a:t>
            </a:r>
            <a:r>
              <a:rPr kumimoji="0" lang="en-US" altLang="zh-CN" sz="2400" i="1">
                <a:solidFill>
                  <a:srgbClr val="000000"/>
                </a:solidFill>
                <a:ea typeface="微软雅黑" panose="020B0503020204020204" pitchFamily="34" charset="-122"/>
                <a:cs typeface="Times New Roman" panose="02020603050405020304" pitchFamily="18" charset="0"/>
              </a:rPr>
              <a:t>B</a:t>
            </a:r>
          </a:p>
        </p:txBody>
      </p:sp>
      <p:sp>
        <p:nvSpPr>
          <p:cNvPr id="19" name="Text Box 219">
            <a:extLst>
              <a:ext uri="{FF2B5EF4-FFF2-40B4-BE49-F238E27FC236}">
                <a16:creationId xmlns:a16="http://schemas.microsoft.com/office/drawing/2014/main" id="{9490D72E-CC50-443A-8BA2-E172DF4B5E66}"/>
              </a:ext>
            </a:extLst>
          </p:cNvPr>
          <p:cNvSpPr txBox="1">
            <a:spLocks noChangeArrowheads="1"/>
          </p:cNvSpPr>
          <p:nvPr/>
        </p:nvSpPr>
        <p:spPr bwMode="auto">
          <a:xfrm>
            <a:off x="582613" y="358775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000000"/>
                </a:solidFill>
                <a:ea typeface="微软雅黑" panose="020B0503020204020204" pitchFamily="34" charset="-122"/>
                <a:cs typeface="Times New Roman" panose="02020603050405020304" pitchFamily="18" charset="0"/>
              </a:rPr>
              <a:t>因子</a:t>
            </a:r>
            <a:r>
              <a:rPr kumimoji="0" lang="en-US" altLang="zh-CN" sz="2400" i="1">
                <a:solidFill>
                  <a:srgbClr val="000000"/>
                </a:solidFill>
                <a:ea typeface="微软雅黑" panose="020B0503020204020204" pitchFamily="34" charset="-122"/>
                <a:cs typeface="Times New Roman" panose="02020603050405020304" pitchFamily="18" charset="0"/>
              </a:rPr>
              <a:t>A</a:t>
            </a:r>
          </a:p>
        </p:txBody>
      </p:sp>
      <p:graphicFrame>
        <p:nvGraphicFramePr>
          <p:cNvPr id="20" name="Object 226">
            <a:extLst>
              <a:ext uri="{FF2B5EF4-FFF2-40B4-BE49-F238E27FC236}">
                <a16:creationId xmlns:a16="http://schemas.microsoft.com/office/drawing/2014/main" id="{06FC1FFA-3678-4094-9EBC-8F5B509070B7}"/>
              </a:ext>
            </a:extLst>
          </p:cNvPr>
          <p:cNvGraphicFramePr>
            <a:graphicFrameLocks noChangeAspect="1"/>
          </p:cNvGraphicFramePr>
          <p:nvPr>
            <p:extLst>
              <p:ext uri="{D42A27DB-BD31-4B8C-83A1-F6EECF244321}">
                <p14:modId xmlns:p14="http://schemas.microsoft.com/office/powerpoint/2010/main" val="4291066017"/>
              </p:ext>
            </p:extLst>
          </p:nvPr>
        </p:nvGraphicFramePr>
        <p:xfrm>
          <a:off x="3001963" y="4048125"/>
          <a:ext cx="1479550" cy="484188"/>
        </p:xfrm>
        <a:graphic>
          <a:graphicData uri="http://schemas.openxmlformats.org/presentationml/2006/ole">
            <mc:AlternateContent xmlns:mc="http://schemas.openxmlformats.org/markup-compatibility/2006">
              <mc:Choice xmlns:v="urn:schemas-microsoft-com:vml" Requires="v">
                <p:oleObj name="Equation" r:id="rId10" imgW="698400" imgH="228600" progId="Equation.DSMT4">
                  <p:embed/>
                </p:oleObj>
              </mc:Choice>
              <mc:Fallback>
                <p:oleObj name="Equation" r:id="rId10" imgW="698400" imgH="228600" progId="Equation.DSMT4">
                  <p:embed/>
                  <p:pic>
                    <p:nvPicPr>
                      <p:cNvPr id="223458" name="Object 226"/>
                      <p:cNvPicPr>
                        <a:picLocks noChangeAspect="1" noChangeArrowheads="1"/>
                      </p:cNvPicPr>
                      <p:nvPr/>
                    </p:nvPicPr>
                    <p:blipFill>
                      <a:blip r:embed="rId11"/>
                      <a:srcRect/>
                      <a:stretch>
                        <a:fillRect/>
                      </a:stretch>
                    </p:blipFill>
                    <p:spPr bwMode="auto">
                      <a:xfrm>
                        <a:off x="3001963" y="4048125"/>
                        <a:ext cx="14795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27">
            <a:extLst>
              <a:ext uri="{FF2B5EF4-FFF2-40B4-BE49-F238E27FC236}">
                <a16:creationId xmlns:a16="http://schemas.microsoft.com/office/drawing/2014/main" id="{BD2C3971-96F1-4523-A802-F9B3B6F77B36}"/>
              </a:ext>
            </a:extLst>
          </p:cNvPr>
          <p:cNvGraphicFramePr>
            <a:graphicFrameLocks noChangeAspect="1"/>
          </p:cNvGraphicFramePr>
          <p:nvPr>
            <p:extLst>
              <p:ext uri="{D42A27DB-BD31-4B8C-83A1-F6EECF244321}">
                <p14:modId xmlns:p14="http://schemas.microsoft.com/office/powerpoint/2010/main" val="1953827029"/>
              </p:ext>
            </p:extLst>
          </p:nvPr>
        </p:nvGraphicFramePr>
        <p:xfrm>
          <a:off x="3003550" y="4610100"/>
          <a:ext cx="1533525" cy="484188"/>
        </p:xfrm>
        <a:graphic>
          <a:graphicData uri="http://schemas.openxmlformats.org/presentationml/2006/ole">
            <mc:AlternateContent xmlns:mc="http://schemas.openxmlformats.org/markup-compatibility/2006">
              <mc:Choice xmlns:v="urn:schemas-microsoft-com:vml" Requires="v">
                <p:oleObj name="Equation" r:id="rId12" imgW="723600" imgH="228600" progId="Equation.DSMT4">
                  <p:embed/>
                </p:oleObj>
              </mc:Choice>
              <mc:Fallback>
                <p:oleObj name="Equation" r:id="rId12" imgW="723600" imgH="228600" progId="Equation.DSMT4">
                  <p:embed/>
                  <p:pic>
                    <p:nvPicPr>
                      <p:cNvPr id="223459" name="Object 227"/>
                      <p:cNvPicPr>
                        <a:picLocks noChangeAspect="1" noChangeArrowheads="1"/>
                      </p:cNvPicPr>
                      <p:nvPr/>
                    </p:nvPicPr>
                    <p:blipFill>
                      <a:blip r:embed="rId13"/>
                      <a:srcRect/>
                      <a:stretch>
                        <a:fillRect/>
                      </a:stretch>
                    </p:blipFill>
                    <p:spPr bwMode="auto">
                      <a:xfrm>
                        <a:off x="3003550" y="4610100"/>
                        <a:ext cx="153352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28">
            <a:extLst>
              <a:ext uri="{FF2B5EF4-FFF2-40B4-BE49-F238E27FC236}">
                <a16:creationId xmlns:a16="http://schemas.microsoft.com/office/drawing/2014/main" id="{E3D10DBF-A3BA-4258-B735-B78DEDA2C5D7}"/>
              </a:ext>
            </a:extLst>
          </p:cNvPr>
          <p:cNvGraphicFramePr>
            <a:graphicFrameLocks noChangeAspect="1"/>
          </p:cNvGraphicFramePr>
          <p:nvPr>
            <p:extLst>
              <p:ext uri="{D42A27DB-BD31-4B8C-83A1-F6EECF244321}">
                <p14:modId xmlns:p14="http://schemas.microsoft.com/office/powerpoint/2010/main" val="1135632985"/>
              </p:ext>
            </p:extLst>
          </p:nvPr>
        </p:nvGraphicFramePr>
        <p:xfrm>
          <a:off x="2981325" y="5768975"/>
          <a:ext cx="1560513" cy="511175"/>
        </p:xfrm>
        <a:graphic>
          <a:graphicData uri="http://schemas.openxmlformats.org/presentationml/2006/ole">
            <mc:AlternateContent xmlns:mc="http://schemas.openxmlformats.org/markup-compatibility/2006">
              <mc:Choice xmlns:v="urn:schemas-microsoft-com:vml" Requires="v">
                <p:oleObj name="Equation" r:id="rId14" imgW="736560" imgH="241200" progId="Equation.DSMT4">
                  <p:embed/>
                </p:oleObj>
              </mc:Choice>
              <mc:Fallback>
                <p:oleObj name="Equation" r:id="rId14" imgW="736560" imgH="241200" progId="Equation.DSMT4">
                  <p:embed/>
                  <p:pic>
                    <p:nvPicPr>
                      <p:cNvPr id="223460" name="Object 228"/>
                      <p:cNvPicPr>
                        <a:picLocks noChangeAspect="1" noChangeArrowheads="1"/>
                      </p:cNvPicPr>
                      <p:nvPr/>
                    </p:nvPicPr>
                    <p:blipFill>
                      <a:blip r:embed="rId15"/>
                      <a:srcRect/>
                      <a:stretch>
                        <a:fillRect/>
                      </a:stretch>
                    </p:blipFill>
                    <p:spPr bwMode="auto">
                      <a:xfrm>
                        <a:off x="2981325" y="5768975"/>
                        <a:ext cx="1560513"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29">
            <a:extLst>
              <a:ext uri="{FF2B5EF4-FFF2-40B4-BE49-F238E27FC236}">
                <a16:creationId xmlns:a16="http://schemas.microsoft.com/office/drawing/2014/main" id="{E9C7B66C-6E62-4703-9579-33AA866FFD51}"/>
              </a:ext>
            </a:extLst>
          </p:cNvPr>
          <p:cNvGraphicFramePr>
            <a:graphicFrameLocks noChangeAspect="1"/>
          </p:cNvGraphicFramePr>
          <p:nvPr>
            <p:extLst>
              <p:ext uri="{D42A27DB-BD31-4B8C-83A1-F6EECF244321}">
                <p14:modId xmlns:p14="http://schemas.microsoft.com/office/powerpoint/2010/main" val="1284607612"/>
              </p:ext>
            </p:extLst>
          </p:nvPr>
        </p:nvGraphicFramePr>
        <p:xfrm>
          <a:off x="4692650" y="4048125"/>
          <a:ext cx="1506538" cy="484188"/>
        </p:xfrm>
        <a:graphic>
          <a:graphicData uri="http://schemas.openxmlformats.org/presentationml/2006/ole">
            <mc:AlternateContent xmlns:mc="http://schemas.openxmlformats.org/markup-compatibility/2006">
              <mc:Choice xmlns:v="urn:schemas-microsoft-com:vml" Requires="v">
                <p:oleObj name="Equation" r:id="rId16" imgW="711000" imgH="228600" progId="Equation.DSMT4">
                  <p:embed/>
                </p:oleObj>
              </mc:Choice>
              <mc:Fallback>
                <p:oleObj name="Equation" r:id="rId16" imgW="711000" imgH="228600" progId="Equation.DSMT4">
                  <p:embed/>
                  <p:pic>
                    <p:nvPicPr>
                      <p:cNvPr id="223461" name="Object 229"/>
                      <p:cNvPicPr>
                        <a:picLocks noChangeAspect="1" noChangeArrowheads="1"/>
                      </p:cNvPicPr>
                      <p:nvPr/>
                    </p:nvPicPr>
                    <p:blipFill>
                      <a:blip r:embed="rId17"/>
                      <a:srcRect/>
                      <a:stretch>
                        <a:fillRect/>
                      </a:stretch>
                    </p:blipFill>
                    <p:spPr bwMode="auto">
                      <a:xfrm>
                        <a:off x="4692650" y="4048125"/>
                        <a:ext cx="1506538"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33">
            <a:extLst>
              <a:ext uri="{FF2B5EF4-FFF2-40B4-BE49-F238E27FC236}">
                <a16:creationId xmlns:a16="http://schemas.microsoft.com/office/drawing/2014/main" id="{D0125ED5-16D9-473B-B04B-ED8030B5E396}"/>
              </a:ext>
            </a:extLst>
          </p:cNvPr>
          <p:cNvGraphicFramePr>
            <a:graphicFrameLocks noChangeAspect="1"/>
          </p:cNvGraphicFramePr>
          <p:nvPr>
            <p:extLst>
              <p:ext uri="{D42A27DB-BD31-4B8C-83A1-F6EECF244321}">
                <p14:modId xmlns:p14="http://schemas.microsoft.com/office/powerpoint/2010/main" val="33530126"/>
              </p:ext>
            </p:extLst>
          </p:nvPr>
        </p:nvGraphicFramePr>
        <p:xfrm>
          <a:off x="4689475" y="4614863"/>
          <a:ext cx="1533525" cy="484187"/>
        </p:xfrm>
        <a:graphic>
          <a:graphicData uri="http://schemas.openxmlformats.org/presentationml/2006/ole">
            <mc:AlternateContent xmlns:mc="http://schemas.openxmlformats.org/markup-compatibility/2006">
              <mc:Choice xmlns:v="urn:schemas-microsoft-com:vml" Requires="v">
                <p:oleObj name="Equation" r:id="rId18" imgW="723600" imgH="228600" progId="Equation.DSMT4">
                  <p:embed/>
                </p:oleObj>
              </mc:Choice>
              <mc:Fallback>
                <p:oleObj name="Equation" r:id="rId18" imgW="723600" imgH="228600" progId="Equation.DSMT4">
                  <p:embed/>
                  <p:pic>
                    <p:nvPicPr>
                      <p:cNvPr id="223465" name="Object 233"/>
                      <p:cNvPicPr>
                        <a:picLocks noChangeAspect="1" noChangeArrowheads="1"/>
                      </p:cNvPicPr>
                      <p:nvPr/>
                    </p:nvPicPr>
                    <p:blipFill>
                      <a:blip r:embed="rId19"/>
                      <a:srcRect/>
                      <a:stretch>
                        <a:fillRect/>
                      </a:stretch>
                    </p:blipFill>
                    <p:spPr bwMode="auto">
                      <a:xfrm>
                        <a:off x="4689475" y="4614863"/>
                        <a:ext cx="153352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34">
            <a:extLst>
              <a:ext uri="{FF2B5EF4-FFF2-40B4-BE49-F238E27FC236}">
                <a16:creationId xmlns:a16="http://schemas.microsoft.com/office/drawing/2014/main" id="{072EEE49-BDA2-4DF9-8FC2-A822A0BC2EB9}"/>
              </a:ext>
            </a:extLst>
          </p:cNvPr>
          <p:cNvGraphicFramePr>
            <a:graphicFrameLocks noChangeAspect="1"/>
          </p:cNvGraphicFramePr>
          <p:nvPr>
            <p:extLst>
              <p:ext uri="{D42A27DB-BD31-4B8C-83A1-F6EECF244321}">
                <p14:modId xmlns:p14="http://schemas.microsoft.com/office/powerpoint/2010/main" val="623394719"/>
              </p:ext>
            </p:extLst>
          </p:nvPr>
        </p:nvGraphicFramePr>
        <p:xfrm>
          <a:off x="4637088" y="5768975"/>
          <a:ext cx="1641475" cy="511175"/>
        </p:xfrm>
        <a:graphic>
          <a:graphicData uri="http://schemas.openxmlformats.org/presentationml/2006/ole">
            <mc:AlternateContent xmlns:mc="http://schemas.openxmlformats.org/markup-compatibility/2006">
              <mc:Choice xmlns:v="urn:schemas-microsoft-com:vml" Requires="v">
                <p:oleObj name="Equation" r:id="rId20" imgW="774360" imgH="241200" progId="Equation.DSMT4">
                  <p:embed/>
                </p:oleObj>
              </mc:Choice>
              <mc:Fallback>
                <p:oleObj name="Equation" r:id="rId20" imgW="774360" imgH="241200" progId="Equation.DSMT4">
                  <p:embed/>
                  <p:pic>
                    <p:nvPicPr>
                      <p:cNvPr id="223466" name="Object 234"/>
                      <p:cNvPicPr>
                        <a:picLocks noChangeAspect="1" noChangeArrowheads="1"/>
                      </p:cNvPicPr>
                      <p:nvPr/>
                    </p:nvPicPr>
                    <p:blipFill>
                      <a:blip r:embed="rId21"/>
                      <a:srcRect/>
                      <a:stretch>
                        <a:fillRect/>
                      </a:stretch>
                    </p:blipFill>
                    <p:spPr bwMode="auto">
                      <a:xfrm>
                        <a:off x="4637088" y="5768975"/>
                        <a:ext cx="16414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35">
            <a:extLst>
              <a:ext uri="{FF2B5EF4-FFF2-40B4-BE49-F238E27FC236}">
                <a16:creationId xmlns:a16="http://schemas.microsoft.com/office/drawing/2014/main" id="{3643B04F-BEA7-4048-9D13-AB8C3F8722A4}"/>
              </a:ext>
            </a:extLst>
          </p:cNvPr>
          <p:cNvGraphicFramePr>
            <a:graphicFrameLocks noChangeAspect="1"/>
          </p:cNvGraphicFramePr>
          <p:nvPr>
            <p:extLst>
              <p:ext uri="{D42A27DB-BD31-4B8C-83A1-F6EECF244321}">
                <p14:modId xmlns:p14="http://schemas.microsoft.com/office/powerpoint/2010/main" val="1452771460"/>
              </p:ext>
            </p:extLst>
          </p:nvPr>
        </p:nvGraphicFramePr>
        <p:xfrm>
          <a:off x="7196138" y="4035425"/>
          <a:ext cx="1479550" cy="511175"/>
        </p:xfrm>
        <a:graphic>
          <a:graphicData uri="http://schemas.openxmlformats.org/presentationml/2006/ole">
            <mc:AlternateContent xmlns:mc="http://schemas.openxmlformats.org/markup-compatibility/2006">
              <mc:Choice xmlns:v="urn:schemas-microsoft-com:vml" Requires="v">
                <p:oleObj name="Equation" r:id="rId22" imgW="698400" imgH="241200" progId="Equation.DSMT4">
                  <p:embed/>
                </p:oleObj>
              </mc:Choice>
              <mc:Fallback>
                <p:oleObj name="Equation" r:id="rId22" imgW="698400" imgH="241200" progId="Equation.DSMT4">
                  <p:embed/>
                  <p:pic>
                    <p:nvPicPr>
                      <p:cNvPr id="223467" name="Object 235"/>
                      <p:cNvPicPr>
                        <a:picLocks noChangeAspect="1" noChangeArrowheads="1"/>
                      </p:cNvPicPr>
                      <p:nvPr/>
                    </p:nvPicPr>
                    <p:blipFill>
                      <a:blip r:embed="rId23"/>
                      <a:srcRect/>
                      <a:stretch>
                        <a:fillRect/>
                      </a:stretch>
                    </p:blipFill>
                    <p:spPr bwMode="auto">
                      <a:xfrm>
                        <a:off x="7196138" y="4035425"/>
                        <a:ext cx="147955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37">
            <a:extLst>
              <a:ext uri="{FF2B5EF4-FFF2-40B4-BE49-F238E27FC236}">
                <a16:creationId xmlns:a16="http://schemas.microsoft.com/office/drawing/2014/main" id="{4179BF89-2DF8-47F3-BF2F-0D65169C5F13}"/>
              </a:ext>
            </a:extLst>
          </p:cNvPr>
          <p:cNvGraphicFramePr>
            <a:graphicFrameLocks noChangeAspect="1"/>
          </p:cNvGraphicFramePr>
          <p:nvPr>
            <p:extLst>
              <p:ext uri="{D42A27DB-BD31-4B8C-83A1-F6EECF244321}">
                <p14:modId xmlns:p14="http://schemas.microsoft.com/office/powerpoint/2010/main" val="1085363259"/>
              </p:ext>
            </p:extLst>
          </p:nvPr>
        </p:nvGraphicFramePr>
        <p:xfrm>
          <a:off x="7156450" y="4587875"/>
          <a:ext cx="1560513" cy="511175"/>
        </p:xfrm>
        <a:graphic>
          <a:graphicData uri="http://schemas.openxmlformats.org/presentationml/2006/ole">
            <mc:AlternateContent xmlns:mc="http://schemas.openxmlformats.org/markup-compatibility/2006">
              <mc:Choice xmlns:v="urn:schemas-microsoft-com:vml" Requires="v">
                <p:oleObj name="Equation" r:id="rId24" imgW="736560" imgH="241200" progId="Equation.DSMT4">
                  <p:embed/>
                </p:oleObj>
              </mc:Choice>
              <mc:Fallback>
                <p:oleObj name="Equation" r:id="rId24" imgW="736560" imgH="241200" progId="Equation.DSMT4">
                  <p:embed/>
                  <p:pic>
                    <p:nvPicPr>
                      <p:cNvPr id="223469" name="Object 237"/>
                      <p:cNvPicPr>
                        <a:picLocks noChangeAspect="1" noChangeArrowheads="1"/>
                      </p:cNvPicPr>
                      <p:nvPr/>
                    </p:nvPicPr>
                    <p:blipFill>
                      <a:blip r:embed="rId25"/>
                      <a:srcRect/>
                      <a:stretch>
                        <a:fillRect/>
                      </a:stretch>
                    </p:blipFill>
                    <p:spPr bwMode="auto">
                      <a:xfrm>
                        <a:off x="7156450" y="4587875"/>
                        <a:ext cx="1560513"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38">
            <a:extLst>
              <a:ext uri="{FF2B5EF4-FFF2-40B4-BE49-F238E27FC236}">
                <a16:creationId xmlns:a16="http://schemas.microsoft.com/office/drawing/2014/main" id="{6F0C267A-A1BF-4C35-8633-A14B93A32EBF}"/>
              </a:ext>
            </a:extLst>
          </p:cNvPr>
          <p:cNvGraphicFramePr>
            <a:graphicFrameLocks noChangeAspect="1"/>
          </p:cNvGraphicFramePr>
          <p:nvPr>
            <p:extLst>
              <p:ext uri="{D42A27DB-BD31-4B8C-83A1-F6EECF244321}">
                <p14:modId xmlns:p14="http://schemas.microsoft.com/office/powerpoint/2010/main" val="3932669086"/>
              </p:ext>
            </p:extLst>
          </p:nvPr>
        </p:nvGraphicFramePr>
        <p:xfrm>
          <a:off x="7142163" y="5792788"/>
          <a:ext cx="1587500" cy="511175"/>
        </p:xfrm>
        <a:graphic>
          <a:graphicData uri="http://schemas.openxmlformats.org/presentationml/2006/ole">
            <mc:AlternateContent xmlns:mc="http://schemas.openxmlformats.org/markup-compatibility/2006">
              <mc:Choice xmlns:v="urn:schemas-microsoft-com:vml" Requires="v">
                <p:oleObj name="Equation" r:id="rId26" imgW="749160" imgH="241200" progId="Equation.DSMT4">
                  <p:embed/>
                </p:oleObj>
              </mc:Choice>
              <mc:Fallback>
                <p:oleObj name="Equation" r:id="rId26" imgW="749160" imgH="241200" progId="Equation.DSMT4">
                  <p:embed/>
                  <p:pic>
                    <p:nvPicPr>
                      <p:cNvPr id="223470" name="Object 238"/>
                      <p:cNvPicPr>
                        <a:picLocks noChangeAspect="1" noChangeArrowheads="1"/>
                      </p:cNvPicPr>
                      <p:nvPr/>
                    </p:nvPicPr>
                    <p:blipFill>
                      <a:blip r:embed="rId27"/>
                      <a:srcRect/>
                      <a:stretch>
                        <a:fillRect/>
                      </a:stretch>
                    </p:blipFill>
                    <p:spPr bwMode="auto">
                      <a:xfrm>
                        <a:off x="7142163" y="5792788"/>
                        <a:ext cx="15875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39">
            <a:extLst>
              <a:ext uri="{FF2B5EF4-FFF2-40B4-BE49-F238E27FC236}">
                <a16:creationId xmlns:a16="http://schemas.microsoft.com/office/drawing/2014/main" id="{327DD8C7-10DB-4E7B-9877-76060C1CC1B8}"/>
              </a:ext>
            </a:extLst>
          </p:cNvPr>
          <p:cNvGraphicFramePr>
            <a:graphicFrameLocks noChangeAspect="1"/>
          </p:cNvGraphicFramePr>
          <p:nvPr>
            <p:extLst>
              <p:ext uri="{D42A27DB-BD31-4B8C-83A1-F6EECF244321}">
                <p14:modId xmlns:p14="http://schemas.microsoft.com/office/powerpoint/2010/main" val="3039227017"/>
              </p:ext>
            </p:extLst>
          </p:nvPr>
        </p:nvGraphicFramePr>
        <p:xfrm>
          <a:off x="6443663" y="4221163"/>
          <a:ext cx="504825" cy="288925"/>
        </p:xfrm>
        <a:graphic>
          <a:graphicData uri="http://schemas.openxmlformats.org/presentationml/2006/ole">
            <mc:AlternateContent xmlns:mc="http://schemas.openxmlformats.org/markup-compatibility/2006">
              <mc:Choice xmlns:v="urn:schemas-microsoft-com:vml" Requires="v">
                <p:oleObj name="Equation" r:id="rId28" imgW="177480" imgH="101520" progId="Equation.DSMT4">
                  <p:embed/>
                </p:oleObj>
              </mc:Choice>
              <mc:Fallback>
                <p:oleObj name="Equation" r:id="rId28" imgW="177480" imgH="101520" progId="Equation.DSMT4">
                  <p:embed/>
                  <p:pic>
                    <p:nvPicPr>
                      <p:cNvPr id="223471" name="Object 2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43663" y="4221163"/>
                        <a:ext cx="5048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40">
            <a:extLst>
              <a:ext uri="{FF2B5EF4-FFF2-40B4-BE49-F238E27FC236}">
                <a16:creationId xmlns:a16="http://schemas.microsoft.com/office/drawing/2014/main" id="{CAE287CF-8FAF-43B6-B6FF-9965AD9C9EB0}"/>
              </a:ext>
            </a:extLst>
          </p:cNvPr>
          <p:cNvGraphicFramePr>
            <a:graphicFrameLocks noChangeAspect="1"/>
          </p:cNvGraphicFramePr>
          <p:nvPr>
            <p:extLst>
              <p:ext uri="{D42A27DB-BD31-4B8C-83A1-F6EECF244321}">
                <p14:modId xmlns:p14="http://schemas.microsoft.com/office/powerpoint/2010/main" val="3996715668"/>
              </p:ext>
            </p:extLst>
          </p:nvPr>
        </p:nvGraphicFramePr>
        <p:xfrm>
          <a:off x="6443663" y="3616325"/>
          <a:ext cx="504825" cy="288925"/>
        </p:xfrm>
        <a:graphic>
          <a:graphicData uri="http://schemas.openxmlformats.org/presentationml/2006/ole">
            <mc:AlternateContent xmlns:mc="http://schemas.openxmlformats.org/markup-compatibility/2006">
              <mc:Choice xmlns:v="urn:schemas-microsoft-com:vml" Requires="v">
                <p:oleObj name="Equation" r:id="rId30" imgW="177480" imgH="101520" progId="Equation.DSMT4">
                  <p:embed/>
                </p:oleObj>
              </mc:Choice>
              <mc:Fallback>
                <p:oleObj name="Equation" r:id="rId30" imgW="177480" imgH="101520" progId="Equation.DSMT4">
                  <p:embed/>
                  <p:pic>
                    <p:nvPicPr>
                      <p:cNvPr id="223472" name="Object 24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43663" y="3616325"/>
                        <a:ext cx="5048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41">
            <a:extLst>
              <a:ext uri="{FF2B5EF4-FFF2-40B4-BE49-F238E27FC236}">
                <a16:creationId xmlns:a16="http://schemas.microsoft.com/office/drawing/2014/main" id="{44D183F4-E8F7-4643-BE39-C204E6FBD136}"/>
              </a:ext>
            </a:extLst>
          </p:cNvPr>
          <p:cNvGraphicFramePr>
            <a:graphicFrameLocks noChangeAspect="1"/>
          </p:cNvGraphicFramePr>
          <p:nvPr>
            <p:extLst>
              <p:ext uri="{D42A27DB-BD31-4B8C-83A1-F6EECF244321}">
                <p14:modId xmlns:p14="http://schemas.microsoft.com/office/powerpoint/2010/main" val="1752770567"/>
              </p:ext>
            </p:extLst>
          </p:nvPr>
        </p:nvGraphicFramePr>
        <p:xfrm>
          <a:off x="6443663" y="4795838"/>
          <a:ext cx="504825" cy="288925"/>
        </p:xfrm>
        <a:graphic>
          <a:graphicData uri="http://schemas.openxmlformats.org/presentationml/2006/ole">
            <mc:AlternateContent xmlns:mc="http://schemas.openxmlformats.org/markup-compatibility/2006">
              <mc:Choice xmlns:v="urn:schemas-microsoft-com:vml" Requires="v">
                <p:oleObj name="Equation" r:id="rId31" imgW="177480" imgH="101520" progId="Equation.DSMT4">
                  <p:embed/>
                </p:oleObj>
              </mc:Choice>
              <mc:Fallback>
                <p:oleObj name="Equation" r:id="rId31" imgW="177480" imgH="101520" progId="Equation.DSMT4">
                  <p:embed/>
                  <p:pic>
                    <p:nvPicPr>
                      <p:cNvPr id="223473" name="Object 24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43663" y="4795838"/>
                        <a:ext cx="5048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242">
            <a:extLst>
              <a:ext uri="{FF2B5EF4-FFF2-40B4-BE49-F238E27FC236}">
                <a16:creationId xmlns:a16="http://schemas.microsoft.com/office/drawing/2014/main" id="{DF482DDF-9361-437C-99D7-6CA224E5E1ED}"/>
              </a:ext>
            </a:extLst>
          </p:cNvPr>
          <p:cNvGraphicFramePr>
            <a:graphicFrameLocks noChangeAspect="1"/>
          </p:cNvGraphicFramePr>
          <p:nvPr>
            <p:extLst>
              <p:ext uri="{D42A27DB-BD31-4B8C-83A1-F6EECF244321}">
                <p14:modId xmlns:p14="http://schemas.microsoft.com/office/powerpoint/2010/main" val="3113308329"/>
              </p:ext>
            </p:extLst>
          </p:nvPr>
        </p:nvGraphicFramePr>
        <p:xfrm>
          <a:off x="6443663" y="5948363"/>
          <a:ext cx="504825" cy="288925"/>
        </p:xfrm>
        <a:graphic>
          <a:graphicData uri="http://schemas.openxmlformats.org/presentationml/2006/ole">
            <mc:AlternateContent xmlns:mc="http://schemas.openxmlformats.org/markup-compatibility/2006">
              <mc:Choice xmlns:v="urn:schemas-microsoft-com:vml" Requires="v">
                <p:oleObj name="Equation" r:id="rId32" imgW="177480" imgH="101520" progId="Equation.DSMT4">
                  <p:embed/>
                </p:oleObj>
              </mc:Choice>
              <mc:Fallback>
                <p:oleObj name="Equation" r:id="rId32" imgW="177480" imgH="101520" progId="Equation.DSMT4">
                  <p:embed/>
                  <p:pic>
                    <p:nvPicPr>
                      <p:cNvPr id="223474" name="Object 24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43663" y="5948363"/>
                        <a:ext cx="5048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243">
            <a:extLst>
              <a:ext uri="{FF2B5EF4-FFF2-40B4-BE49-F238E27FC236}">
                <a16:creationId xmlns:a16="http://schemas.microsoft.com/office/drawing/2014/main" id="{80BF59F3-5D50-498E-ADC8-0352863375ED}"/>
              </a:ext>
            </a:extLst>
          </p:cNvPr>
          <p:cNvGraphicFramePr>
            <a:graphicFrameLocks noChangeAspect="1"/>
          </p:cNvGraphicFramePr>
          <p:nvPr>
            <p:extLst>
              <p:ext uri="{D42A27DB-BD31-4B8C-83A1-F6EECF244321}">
                <p14:modId xmlns:p14="http://schemas.microsoft.com/office/powerpoint/2010/main" val="3165000788"/>
              </p:ext>
            </p:extLst>
          </p:nvPr>
        </p:nvGraphicFramePr>
        <p:xfrm>
          <a:off x="6443663" y="5372100"/>
          <a:ext cx="504825" cy="288925"/>
        </p:xfrm>
        <a:graphic>
          <a:graphicData uri="http://schemas.openxmlformats.org/presentationml/2006/ole">
            <mc:AlternateContent xmlns:mc="http://schemas.openxmlformats.org/markup-compatibility/2006">
              <mc:Choice xmlns:v="urn:schemas-microsoft-com:vml" Requires="v">
                <p:oleObj name="Equation" r:id="rId33" imgW="177480" imgH="101520" progId="Equation.DSMT4">
                  <p:embed/>
                </p:oleObj>
              </mc:Choice>
              <mc:Fallback>
                <p:oleObj name="Equation" r:id="rId33" imgW="177480" imgH="101520" progId="Equation.DSMT4">
                  <p:embed/>
                  <p:pic>
                    <p:nvPicPr>
                      <p:cNvPr id="223475" name="Object 24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43663" y="5372100"/>
                        <a:ext cx="5048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244">
            <a:extLst>
              <a:ext uri="{FF2B5EF4-FFF2-40B4-BE49-F238E27FC236}">
                <a16:creationId xmlns:a16="http://schemas.microsoft.com/office/drawing/2014/main" id="{1B58851A-9F1B-4A67-A363-10981BBDDBEF}"/>
              </a:ext>
            </a:extLst>
          </p:cNvPr>
          <p:cNvGraphicFramePr>
            <a:graphicFrameLocks noChangeAspect="1"/>
          </p:cNvGraphicFramePr>
          <p:nvPr>
            <p:extLst>
              <p:ext uri="{D42A27DB-BD31-4B8C-83A1-F6EECF244321}">
                <p14:modId xmlns:p14="http://schemas.microsoft.com/office/powerpoint/2010/main" val="308950454"/>
              </p:ext>
            </p:extLst>
          </p:nvPr>
        </p:nvGraphicFramePr>
        <p:xfrm>
          <a:off x="1619250" y="5211763"/>
          <a:ext cx="215900" cy="506412"/>
        </p:xfrm>
        <a:graphic>
          <a:graphicData uri="http://schemas.openxmlformats.org/presentationml/2006/ole">
            <mc:AlternateContent xmlns:mc="http://schemas.openxmlformats.org/markup-compatibility/2006">
              <mc:Choice xmlns:v="urn:schemas-microsoft-com:vml" Requires="v">
                <p:oleObj name="Equation" r:id="rId34" imgW="75960" imgH="177480" progId="Equation.DSMT4">
                  <p:embed/>
                </p:oleObj>
              </mc:Choice>
              <mc:Fallback>
                <p:oleObj name="Equation" r:id="rId34" imgW="75960" imgH="177480" progId="Equation.DSMT4">
                  <p:embed/>
                  <p:pic>
                    <p:nvPicPr>
                      <p:cNvPr id="223476" name="Object 24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619250" y="5211763"/>
                        <a:ext cx="2159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245">
            <a:extLst>
              <a:ext uri="{FF2B5EF4-FFF2-40B4-BE49-F238E27FC236}">
                <a16:creationId xmlns:a16="http://schemas.microsoft.com/office/drawing/2014/main" id="{B9469828-6E95-404C-B1A5-BB1D610B9F73}"/>
              </a:ext>
            </a:extLst>
          </p:cNvPr>
          <p:cNvGraphicFramePr>
            <a:graphicFrameLocks noChangeAspect="1"/>
          </p:cNvGraphicFramePr>
          <p:nvPr>
            <p:extLst>
              <p:ext uri="{D42A27DB-BD31-4B8C-83A1-F6EECF244321}">
                <p14:modId xmlns:p14="http://schemas.microsoft.com/office/powerpoint/2010/main" val="3546687888"/>
              </p:ext>
            </p:extLst>
          </p:nvPr>
        </p:nvGraphicFramePr>
        <p:xfrm>
          <a:off x="3635375" y="5214938"/>
          <a:ext cx="215900" cy="506412"/>
        </p:xfrm>
        <a:graphic>
          <a:graphicData uri="http://schemas.openxmlformats.org/presentationml/2006/ole">
            <mc:AlternateContent xmlns:mc="http://schemas.openxmlformats.org/markup-compatibility/2006">
              <mc:Choice xmlns:v="urn:schemas-microsoft-com:vml" Requires="v">
                <p:oleObj name="Equation" r:id="rId36" imgW="75960" imgH="177480" progId="Equation.DSMT4">
                  <p:embed/>
                </p:oleObj>
              </mc:Choice>
              <mc:Fallback>
                <p:oleObj name="Equation" r:id="rId36" imgW="75960" imgH="177480" progId="Equation.DSMT4">
                  <p:embed/>
                  <p:pic>
                    <p:nvPicPr>
                      <p:cNvPr id="223477" name="Object 24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635375" y="5214938"/>
                        <a:ext cx="2159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246">
            <a:extLst>
              <a:ext uri="{FF2B5EF4-FFF2-40B4-BE49-F238E27FC236}">
                <a16:creationId xmlns:a16="http://schemas.microsoft.com/office/drawing/2014/main" id="{C2B59EAE-876D-4AAE-92FF-F0C8267ED652}"/>
              </a:ext>
            </a:extLst>
          </p:cNvPr>
          <p:cNvGraphicFramePr>
            <a:graphicFrameLocks noChangeAspect="1"/>
          </p:cNvGraphicFramePr>
          <p:nvPr>
            <p:extLst>
              <p:ext uri="{D42A27DB-BD31-4B8C-83A1-F6EECF244321}">
                <p14:modId xmlns:p14="http://schemas.microsoft.com/office/powerpoint/2010/main" val="3658748939"/>
              </p:ext>
            </p:extLst>
          </p:nvPr>
        </p:nvGraphicFramePr>
        <p:xfrm>
          <a:off x="5292725" y="5213350"/>
          <a:ext cx="215900" cy="506413"/>
        </p:xfrm>
        <a:graphic>
          <a:graphicData uri="http://schemas.openxmlformats.org/presentationml/2006/ole">
            <mc:AlternateContent xmlns:mc="http://schemas.openxmlformats.org/markup-compatibility/2006">
              <mc:Choice xmlns:v="urn:schemas-microsoft-com:vml" Requires="v">
                <p:oleObj name="Equation" r:id="rId37" imgW="75960" imgH="177480" progId="Equation.DSMT4">
                  <p:embed/>
                </p:oleObj>
              </mc:Choice>
              <mc:Fallback>
                <p:oleObj name="Equation" r:id="rId37" imgW="75960" imgH="177480" progId="Equation.DSMT4">
                  <p:embed/>
                  <p:pic>
                    <p:nvPicPr>
                      <p:cNvPr id="223478" name="Object 24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292725" y="5213350"/>
                        <a:ext cx="21590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47">
            <a:extLst>
              <a:ext uri="{FF2B5EF4-FFF2-40B4-BE49-F238E27FC236}">
                <a16:creationId xmlns:a16="http://schemas.microsoft.com/office/drawing/2014/main" id="{6CA0C47E-F3B2-4249-9277-8CAEB447C42A}"/>
              </a:ext>
            </a:extLst>
          </p:cNvPr>
          <p:cNvGraphicFramePr>
            <a:graphicFrameLocks noChangeAspect="1"/>
          </p:cNvGraphicFramePr>
          <p:nvPr>
            <p:extLst>
              <p:ext uri="{D42A27DB-BD31-4B8C-83A1-F6EECF244321}">
                <p14:modId xmlns:p14="http://schemas.microsoft.com/office/powerpoint/2010/main" val="18756539"/>
              </p:ext>
            </p:extLst>
          </p:nvPr>
        </p:nvGraphicFramePr>
        <p:xfrm>
          <a:off x="7812088" y="5214938"/>
          <a:ext cx="215900" cy="506412"/>
        </p:xfrm>
        <a:graphic>
          <a:graphicData uri="http://schemas.openxmlformats.org/presentationml/2006/ole">
            <mc:AlternateContent xmlns:mc="http://schemas.openxmlformats.org/markup-compatibility/2006">
              <mc:Choice xmlns:v="urn:schemas-microsoft-com:vml" Requires="v">
                <p:oleObj name="Equation" r:id="rId38" imgW="75960" imgH="177480" progId="Equation.DSMT4">
                  <p:embed/>
                </p:oleObj>
              </mc:Choice>
              <mc:Fallback>
                <p:oleObj name="Equation" r:id="rId38" imgW="75960" imgH="177480" progId="Equation.DSMT4">
                  <p:embed/>
                  <p:pic>
                    <p:nvPicPr>
                      <p:cNvPr id="223479" name="Object 24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812088" y="5214938"/>
                        <a:ext cx="2159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页脚占位符 37">
            <a:extLst>
              <a:ext uri="{FF2B5EF4-FFF2-40B4-BE49-F238E27FC236}">
                <a16:creationId xmlns:a16="http://schemas.microsoft.com/office/drawing/2014/main" id="{049FBC5F-D5BF-4533-AC56-9463CE44FC90}"/>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09387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8"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par>
                                <p:cTn id="38" presetID="22" presetClass="entr" presetSubtype="8"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par>
                                <p:cTn id="41" presetID="22" presetClass="entr" presetSubtype="8"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par>
                                <p:cTn id="44" presetID="22" presetClass="entr" presetSubtype="8"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par>
                                <p:cTn id="47" presetID="2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par>
                                <p:cTn id="50" presetID="22" presetClass="entr" presetSubtype="8"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par>
                                <p:cTn id="59" presetID="22" presetClass="entr" presetSubtype="8"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500"/>
                                        <p:tgtEl>
                                          <p:spTgt spid="29"/>
                                        </p:tgtEl>
                                      </p:cBhvr>
                                    </p:animEffect>
                                  </p:childTnLst>
                                </p:cTn>
                              </p:par>
                              <p:par>
                                <p:cTn id="62" presetID="22" presetClass="entr" presetSubtype="8"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500"/>
                                        <p:tgtEl>
                                          <p:spTgt spid="30"/>
                                        </p:tgtEl>
                                      </p:cBhvr>
                                    </p:animEffect>
                                  </p:childTnLst>
                                </p:cTn>
                              </p:par>
                              <p:par>
                                <p:cTn id="65" presetID="22" presetClass="entr" presetSubtype="8"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left)">
                                      <p:cBhvr>
                                        <p:cTn id="67" dur="500"/>
                                        <p:tgtEl>
                                          <p:spTgt spid="31"/>
                                        </p:tgtEl>
                                      </p:cBhvr>
                                    </p:animEffect>
                                  </p:childTnLst>
                                </p:cTn>
                              </p:par>
                              <p:par>
                                <p:cTn id="68" presetID="22" presetClass="entr" presetSubtype="8"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left)">
                                      <p:cBhvr>
                                        <p:cTn id="70" dur="500"/>
                                        <p:tgtEl>
                                          <p:spTgt spid="32"/>
                                        </p:tgtEl>
                                      </p:cBhvr>
                                    </p:animEffect>
                                  </p:childTnLst>
                                </p:cTn>
                              </p:par>
                              <p:par>
                                <p:cTn id="71" presetID="22" presetClass="entr" presetSubtype="8"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par>
                                <p:cTn id="74" presetID="22" presetClass="entr" presetSubtype="8"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left)">
                                      <p:cBhvr>
                                        <p:cTn id="76" dur="500"/>
                                        <p:tgtEl>
                                          <p:spTgt spid="34"/>
                                        </p:tgtEl>
                                      </p:cBhvr>
                                    </p:animEffect>
                                  </p:childTnLst>
                                </p:cTn>
                              </p:par>
                              <p:par>
                                <p:cTn id="77" presetID="22" presetClass="entr" presetSubtype="8"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left)">
                                      <p:cBhvr>
                                        <p:cTn id="79" dur="500"/>
                                        <p:tgtEl>
                                          <p:spTgt spid="35"/>
                                        </p:tgtEl>
                                      </p:cBhvr>
                                    </p:animEffect>
                                  </p:childTnLst>
                                </p:cTn>
                              </p:par>
                              <p:par>
                                <p:cTn id="80" presetID="22" presetClass="entr" presetSubtype="8"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left)">
                                      <p:cBhvr>
                                        <p:cTn id="82" dur="500"/>
                                        <p:tgtEl>
                                          <p:spTgt spid="36"/>
                                        </p:tgtEl>
                                      </p:cBhvr>
                                    </p:animEffect>
                                  </p:childTnLst>
                                </p:cTn>
                              </p:par>
                              <p:par>
                                <p:cTn id="83" presetID="22" presetClass="entr" presetSubtype="8"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5880136-1A3A-486A-9BF3-6E5C5D5FBA8B}"/>
              </a:ext>
            </a:extLst>
          </p:cNvPr>
          <p:cNvSpPr>
            <a:spLocks noGrp="1"/>
          </p:cNvSpPr>
          <p:nvPr>
            <p:ph type="dt" sz="half" idx="2"/>
          </p:nvPr>
        </p:nvSpPr>
        <p:spPr/>
        <p:txBody>
          <a:bodyPr/>
          <a:lstStyle/>
          <a:p>
            <a:pPr>
              <a:defRPr/>
            </a:pPr>
            <a:fld id="{D9F183DA-5230-44CD-B736-4A7935633037}" type="datetime1">
              <a:rPr lang="zh-CN" altLang="en-US" smtClean="0"/>
              <a:t>2022/11/23</a:t>
            </a:fld>
            <a:endParaRPr lang="zh-CN" altLang="en-US"/>
          </a:p>
        </p:txBody>
      </p:sp>
      <p:sp>
        <p:nvSpPr>
          <p:cNvPr id="4" name="Text Box 2">
            <a:extLst>
              <a:ext uri="{FF2B5EF4-FFF2-40B4-BE49-F238E27FC236}">
                <a16:creationId xmlns:a16="http://schemas.microsoft.com/office/drawing/2014/main" id="{6881A762-DADE-43DF-BD88-E598167EF30C}"/>
              </a:ext>
            </a:extLst>
          </p:cNvPr>
          <p:cNvSpPr txBox="1">
            <a:spLocks noChangeArrowheads="1"/>
          </p:cNvSpPr>
          <p:nvPr/>
        </p:nvSpPr>
        <p:spPr bwMode="auto">
          <a:xfrm>
            <a:off x="900113" y="1185863"/>
            <a:ext cx="1439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dirty="0">
                <a:solidFill>
                  <a:srgbClr val="000000"/>
                </a:solidFill>
                <a:ea typeface="微软雅黑" panose="020B0503020204020204" pitchFamily="34" charset="-122"/>
                <a:cs typeface="Times New Roman" panose="02020603050405020304" pitchFamily="18" charset="0"/>
                <a:sym typeface="Symbol" pitchFamily="18" charset="2"/>
              </a:rPr>
              <a:t>由于</a:t>
            </a:r>
            <a:endParaRPr kumimoji="0" lang="zh-CN" altLang="en-US" sz="1800" dirty="0">
              <a:solidFill>
                <a:srgbClr val="000000"/>
              </a:solidFill>
              <a:ea typeface="微软雅黑" panose="020B0503020204020204" pitchFamily="34" charset="-122"/>
              <a:cs typeface="Times New Roman" panose="02020603050405020304" pitchFamily="18" charset="0"/>
              <a:sym typeface="Symbol" pitchFamily="18" charset="2"/>
            </a:endParaRPr>
          </a:p>
        </p:txBody>
      </p:sp>
      <p:graphicFrame>
        <p:nvGraphicFramePr>
          <p:cNvPr id="5" name="Object 3">
            <a:extLst>
              <a:ext uri="{FF2B5EF4-FFF2-40B4-BE49-F238E27FC236}">
                <a16:creationId xmlns:a16="http://schemas.microsoft.com/office/drawing/2014/main" id="{5185AB9C-9673-488A-A288-75CFB6AB7A6D}"/>
              </a:ext>
            </a:extLst>
          </p:cNvPr>
          <p:cNvGraphicFramePr>
            <a:graphicFrameLocks noChangeAspect="1"/>
          </p:cNvGraphicFramePr>
          <p:nvPr>
            <p:extLst>
              <p:ext uri="{D42A27DB-BD31-4B8C-83A1-F6EECF244321}">
                <p14:modId xmlns:p14="http://schemas.microsoft.com/office/powerpoint/2010/main" val="51092194"/>
              </p:ext>
            </p:extLst>
          </p:nvPr>
        </p:nvGraphicFramePr>
        <p:xfrm>
          <a:off x="922338" y="3861048"/>
          <a:ext cx="7940675" cy="1085850"/>
        </p:xfrm>
        <a:graphic>
          <a:graphicData uri="http://schemas.openxmlformats.org/presentationml/2006/ole">
            <mc:AlternateContent xmlns:mc="http://schemas.openxmlformats.org/markup-compatibility/2006">
              <mc:Choice xmlns:v="urn:schemas-microsoft-com:vml" Requires="v">
                <p:oleObj name="Equation" r:id="rId2" imgW="3403440" imgH="482400" progId="Equation.DSMT4">
                  <p:embed/>
                </p:oleObj>
              </mc:Choice>
              <mc:Fallback>
                <p:oleObj name="Equation" r:id="rId2" imgW="3403440" imgH="482400" progId="Equation.DSMT4">
                  <p:embed/>
                  <p:pic>
                    <p:nvPicPr>
                      <p:cNvPr id="228355" name="Object 3"/>
                      <p:cNvPicPr>
                        <a:picLocks noChangeAspect="1" noChangeArrowheads="1"/>
                      </p:cNvPicPr>
                      <p:nvPr/>
                    </p:nvPicPr>
                    <p:blipFill>
                      <a:blip r:embed="rId3"/>
                      <a:srcRect/>
                      <a:stretch>
                        <a:fillRect/>
                      </a:stretch>
                    </p:blipFill>
                    <p:spPr bwMode="auto">
                      <a:xfrm>
                        <a:off x="922338" y="3861048"/>
                        <a:ext cx="7940675" cy="1085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a:extLst>
              <a:ext uri="{FF2B5EF4-FFF2-40B4-BE49-F238E27FC236}">
                <a16:creationId xmlns:a16="http://schemas.microsoft.com/office/drawing/2014/main" id="{211596BD-1AC0-4FB2-B186-D29E58F8FB11}"/>
              </a:ext>
            </a:extLst>
          </p:cNvPr>
          <p:cNvSpPr txBox="1">
            <a:spLocks noChangeArrowheads="1"/>
          </p:cNvSpPr>
          <p:nvPr/>
        </p:nvSpPr>
        <p:spPr bwMode="auto">
          <a:xfrm>
            <a:off x="539750" y="549275"/>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ea typeface="微软雅黑" panose="020B0503020204020204" pitchFamily="34" charset="-122"/>
                <a:cs typeface="Times New Roman" panose="02020603050405020304" pitchFamily="18" charset="0"/>
              </a:rPr>
              <a:t>1</a:t>
            </a:r>
            <a:r>
              <a:rPr lang="zh-CN" altLang="en-US" sz="2400" dirty="0">
                <a:solidFill>
                  <a:srgbClr val="0000FF"/>
                </a:solidFill>
                <a:ea typeface="微软雅黑" panose="020B0503020204020204" pitchFamily="34" charset="-122"/>
                <a:cs typeface="Times New Roman" panose="02020603050405020304" pitchFamily="18" charset="0"/>
              </a:rPr>
              <a:t>）平方和与自由度的分解</a:t>
            </a:r>
            <a:endParaRPr lang="zh-CN" altLang="en-US" sz="2400" dirty="0">
              <a:solidFill>
                <a:srgbClr val="0000FF"/>
              </a:solidFill>
              <a:ea typeface="微软雅黑" panose="020B0503020204020204" pitchFamily="34" charset="-122"/>
              <a:cs typeface="Times New Roman" panose="02020603050405020304" pitchFamily="18" charset="0"/>
              <a:sym typeface="Euclid Symbol" pitchFamily="18" charset="2"/>
            </a:endParaRPr>
          </a:p>
        </p:txBody>
      </p:sp>
      <p:graphicFrame>
        <p:nvGraphicFramePr>
          <p:cNvPr id="7" name="对象 6">
            <a:extLst>
              <a:ext uri="{FF2B5EF4-FFF2-40B4-BE49-F238E27FC236}">
                <a16:creationId xmlns:a16="http://schemas.microsoft.com/office/drawing/2014/main" id="{6C6DFB49-A848-4DAE-9355-B444F385C325}"/>
              </a:ext>
            </a:extLst>
          </p:cNvPr>
          <p:cNvGraphicFramePr>
            <a:graphicFrameLocks noChangeAspect="1"/>
          </p:cNvGraphicFramePr>
          <p:nvPr>
            <p:extLst>
              <p:ext uri="{D42A27DB-BD31-4B8C-83A1-F6EECF244321}">
                <p14:modId xmlns:p14="http://schemas.microsoft.com/office/powerpoint/2010/main" val="2451668368"/>
              </p:ext>
            </p:extLst>
          </p:nvPr>
        </p:nvGraphicFramePr>
        <p:xfrm>
          <a:off x="1802531" y="1196752"/>
          <a:ext cx="5865813" cy="1628775"/>
        </p:xfrm>
        <a:graphic>
          <a:graphicData uri="http://schemas.openxmlformats.org/presentationml/2006/ole">
            <mc:AlternateContent xmlns:mc="http://schemas.openxmlformats.org/markup-compatibility/2006">
              <mc:Choice xmlns:v="urn:schemas-microsoft-com:vml" Requires="v">
                <p:oleObj name="Equation" r:id="rId4" imgW="2514600" imgH="723600" progId="Equation.DSMT4">
                  <p:embed/>
                </p:oleObj>
              </mc:Choice>
              <mc:Fallback>
                <p:oleObj name="Equation" r:id="rId4" imgW="2514600" imgH="723600" progId="Equation.DSMT4">
                  <p:embed/>
                  <p:pic>
                    <p:nvPicPr>
                      <p:cNvPr id="2" name="对象 1"/>
                      <p:cNvPicPr>
                        <a:picLocks noChangeAspect="1" noChangeArrowheads="1"/>
                      </p:cNvPicPr>
                      <p:nvPr/>
                    </p:nvPicPr>
                    <p:blipFill>
                      <a:blip r:embed="rId5"/>
                      <a:srcRect/>
                      <a:stretch>
                        <a:fillRect/>
                      </a:stretch>
                    </p:blipFill>
                    <p:spPr bwMode="auto">
                      <a:xfrm>
                        <a:off x="1802531" y="1196752"/>
                        <a:ext cx="5865813" cy="162877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2">
            <a:extLst>
              <a:ext uri="{FF2B5EF4-FFF2-40B4-BE49-F238E27FC236}">
                <a16:creationId xmlns:a16="http://schemas.microsoft.com/office/drawing/2014/main" id="{BADB82B3-6302-40C1-9E0D-8E9AAF9E295C}"/>
              </a:ext>
            </a:extLst>
          </p:cNvPr>
          <p:cNvSpPr txBox="1">
            <a:spLocks noChangeArrowheads="1"/>
          </p:cNvSpPr>
          <p:nvPr/>
        </p:nvSpPr>
        <p:spPr bwMode="auto">
          <a:xfrm>
            <a:off x="899592" y="3111351"/>
            <a:ext cx="1439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dirty="0">
                <a:solidFill>
                  <a:srgbClr val="000000"/>
                </a:solidFill>
                <a:ea typeface="微软雅黑" panose="020B0503020204020204" pitchFamily="34" charset="-122"/>
                <a:cs typeface="Times New Roman" panose="02020603050405020304" pitchFamily="18" charset="0"/>
                <a:sym typeface="Symbol" pitchFamily="18" charset="2"/>
              </a:rPr>
              <a:t>可知</a:t>
            </a:r>
            <a:endParaRPr kumimoji="0" lang="zh-CN" altLang="en-US" sz="1800" dirty="0">
              <a:solidFill>
                <a:srgbClr val="000000"/>
              </a:solidFill>
              <a:ea typeface="微软雅黑" panose="020B0503020204020204" pitchFamily="34" charset="-122"/>
              <a:cs typeface="Times New Roman" panose="02020603050405020304" pitchFamily="18" charset="0"/>
              <a:sym typeface="Symbol" pitchFamily="18" charset="2"/>
            </a:endParaRPr>
          </a:p>
        </p:txBody>
      </p:sp>
      <p:sp>
        <p:nvSpPr>
          <p:cNvPr id="9" name="页脚占位符 8">
            <a:extLst>
              <a:ext uri="{FF2B5EF4-FFF2-40B4-BE49-F238E27FC236}">
                <a16:creationId xmlns:a16="http://schemas.microsoft.com/office/drawing/2014/main" id="{852776CC-7E3C-404A-ABC7-36EB4D516708}"/>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6399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F97ABEE-61D7-4076-AE76-C59E59C22933}"/>
              </a:ext>
            </a:extLst>
          </p:cNvPr>
          <p:cNvSpPr>
            <a:spLocks noGrp="1"/>
          </p:cNvSpPr>
          <p:nvPr>
            <p:ph type="dt" sz="half" idx="2"/>
          </p:nvPr>
        </p:nvSpPr>
        <p:spPr/>
        <p:txBody>
          <a:bodyPr/>
          <a:lstStyle/>
          <a:p>
            <a:pPr>
              <a:defRPr/>
            </a:pPr>
            <a:fld id="{7954C04F-F986-4B20-8DF6-34D22C711198}" type="datetime1">
              <a:rPr lang="zh-CN" altLang="en-US" smtClean="0"/>
              <a:t>2022/11/23</a:t>
            </a:fld>
            <a:endParaRPr lang="zh-CN" altLang="en-US"/>
          </a:p>
        </p:txBody>
      </p:sp>
      <p:sp>
        <p:nvSpPr>
          <p:cNvPr id="4" name="Text Box 2">
            <a:extLst>
              <a:ext uri="{FF2B5EF4-FFF2-40B4-BE49-F238E27FC236}">
                <a16:creationId xmlns:a16="http://schemas.microsoft.com/office/drawing/2014/main" id="{AA7C3947-A6CA-47FC-A8CE-803B2DFDCA15}"/>
              </a:ext>
            </a:extLst>
          </p:cNvPr>
          <p:cNvSpPr txBox="1">
            <a:spLocks noChangeArrowheads="1"/>
          </p:cNvSpPr>
          <p:nvPr/>
        </p:nvSpPr>
        <p:spPr bwMode="auto">
          <a:xfrm>
            <a:off x="900113" y="1185863"/>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000000"/>
                </a:solidFill>
                <a:ea typeface="微软雅黑" panose="020B0503020204020204" pitchFamily="34" charset="-122"/>
                <a:cs typeface="Times New Roman" panose="02020603050405020304" pitchFamily="18" charset="0"/>
                <a:sym typeface="Symbol" pitchFamily="18" charset="2"/>
              </a:rPr>
              <a:t>令</a:t>
            </a:r>
            <a:endParaRPr kumimoji="0" lang="zh-CN" altLang="en-US" sz="1800">
              <a:solidFill>
                <a:srgbClr val="000000"/>
              </a:solidFill>
              <a:ea typeface="微软雅黑" panose="020B0503020204020204" pitchFamily="34" charset="-122"/>
              <a:cs typeface="Times New Roman" panose="02020603050405020304" pitchFamily="18" charset="0"/>
              <a:sym typeface="Symbol" pitchFamily="18" charset="2"/>
            </a:endParaRPr>
          </a:p>
        </p:txBody>
      </p:sp>
      <p:graphicFrame>
        <p:nvGraphicFramePr>
          <p:cNvPr id="5" name="Object 3">
            <a:extLst>
              <a:ext uri="{FF2B5EF4-FFF2-40B4-BE49-F238E27FC236}">
                <a16:creationId xmlns:a16="http://schemas.microsoft.com/office/drawing/2014/main" id="{75C85B29-2BA0-45F9-AF87-4A6512D94920}"/>
              </a:ext>
            </a:extLst>
          </p:cNvPr>
          <p:cNvGraphicFramePr>
            <a:graphicFrameLocks noChangeAspect="1"/>
          </p:cNvGraphicFramePr>
          <p:nvPr>
            <p:extLst>
              <p:ext uri="{D42A27DB-BD31-4B8C-83A1-F6EECF244321}">
                <p14:modId xmlns:p14="http://schemas.microsoft.com/office/powerpoint/2010/main" val="540425355"/>
              </p:ext>
            </p:extLst>
          </p:nvPr>
        </p:nvGraphicFramePr>
        <p:xfrm>
          <a:off x="1546225" y="995363"/>
          <a:ext cx="3733800" cy="1000125"/>
        </p:xfrm>
        <a:graphic>
          <a:graphicData uri="http://schemas.openxmlformats.org/presentationml/2006/ole">
            <mc:AlternateContent xmlns:mc="http://schemas.openxmlformats.org/markup-compatibility/2006">
              <mc:Choice xmlns:v="urn:schemas-microsoft-com:vml" Requires="v">
                <p:oleObj name="Equation" r:id="rId2" imgW="1600200" imgH="444240" progId="Equation.DSMT4">
                  <p:embed/>
                </p:oleObj>
              </mc:Choice>
              <mc:Fallback>
                <p:oleObj name="Equation" r:id="rId2" imgW="1600200" imgH="444240" progId="Equation.DSMT4">
                  <p:embed/>
                  <p:pic>
                    <p:nvPicPr>
                      <p:cNvPr id="228355" name="Object 3"/>
                      <p:cNvPicPr>
                        <a:picLocks noChangeAspect="1" noChangeArrowheads="1"/>
                      </p:cNvPicPr>
                      <p:nvPr/>
                    </p:nvPicPr>
                    <p:blipFill>
                      <a:blip r:embed="rId3"/>
                      <a:srcRect/>
                      <a:stretch>
                        <a:fillRect/>
                      </a:stretch>
                    </p:blipFill>
                    <p:spPr bwMode="auto">
                      <a:xfrm>
                        <a:off x="1546225" y="995363"/>
                        <a:ext cx="3733800" cy="1000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a:extLst>
              <a:ext uri="{FF2B5EF4-FFF2-40B4-BE49-F238E27FC236}">
                <a16:creationId xmlns:a16="http://schemas.microsoft.com/office/drawing/2014/main" id="{8D8A8D0C-FCB4-4941-ACF6-C91D7592BD41}"/>
              </a:ext>
            </a:extLst>
          </p:cNvPr>
          <p:cNvSpPr txBox="1">
            <a:spLocks noChangeArrowheads="1"/>
          </p:cNvSpPr>
          <p:nvPr/>
        </p:nvSpPr>
        <p:spPr bwMode="auto">
          <a:xfrm>
            <a:off x="539750" y="549275"/>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ea typeface="微软雅黑" panose="020B0503020204020204" pitchFamily="34" charset="-122"/>
                <a:cs typeface="Times New Roman" panose="02020603050405020304" pitchFamily="18" charset="0"/>
              </a:rPr>
              <a:t>1</a:t>
            </a:r>
            <a:r>
              <a:rPr lang="zh-CN" altLang="en-US" sz="2400" dirty="0">
                <a:solidFill>
                  <a:srgbClr val="0000FF"/>
                </a:solidFill>
                <a:ea typeface="微软雅黑" panose="020B0503020204020204" pitchFamily="34" charset="-122"/>
                <a:cs typeface="Times New Roman" panose="02020603050405020304" pitchFamily="18" charset="0"/>
              </a:rPr>
              <a:t>）平方和与自由度的分解（续）</a:t>
            </a:r>
            <a:endParaRPr lang="zh-CN" altLang="en-US" sz="2400" dirty="0">
              <a:solidFill>
                <a:srgbClr val="0000FF"/>
              </a:solidFill>
              <a:ea typeface="微软雅黑" panose="020B0503020204020204" pitchFamily="34" charset="-122"/>
              <a:cs typeface="Times New Roman" panose="02020603050405020304" pitchFamily="18" charset="0"/>
              <a:sym typeface="Euclid Symbol" pitchFamily="18" charset="2"/>
            </a:endParaRPr>
          </a:p>
        </p:txBody>
      </p:sp>
      <p:graphicFrame>
        <p:nvGraphicFramePr>
          <p:cNvPr id="7" name="Object 11">
            <a:extLst>
              <a:ext uri="{FF2B5EF4-FFF2-40B4-BE49-F238E27FC236}">
                <a16:creationId xmlns:a16="http://schemas.microsoft.com/office/drawing/2014/main" id="{B0DD8DD1-9F14-46C0-8B1B-3C2301CB22FA}"/>
              </a:ext>
            </a:extLst>
          </p:cNvPr>
          <p:cNvGraphicFramePr>
            <a:graphicFrameLocks noChangeAspect="1"/>
          </p:cNvGraphicFramePr>
          <p:nvPr>
            <p:extLst>
              <p:ext uri="{D42A27DB-BD31-4B8C-83A1-F6EECF244321}">
                <p14:modId xmlns:p14="http://schemas.microsoft.com/office/powerpoint/2010/main" val="2979231881"/>
              </p:ext>
            </p:extLst>
          </p:nvPr>
        </p:nvGraphicFramePr>
        <p:xfrm>
          <a:off x="1554609" y="2133600"/>
          <a:ext cx="2873375" cy="971550"/>
        </p:xfrm>
        <a:graphic>
          <a:graphicData uri="http://schemas.openxmlformats.org/presentationml/2006/ole">
            <mc:AlternateContent xmlns:mc="http://schemas.openxmlformats.org/markup-compatibility/2006">
              <mc:Choice xmlns:v="urn:schemas-microsoft-com:vml" Requires="v">
                <p:oleObj name="Equation" r:id="rId4" imgW="1231560" imgH="431640" progId="Equation.DSMT4">
                  <p:embed/>
                </p:oleObj>
              </mc:Choice>
              <mc:Fallback>
                <p:oleObj name="Equation" r:id="rId4" imgW="1231560" imgH="431640" progId="Equation.DSMT4">
                  <p:embed/>
                  <p:pic>
                    <p:nvPicPr>
                      <p:cNvPr id="228363" name="Object 11"/>
                      <p:cNvPicPr>
                        <a:picLocks noChangeAspect="1" noChangeArrowheads="1"/>
                      </p:cNvPicPr>
                      <p:nvPr/>
                    </p:nvPicPr>
                    <p:blipFill>
                      <a:blip r:embed="rId5"/>
                      <a:srcRect/>
                      <a:stretch>
                        <a:fillRect/>
                      </a:stretch>
                    </p:blipFill>
                    <p:spPr bwMode="auto">
                      <a:xfrm>
                        <a:off x="1554609" y="2133600"/>
                        <a:ext cx="2873375" cy="971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
            <a:extLst>
              <a:ext uri="{FF2B5EF4-FFF2-40B4-BE49-F238E27FC236}">
                <a16:creationId xmlns:a16="http://schemas.microsoft.com/office/drawing/2014/main" id="{AF5B7E57-09FF-4E20-9842-7428D3C9F518}"/>
              </a:ext>
            </a:extLst>
          </p:cNvPr>
          <p:cNvGraphicFramePr>
            <a:graphicFrameLocks noChangeAspect="1"/>
          </p:cNvGraphicFramePr>
          <p:nvPr>
            <p:extLst>
              <p:ext uri="{D42A27DB-BD31-4B8C-83A1-F6EECF244321}">
                <p14:modId xmlns:p14="http://schemas.microsoft.com/office/powerpoint/2010/main" val="4115862203"/>
              </p:ext>
            </p:extLst>
          </p:nvPr>
        </p:nvGraphicFramePr>
        <p:xfrm>
          <a:off x="1503363" y="3149600"/>
          <a:ext cx="5272087" cy="1000125"/>
        </p:xfrm>
        <a:graphic>
          <a:graphicData uri="http://schemas.openxmlformats.org/presentationml/2006/ole">
            <mc:AlternateContent xmlns:mc="http://schemas.openxmlformats.org/markup-compatibility/2006">
              <mc:Choice xmlns:v="urn:schemas-microsoft-com:vml" Requires="v">
                <p:oleObj name="Equation" r:id="rId6" imgW="2260440" imgH="444240" progId="Equation.DSMT4">
                  <p:embed/>
                </p:oleObj>
              </mc:Choice>
              <mc:Fallback>
                <p:oleObj name="Equation" r:id="rId6" imgW="2260440" imgH="444240" progId="Equation.DSMT4">
                  <p:embed/>
                  <p:pic>
                    <p:nvPicPr>
                      <p:cNvPr id="228364" name="Object 12"/>
                      <p:cNvPicPr>
                        <a:picLocks noChangeAspect="1" noChangeArrowheads="1"/>
                      </p:cNvPicPr>
                      <p:nvPr/>
                    </p:nvPicPr>
                    <p:blipFill>
                      <a:blip r:embed="rId7"/>
                      <a:srcRect/>
                      <a:stretch>
                        <a:fillRect/>
                      </a:stretch>
                    </p:blipFill>
                    <p:spPr bwMode="auto">
                      <a:xfrm>
                        <a:off x="1503363" y="3149600"/>
                        <a:ext cx="5272087" cy="1000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3">
            <a:extLst>
              <a:ext uri="{FF2B5EF4-FFF2-40B4-BE49-F238E27FC236}">
                <a16:creationId xmlns:a16="http://schemas.microsoft.com/office/drawing/2014/main" id="{38118043-18FC-423E-BC3C-38961054255D}"/>
              </a:ext>
            </a:extLst>
          </p:cNvPr>
          <p:cNvGraphicFramePr>
            <a:graphicFrameLocks noChangeAspect="1"/>
          </p:cNvGraphicFramePr>
          <p:nvPr>
            <p:extLst>
              <p:ext uri="{D42A27DB-BD31-4B8C-83A1-F6EECF244321}">
                <p14:modId xmlns:p14="http://schemas.microsoft.com/office/powerpoint/2010/main" val="3789973330"/>
              </p:ext>
            </p:extLst>
          </p:nvPr>
        </p:nvGraphicFramePr>
        <p:xfrm>
          <a:off x="1417638" y="4243388"/>
          <a:ext cx="5389562" cy="971550"/>
        </p:xfrm>
        <a:graphic>
          <a:graphicData uri="http://schemas.openxmlformats.org/presentationml/2006/ole">
            <mc:AlternateContent xmlns:mc="http://schemas.openxmlformats.org/markup-compatibility/2006">
              <mc:Choice xmlns:v="urn:schemas-microsoft-com:vml" Requires="v">
                <p:oleObj name="Equation" r:id="rId8" imgW="2311200" imgH="431640" progId="Equation.DSMT4">
                  <p:embed/>
                </p:oleObj>
              </mc:Choice>
              <mc:Fallback>
                <p:oleObj name="Equation" r:id="rId8" imgW="2311200" imgH="431640" progId="Equation.DSMT4">
                  <p:embed/>
                  <p:pic>
                    <p:nvPicPr>
                      <p:cNvPr id="228365" name="Object 13"/>
                      <p:cNvPicPr>
                        <a:picLocks noChangeAspect="1" noChangeArrowheads="1"/>
                      </p:cNvPicPr>
                      <p:nvPr/>
                    </p:nvPicPr>
                    <p:blipFill>
                      <a:blip r:embed="rId9"/>
                      <a:srcRect/>
                      <a:stretch>
                        <a:fillRect/>
                      </a:stretch>
                    </p:blipFill>
                    <p:spPr bwMode="auto">
                      <a:xfrm>
                        <a:off x="1417638" y="4243388"/>
                        <a:ext cx="5389562" cy="971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4">
            <a:extLst>
              <a:ext uri="{FF2B5EF4-FFF2-40B4-BE49-F238E27FC236}">
                <a16:creationId xmlns:a16="http://schemas.microsoft.com/office/drawing/2014/main" id="{B7366654-1E3A-4BF8-898D-24DB9B93698A}"/>
              </a:ext>
            </a:extLst>
          </p:cNvPr>
          <p:cNvSpPr txBox="1">
            <a:spLocks noChangeArrowheads="1"/>
          </p:cNvSpPr>
          <p:nvPr/>
        </p:nvSpPr>
        <p:spPr bwMode="auto">
          <a:xfrm>
            <a:off x="900113" y="5348288"/>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000000"/>
                </a:solidFill>
                <a:ea typeface="微软雅黑" panose="020B0503020204020204" pitchFamily="34" charset="-122"/>
                <a:cs typeface="Times New Roman" panose="02020603050405020304" pitchFamily="18" charset="0"/>
                <a:sym typeface="Symbol" pitchFamily="18" charset="2"/>
              </a:rPr>
              <a:t>则</a:t>
            </a:r>
            <a:endParaRPr kumimoji="0" lang="zh-CN" altLang="en-US" sz="1800">
              <a:solidFill>
                <a:srgbClr val="000000"/>
              </a:solidFill>
              <a:ea typeface="微软雅黑" panose="020B0503020204020204" pitchFamily="34" charset="-122"/>
              <a:cs typeface="Times New Roman" panose="02020603050405020304" pitchFamily="18" charset="0"/>
              <a:sym typeface="Symbol" pitchFamily="18" charset="2"/>
            </a:endParaRPr>
          </a:p>
        </p:txBody>
      </p:sp>
      <p:graphicFrame>
        <p:nvGraphicFramePr>
          <p:cNvPr id="11" name="Object 15">
            <a:extLst>
              <a:ext uri="{FF2B5EF4-FFF2-40B4-BE49-F238E27FC236}">
                <a16:creationId xmlns:a16="http://schemas.microsoft.com/office/drawing/2014/main" id="{FC09C120-E751-40FC-A75D-E7880F324FFD}"/>
              </a:ext>
            </a:extLst>
          </p:cNvPr>
          <p:cNvGraphicFramePr>
            <a:graphicFrameLocks noChangeAspect="1"/>
          </p:cNvGraphicFramePr>
          <p:nvPr>
            <p:extLst>
              <p:ext uri="{D42A27DB-BD31-4B8C-83A1-F6EECF244321}">
                <p14:modId xmlns:p14="http://schemas.microsoft.com/office/powerpoint/2010/main" val="478897723"/>
              </p:ext>
            </p:extLst>
          </p:nvPr>
        </p:nvGraphicFramePr>
        <p:xfrm>
          <a:off x="1477963" y="5367338"/>
          <a:ext cx="7588250" cy="1085850"/>
        </p:xfrm>
        <a:graphic>
          <a:graphicData uri="http://schemas.openxmlformats.org/presentationml/2006/ole">
            <mc:AlternateContent xmlns:mc="http://schemas.openxmlformats.org/markup-compatibility/2006">
              <mc:Choice xmlns:v="urn:schemas-microsoft-com:vml" Requires="v">
                <p:oleObj name="Equation" r:id="rId10" imgW="3251160" imgH="482400" progId="Equation.DSMT4">
                  <p:embed/>
                </p:oleObj>
              </mc:Choice>
              <mc:Fallback>
                <p:oleObj name="Equation" r:id="rId10" imgW="3251160" imgH="482400" progId="Equation.DSMT4">
                  <p:embed/>
                  <p:pic>
                    <p:nvPicPr>
                      <p:cNvPr id="228367"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963" y="5367338"/>
                        <a:ext cx="7588250" cy="1085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页脚占位符 11">
            <a:extLst>
              <a:ext uri="{FF2B5EF4-FFF2-40B4-BE49-F238E27FC236}">
                <a16:creationId xmlns:a16="http://schemas.microsoft.com/office/drawing/2014/main" id="{E7716497-E226-48CD-9EF8-03338083FED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1306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346137-7F0F-494F-9F96-7BC48F8A0CA3}"/>
              </a:ext>
            </a:extLst>
          </p:cNvPr>
          <p:cNvSpPr>
            <a:spLocks noGrp="1"/>
          </p:cNvSpPr>
          <p:nvPr>
            <p:ph type="dt" sz="half" idx="2"/>
          </p:nvPr>
        </p:nvSpPr>
        <p:spPr/>
        <p:txBody>
          <a:bodyPr/>
          <a:lstStyle/>
          <a:p>
            <a:pPr>
              <a:defRPr/>
            </a:pPr>
            <a:fld id="{202CF92B-2E48-4978-B1D7-8C7BB926073D}" type="datetime1">
              <a:rPr lang="zh-CN" altLang="en-US" smtClean="0"/>
              <a:t>2022/11/23</a:t>
            </a:fld>
            <a:endParaRPr lang="zh-CN" altLang="en-US"/>
          </a:p>
        </p:txBody>
      </p:sp>
      <p:sp>
        <p:nvSpPr>
          <p:cNvPr id="4" name="Text Box 2">
            <a:extLst>
              <a:ext uri="{FF2B5EF4-FFF2-40B4-BE49-F238E27FC236}">
                <a16:creationId xmlns:a16="http://schemas.microsoft.com/office/drawing/2014/main" id="{C603FED8-FC0A-4DC8-ABB5-8708F313D512}"/>
              </a:ext>
            </a:extLst>
          </p:cNvPr>
          <p:cNvSpPr txBox="1">
            <a:spLocks noChangeArrowheads="1"/>
          </p:cNvSpPr>
          <p:nvPr/>
        </p:nvSpPr>
        <p:spPr bwMode="auto">
          <a:xfrm>
            <a:off x="468313" y="476250"/>
            <a:ext cx="662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dirty="0">
                <a:solidFill>
                  <a:srgbClr val="000000"/>
                </a:solidFill>
                <a:latin typeface="微软雅黑" panose="020B0503020204020204" pitchFamily="34" charset="-122"/>
                <a:ea typeface="微软雅黑" panose="020B0503020204020204" pitchFamily="34" charset="-122"/>
                <a:sym typeface="Symbol" pitchFamily="18" charset="2"/>
              </a:rPr>
              <a:t>观测数据总变异的平方和记为</a:t>
            </a:r>
          </a:p>
        </p:txBody>
      </p:sp>
      <p:graphicFrame>
        <p:nvGraphicFramePr>
          <p:cNvPr id="5" name="Object 3">
            <a:extLst>
              <a:ext uri="{FF2B5EF4-FFF2-40B4-BE49-F238E27FC236}">
                <a16:creationId xmlns:a16="http://schemas.microsoft.com/office/drawing/2014/main" id="{81DA69E7-44AA-46F9-827E-5A62EF9C0AE4}"/>
              </a:ext>
            </a:extLst>
          </p:cNvPr>
          <p:cNvGraphicFramePr>
            <a:graphicFrameLocks noChangeAspect="1"/>
          </p:cNvGraphicFramePr>
          <p:nvPr>
            <p:extLst>
              <p:ext uri="{D42A27DB-BD31-4B8C-83A1-F6EECF244321}">
                <p14:modId xmlns:p14="http://schemas.microsoft.com/office/powerpoint/2010/main" val="1655875315"/>
              </p:ext>
            </p:extLst>
          </p:nvPr>
        </p:nvGraphicFramePr>
        <p:xfrm>
          <a:off x="985838" y="981075"/>
          <a:ext cx="3614737" cy="1000125"/>
        </p:xfrm>
        <a:graphic>
          <a:graphicData uri="http://schemas.openxmlformats.org/presentationml/2006/ole">
            <mc:AlternateContent xmlns:mc="http://schemas.openxmlformats.org/markup-compatibility/2006">
              <mc:Choice xmlns:v="urn:schemas-microsoft-com:vml" Requires="v">
                <p:oleObj name="Equation" r:id="rId2" imgW="1549080" imgH="444240" progId="Equation.DSMT4">
                  <p:embed/>
                </p:oleObj>
              </mc:Choice>
              <mc:Fallback>
                <p:oleObj name="Equation" r:id="rId2" imgW="1549080" imgH="444240" progId="Equation.DSMT4">
                  <p:embed/>
                  <p:pic>
                    <p:nvPicPr>
                      <p:cNvPr id="229379" name="Object 3"/>
                      <p:cNvPicPr>
                        <a:picLocks noChangeAspect="1" noChangeArrowheads="1"/>
                      </p:cNvPicPr>
                      <p:nvPr/>
                    </p:nvPicPr>
                    <p:blipFill>
                      <a:blip r:embed="rId3"/>
                      <a:srcRect/>
                      <a:stretch>
                        <a:fillRect/>
                      </a:stretch>
                    </p:blipFill>
                    <p:spPr bwMode="auto">
                      <a:xfrm>
                        <a:off x="985838" y="981075"/>
                        <a:ext cx="3614737" cy="1000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a:extLst>
              <a:ext uri="{FF2B5EF4-FFF2-40B4-BE49-F238E27FC236}">
                <a16:creationId xmlns:a16="http://schemas.microsoft.com/office/drawing/2014/main" id="{74851F08-D3F6-41CF-9076-A23550B1EA17}"/>
              </a:ext>
            </a:extLst>
          </p:cNvPr>
          <p:cNvGraphicFramePr>
            <a:graphicFrameLocks noChangeAspect="1"/>
          </p:cNvGraphicFramePr>
          <p:nvPr>
            <p:extLst>
              <p:ext uri="{D42A27DB-BD31-4B8C-83A1-F6EECF244321}">
                <p14:modId xmlns:p14="http://schemas.microsoft.com/office/powerpoint/2010/main" val="825251994"/>
              </p:ext>
            </p:extLst>
          </p:nvPr>
        </p:nvGraphicFramePr>
        <p:xfrm>
          <a:off x="1589088" y="2062163"/>
          <a:ext cx="2927350" cy="900112"/>
        </p:xfrm>
        <a:graphic>
          <a:graphicData uri="http://schemas.openxmlformats.org/presentationml/2006/ole">
            <mc:AlternateContent xmlns:mc="http://schemas.openxmlformats.org/markup-compatibility/2006">
              <mc:Choice xmlns:v="urn:schemas-microsoft-com:vml" Requires="v">
                <p:oleObj name="Equation" r:id="rId4" imgW="1104840" imgH="431640" progId="Equation.DSMT4">
                  <p:embed/>
                </p:oleObj>
              </mc:Choice>
              <mc:Fallback>
                <p:oleObj name="Equation" r:id="rId4" imgW="1104840" imgH="431640" progId="Equation.DSMT4">
                  <p:embed/>
                  <p:pic>
                    <p:nvPicPr>
                      <p:cNvPr id="229380" name="Object 4"/>
                      <p:cNvPicPr>
                        <a:picLocks noChangeAspect="1" noChangeArrowheads="1"/>
                      </p:cNvPicPr>
                      <p:nvPr/>
                    </p:nvPicPr>
                    <p:blipFill>
                      <a:blip r:embed="rId5"/>
                      <a:srcRect/>
                      <a:stretch>
                        <a:fillRect/>
                      </a:stretch>
                    </p:blipFill>
                    <p:spPr bwMode="auto">
                      <a:xfrm>
                        <a:off x="1589088" y="2062163"/>
                        <a:ext cx="2927350" cy="900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a:extLst>
              <a:ext uri="{FF2B5EF4-FFF2-40B4-BE49-F238E27FC236}">
                <a16:creationId xmlns:a16="http://schemas.microsoft.com/office/drawing/2014/main" id="{8D54556B-854C-4BE4-8502-1187406E4D7E}"/>
              </a:ext>
            </a:extLst>
          </p:cNvPr>
          <p:cNvGraphicFramePr>
            <a:graphicFrameLocks noChangeAspect="1"/>
          </p:cNvGraphicFramePr>
          <p:nvPr>
            <p:extLst>
              <p:ext uri="{D42A27DB-BD31-4B8C-83A1-F6EECF244321}">
                <p14:modId xmlns:p14="http://schemas.microsoft.com/office/powerpoint/2010/main" val="3058843958"/>
              </p:ext>
            </p:extLst>
          </p:nvPr>
        </p:nvGraphicFramePr>
        <p:xfrm>
          <a:off x="1644650" y="5788025"/>
          <a:ext cx="4208463" cy="520700"/>
        </p:xfrm>
        <a:graphic>
          <a:graphicData uri="http://schemas.openxmlformats.org/presentationml/2006/ole">
            <mc:AlternateContent xmlns:mc="http://schemas.openxmlformats.org/markup-compatibility/2006">
              <mc:Choice xmlns:v="urn:schemas-microsoft-com:vml" Requires="v">
                <p:oleObj name="Equation" r:id="rId6" imgW="1612800" imgH="228600" progId="Equation.DSMT4">
                  <p:embed/>
                </p:oleObj>
              </mc:Choice>
              <mc:Fallback>
                <p:oleObj name="Equation" r:id="rId6" imgW="1612800" imgH="228600" progId="Equation.DSMT4">
                  <p:embed/>
                  <p:pic>
                    <p:nvPicPr>
                      <p:cNvPr id="22938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650" y="5788025"/>
                        <a:ext cx="4208463" cy="5207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1">
            <a:extLst>
              <a:ext uri="{FF2B5EF4-FFF2-40B4-BE49-F238E27FC236}">
                <a16:creationId xmlns:a16="http://schemas.microsoft.com/office/drawing/2014/main" id="{B1823B84-CFB6-47FA-9847-348662CFB8F5}"/>
              </a:ext>
            </a:extLst>
          </p:cNvPr>
          <p:cNvGraphicFramePr>
            <a:graphicFrameLocks noChangeAspect="1"/>
          </p:cNvGraphicFramePr>
          <p:nvPr>
            <p:extLst>
              <p:ext uri="{D42A27DB-BD31-4B8C-83A1-F6EECF244321}">
                <p14:modId xmlns:p14="http://schemas.microsoft.com/office/powerpoint/2010/main" val="2348813024"/>
              </p:ext>
            </p:extLst>
          </p:nvPr>
        </p:nvGraphicFramePr>
        <p:xfrm>
          <a:off x="4452938" y="2049463"/>
          <a:ext cx="2960687" cy="927100"/>
        </p:xfrm>
        <a:graphic>
          <a:graphicData uri="http://schemas.openxmlformats.org/presentationml/2006/ole">
            <mc:AlternateContent xmlns:mc="http://schemas.openxmlformats.org/markup-compatibility/2006">
              <mc:Choice xmlns:v="urn:schemas-microsoft-com:vml" Requires="v">
                <p:oleObj name="Equation" r:id="rId8" imgW="1117440" imgH="444240" progId="Equation.DSMT4">
                  <p:embed/>
                </p:oleObj>
              </mc:Choice>
              <mc:Fallback>
                <p:oleObj name="Equation" r:id="rId8" imgW="1117440" imgH="444240" progId="Equation.DSMT4">
                  <p:embed/>
                  <p:pic>
                    <p:nvPicPr>
                      <p:cNvPr id="229387" name="Object 11"/>
                      <p:cNvPicPr>
                        <a:picLocks noChangeAspect="1" noChangeArrowheads="1"/>
                      </p:cNvPicPr>
                      <p:nvPr/>
                    </p:nvPicPr>
                    <p:blipFill>
                      <a:blip r:embed="rId9"/>
                      <a:srcRect/>
                      <a:stretch>
                        <a:fillRect/>
                      </a:stretch>
                    </p:blipFill>
                    <p:spPr bwMode="auto">
                      <a:xfrm>
                        <a:off x="4452938" y="2049463"/>
                        <a:ext cx="2960687" cy="9271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2">
            <a:extLst>
              <a:ext uri="{FF2B5EF4-FFF2-40B4-BE49-F238E27FC236}">
                <a16:creationId xmlns:a16="http://schemas.microsoft.com/office/drawing/2014/main" id="{1EFB0220-39F1-4A07-9997-863C79FBDC3F}"/>
              </a:ext>
            </a:extLst>
          </p:cNvPr>
          <p:cNvGraphicFramePr>
            <a:graphicFrameLocks noChangeAspect="1"/>
          </p:cNvGraphicFramePr>
          <p:nvPr>
            <p:extLst>
              <p:ext uri="{D42A27DB-BD31-4B8C-83A1-F6EECF244321}">
                <p14:modId xmlns:p14="http://schemas.microsoft.com/office/powerpoint/2010/main" val="1704989619"/>
              </p:ext>
            </p:extLst>
          </p:nvPr>
        </p:nvGraphicFramePr>
        <p:xfrm>
          <a:off x="2036763" y="3163888"/>
          <a:ext cx="5048250" cy="927100"/>
        </p:xfrm>
        <a:graphic>
          <a:graphicData uri="http://schemas.openxmlformats.org/presentationml/2006/ole">
            <mc:AlternateContent xmlns:mc="http://schemas.openxmlformats.org/markup-compatibility/2006">
              <mc:Choice xmlns:v="urn:schemas-microsoft-com:vml" Requires="v">
                <p:oleObj name="Equation" r:id="rId10" imgW="1904760" imgH="444240" progId="Equation.DSMT4">
                  <p:embed/>
                </p:oleObj>
              </mc:Choice>
              <mc:Fallback>
                <p:oleObj name="Equation" r:id="rId10" imgW="1904760" imgH="444240" progId="Equation.DSMT4">
                  <p:embed/>
                  <p:pic>
                    <p:nvPicPr>
                      <p:cNvPr id="229388" name="Object 12"/>
                      <p:cNvPicPr>
                        <a:picLocks noChangeAspect="1" noChangeArrowheads="1"/>
                      </p:cNvPicPr>
                      <p:nvPr/>
                    </p:nvPicPr>
                    <p:blipFill>
                      <a:blip r:embed="rId11"/>
                      <a:srcRect/>
                      <a:stretch>
                        <a:fillRect/>
                      </a:stretch>
                    </p:blipFill>
                    <p:spPr bwMode="auto">
                      <a:xfrm>
                        <a:off x="2036763" y="3163888"/>
                        <a:ext cx="5048250" cy="9271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3">
            <a:extLst>
              <a:ext uri="{FF2B5EF4-FFF2-40B4-BE49-F238E27FC236}">
                <a16:creationId xmlns:a16="http://schemas.microsoft.com/office/drawing/2014/main" id="{E2071FB4-FF76-4588-9D13-7399AC477DF6}"/>
              </a:ext>
            </a:extLst>
          </p:cNvPr>
          <p:cNvGraphicFramePr>
            <a:graphicFrameLocks noChangeAspect="1"/>
          </p:cNvGraphicFramePr>
          <p:nvPr>
            <p:extLst>
              <p:ext uri="{D42A27DB-BD31-4B8C-83A1-F6EECF244321}">
                <p14:modId xmlns:p14="http://schemas.microsoft.com/office/powerpoint/2010/main" val="50902258"/>
              </p:ext>
            </p:extLst>
          </p:nvPr>
        </p:nvGraphicFramePr>
        <p:xfrm>
          <a:off x="2032000" y="4445000"/>
          <a:ext cx="3230563" cy="1000125"/>
        </p:xfrm>
        <a:graphic>
          <a:graphicData uri="http://schemas.openxmlformats.org/presentationml/2006/ole">
            <mc:AlternateContent xmlns:mc="http://schemas.openxmlformats.org/markup-compatibility/2006">
              <mc:Choice xmlns:v="urn:schemas-microsoft-com:vml" Requires="v">
                <p:oleObj name="Equation" r:id="rId12" imgW="1384200" imgH="444240" progId="Equation.DSMT4">
                  <p:embed/>
                </p:oleObj>
              </mc:Choice>
              <mc:Fallback>
                <p:oleObj name="Equation" r:id="rId12" imgW="1384200" imgH="444240" progId="Equation.DSMT4">
                  <p:embed/>
                  <p:pic>
                    <p:nvPicPr>
                      <p:cNvPr id="229389" name="Object 13"/>
                      <p:cNvPicPr>
                        <a:picLocks noChangeAspect="1" noChangeArrowheads="1"/>
                      </p:cNvPicPr>
                      <p:nvPr/>
                    </p:nvPicPr>
                    <p:blipFill>
                      <a:blip r:embed="rId13"/>
                      <a:srcRect/>
                      <a:stretch>
                        <a:fillRect/>
                      </a:stretch>
                    </p:blipFill>
                    <p:spPr bwMode="auto">
                      <a:xfrm>
                        <a:off x="2032000" y="4445000"/>
                        <a:ext cx="3230563" cy="1000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页脚占位符 10">
            <a:extLst>
              <a:ext uri="{FF2B5EF4-FFF2-40B4-BE49-F238E27FC236}">
                <a16:creationId xmlns:a16="http://schemas.microsoft.com/office/drawing/2014/main" id="{6690E3CE-20DD-4A26-95CC-58700246745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46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964D395-5CE3-47C7-BFE5-A5FD8181BD90}"/>
              </a:ext>
            </a:extLst>
          </p:cNvPr>
          <p:cNvSpPr>
            <a:spLocks noGrp="1"/>
          </p:cNvSpPr>
          <p:nvPr>
            <p:ph type="dt" sz="half" idx="2"/>
          </p:nvPr>
        </p:nvSpPr>
        <p:spPr/>
        <p:txBody>
          <a:bodyPr/>
          <a:lstStyle/>
          <a:p>
            <a:pPr>
              <a:defRPr/>
            </a:pPr>
            <a:fld id="{960B13FE-6107-4282-A33D-77BE8C1D30C7}" type="datetime1">
              <a:rPr lang="zh-CN" altLang="en-US" smtClean="0"/>
              <a:t>2022/11/23</a:t>
            </a:fld>
            <a:endParaRPr lang="zh-CN" altLang="en-US"/>
          </a:p>
        </p:txBody>
      </p:sp>
      <p:sp>
        <p:nvSpPr>
          <p:cNvPr id="4" name="Text Box 6">
            <a:extLst>
              <a:ext uri="{FF2B5EF4-FFF2-40B4-BE49-F238E27FC236}">
                <a16:creationId xmlns:a16="http://schemas.microsoft.com/office/drawing/2014/main" id="{1680E161-6169-4AF1-9E5A-83B359E54C5B}"/>
              </a:ext>
            </a:extLst>
          </p:cNvPr>
          <p:cNvSpPr txBox="1">
            <a:spLocks noChangeArrowheads="1"/>
          </p:cNvSpPr>
          <p:nvPr/>
        </p:nvSpPr>
        <p:spPr bwMode="auto">
          <a:xfrm>
            <a:off x="611188" y="600075"/>
            <a:ext cx="7993062"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30000"/>
              </a:lnSpc>
              <a:spcBef>
                <a:spcPct val="20000"/>
              </a:spcBef>
              <a:spcAft>
                <a:spcPts val="0"/>
              </a:spcAft>
              <a:buClrTx/>
              <a:buSzTx/>
              <a:buFontTx/>
              <a:buNone/>
              <a:tabLst/>
              <a:defRPr/>
            </a:pP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dirty="0">
                <a:ln>
                  <a:noFill/>
                </a:ln>
                <a:solidFill>
                  <a:srgbClr val="0000FF"/>
                </a:solidFill>
                <a:effectLst/>
                <a:uLnTx/>
                <a:uFillTx/>
                <a:ea typeface="微软雅黑" panose="020B0503020204020204" pitchFamily="34" charset="-122"/>
                <a:cs typeface="Times New Roman" panose="02020603050405020304" pitchFamily="18" charset="0"/>
              </a:rPr>
              <a:t>T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反映了全部数据总的偏差程度，称为总离差平方和；</a:t>
            </a:r>
          </a:p>
          <a:p>
            <a:pPr marL="0" marR="0" lvl="0" indent="0" defTabSz="914400" eaLnBrk="1" fontAlgn="auto" latinLnBrk="0" hangingPunct="1">
              <a:lnSpc>
                <a:spcPct val="130000"/>
              </a:lnSpc>
              <a:spcBef>
                <a:spcPct val="20000"/>
              </a:spcBef>
              <a:spcAft>
                <a:spcPts val="0"/>
              </a:spcAft>
              <a:buClrTx/>
              <a:buSzTx/>
              <a:buFontTx/>
              <a:buNone/>
              <a:tabLst/>
              <a:defRPr/>
            </a:pP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dirty="0">
                <a:ln>
                  <a:noFill/>
                </a:ln>
                <a:solidFill>
                  <a:srgbClr val="0000FF"/>
                </a:solidFill>
                <a:effectLst/>
                <a:uLnTx/>
                <a:uFillTx/>
                <a:ea typeface="微软雅黑" panose="020B0503020204020204" pitchFamily="34" charset="-122"/>
                <a:cs typeface="Times New Roman" panose="02020603050405020304" pitchFamily="18" charset="0"/>
              </a:rPr>
              <a:t>A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称为因子</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引起的离差平方和；</a:t>
            </a:r>
          </a:p>
          <a:p>
            <a:pPr marL="0" marR="0" lvl="0" indent="0" defTabSz="914400" eaLnBrk="1" fontAlgn="auto" latinLnBrk="0" hangingPunct="1">
              <a:lnSpc>
                <a:spcPct val="130000"/>
              </a:lnSpc>
              <a:spcBef>
                <a:spcPct val="20000"/>
              </a:spcBef>
              <a:spcAft>
                <a:spcPts val="0"/>
              </a:spcAft>
              <a:buClrTx/>
              <a:buSzTx/>
              <a:buFontTx/>
              <a:buNone/>
              <a:tabLst/>
              <a:defRPr/>
            </a:pP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dirty="0">
                <a:ln>
                  <a:noFill/>
                </a:ln>
                <a:solidFill>
                  <a:srgbClr val="0000FF"/>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称为因子</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B</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引起的离差平方和；</a:t>
            </a:r>
          </a:p>
          <a:p>
            <a:pPr marL="0" marR="0" lvl="0" indent="0" defTabSz="914400" eaLnBrk="1" fontAlgn="auto" latinLnBrk="0" hangingPunct="1">
              <a:lnSpc>
                <a:spcPct val="130000"/>
              </a:lnSpc>
              <a:spcBef>
                <a:spcPct val="20000"/>
              </a:spcBef>
              <a:spcAft>
                <a:spcPts val="0"/>
              </a:spcAft>
              <a:buClrTx/>
              <a:buSzTx/>
              <a:buFontTx/>
              <a:buNone/>
              <a:tabLst/>
              <a:defRPr/>
            </a:pP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dirty="0">
                <a:ln>
                  <a:noFill/>
                </a:ln>
                <a:solidFill>
                  <a:srgbClr val="0000FF"/>
                </a:solidFill>
                <a:effectLst/>
                <a:uLnTx/>
                <a:uFillTx/>
                <a:ea typeface="微软雅黑" panose="020B0503020204020204" pitchFamily="34" charset="-122"/>
                <a:cs typeface="Times New Roman" panose="02020603050405020304" pitchFamily="18" charset="0"/>
              </a:rPr>
              <a:t>A</a:t>
            </a:r>
            <a:r>
              <a:rPr kumimoji="0" lang="en-US" altLang="zh-CN" sz="1800" i="0" u="none" strike="noStrike" kern="0" cap="none" spc="0" normalizeH="0" baseline="-25000" noProof="0" dirty="0">
                <a:ln>
                  <a:noFill/>
                </a:ln>
                <a:solidFill>
                  <a:srgbClr val="0000FF"/>
                </a:solidFill>
                <a:effectLst/>
                <a:uLnTx/>
                <a:uFillTx/>
                <a:ea typeface="微软雅黑" panose="020B0503020204020204" pitchFamily="34" charset="-122"/>
                <a:cs typeface="Times New Roman" panose="02020603050405020304" pitchFamily="18" charset="0"/>
              </a:rPr>
              <a:t> X</a:t>
            </a:r>
            <a:r>
              <a:rPr kumimoji="0" lang="en-US" altLang="zh-CN" sz="2400" i="1" u="none" strike="noStrike" kern="0" cap="none" spc="0" normalizeH="0" baseline="-25000" noProof="0" dirty="0">
                <a:ln>
                  <a:noFill/>
                </a:ln>
                <a:solidFill>
                  <a:srgbClr val="0000FF"/>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称为因子</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A</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和</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B</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的交互作用引起的离差平方和；</a:t>
            </a:r>
          </a:p>
          <a:p>
            <a:pPr marL="0" marR="0" lvl="0" indent="0" defTabSz="914400" eaLnBrk="1" fontAlgn="auto" latinLnBrk="0" hangingPunct="1">
              <a:lnSpc>
                <a:spcPct val="130000"/>
              </a:lnSpc>
              <a:spcBef>
                <a:spcPct val="20000"/>
              </a:spcBef>
              <a:spcAft>
                <a:spcPts val="0"/>
              </a:spcAft>
              <a:buClrTx/>
              <a:buSzTx/>
              <a:buFontTx/>
              <a:buNone/>
              <a:tabLst/>
              <a:defRPr/>
            </a:pPr>
            <a:r>
              <a:rPr kumimoji="0" lang="en-US" altLang="zh-CN" sz="2400" i="1" u="none" strike="noStrike" kern="0" cap="none" spc="0" normalizeH="0" baseline="0" noProof="0" dirty="0">
                <a:ln>
                  <a:noFill/>
                </a:ln>
                <a:solidFill>
                  <a:srgbClr val="0000FF"/>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dirty="0">
                <a:ln>
                  <a:noFill/>
                </a:ln>
                <a:solidFill>
                  <a:srgbClr val="0000FF"/>
                </a:solidFill>
                <a:effectLst/>
                <a:uLnTx/>
                <a:uFillTx/>
                <a:ea typeface="微软雅黑" panose="020B0503020204020204" pitchFamily="34" charset="-122"/>
                <a:cs typeface="Times New Roman" panose="02020603050405020304" pitchFamily="18" charset="0"/>
              </a:rPr>
              <a:t>E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称为随机误差引起的离差平方和。</a:t>
            </a:r>
          </a:p>
        </p:txBody>
      </p:sp>
      <p:sp>
        <p:nvSpPr>
          <p:cNvPr id="5" name="页脚占位符 4">
            <a:extLst>
              <a:ext uri="{FF2B5EF4-FFF2-40B4-BE49-F238E27FC236}">
                <a16:creationId xmlns:a16="http://schemas.microsoft.com/office/drawing/2014/main" id="{E521C7DD-7E38-4300-A96F-50306917B9B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77475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BD7694-CB44-4FBD-8F4D-C6E5517CB377}"/>
              </a:ext>
            </a:extLst>
          </p:cNvPr>
          <p:cNvSpPr>
            <a:spLocks noGrp="1"/>
          </p:cNvSpPr>
          <p:nvPr>
            <p:ph type="dt" sz="half" idx="2"/>
          </p:nvPr>
        </p:nvSpPr>
        <p:spPr/>
        <p:txBody>
          <a:bodyPr/>
          <a:lstStyle/>
          <a:p>
            <a:pPr>
              <a:defRPr/>
            </a:pPr>
            <a:fld id="{4648C3F6-CA8A-4F3F-BEBC-98213946EA4D}" type="datetime1">
              <a:rPr lang="zh-CN" altLang="en-US" smtClean="0"/>
              <a:t>2022/11/23</a:t>
            </a:fld>
            <a:endParaRPr lang="zh-CN" altLang="en-US"/>
          </a:p>
        </p:txBody>
      </p:sp>
      <p:sp>
        <p:nvSpPr>
          <p:cNvPr id="4" name="Text Box 13">
            <a:extLst>
              <a:ext uri="{FF2B5EF4-FFF2-40B4-BE49-F238E27FC236}">
                <a16:creationId xmlns:a16="http://schemas.microsoft.com/office/drawing/2014/main" id="{03C3C86F-603A-4242-B08D-6099AECE471D}"/>
              </a:ext>
            </a:extLst>
          </p:cNvPr>
          <p:cNvSpPr txBox="1">
            <a:spLocks noChangeArrowheads="1"/>
          </p:cNvSpPr>
          <p:nvPr/>
        </p:nvSpPr>
        <p:spPr bwMode="auto">
          <a:xfrm>
            <a:off x="539750" y="527397"/>
            <a:ext cx="568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dirty="0">
                <a:solidFill>
                  <a:srgbClr val="FF0000"/>
                </a:solidFill>
                <a:ea typeface="微软雅黑" panose="020B0503020204020204" pitchFamily="34" charset="-122"/>
                <a:cs typeface="Times New Roman" panose="02020603050405020304" pitchFamily="18" charset="0"/>
              </a:rPr>
              <a:t>定理</a:t>
            </a:r>
            <a:r>
              <a:rPr kumimoji="0" lang="en-US" altLang="zh-CN" sz="2400" dirty="0">
                <a:solidFill>
                  <a:srgbClr val="FF0000"/>
                </a:solidFill>
                <a:ea typeface="微软雅黑" panose="020B0503020204020204" pitchFamily="34" charset="-122"/>
                <a:cs typeface="Times New Roman" panose="02020603050405020304" pitchFamily="18" charset="0"/>
              </a:rPr>
              <a:t>5-3</a:t>
            </a:r>
            <a:r>
              <a:rPr kumimoji="0" lang="en-US" altLang="zh-CN" sz="2400" dirty="0">
                <a:solidFill>
                  <a:srgbClr val="009999"/>
                </a:solidFill>
                <a:ea typeface="微软雅黑" panose="020B0503020204020204" pitchFamily="34" charset="-122"/>
                <a:cs typeface="Times New Roman" panose="02020603050405020304" pitchFamily="18" charset="0"/>
              </a:rPr>
              <a:t>  </a:t>
            </a:r>
            <a:r>
              <a:rPr kumimoji="0" lang="zh-CN" altLang="en-US" sz="2400" dirty="0">
                <a:solidFill>
                  <a:srgbClr val="000000"/>
                </a:solidFill>
                <a:ea typeface="微软雅黑" panose="020B0503020204020204" pitchFamily="34" charset="-122"/>
                <a:cs typeface="Times New Roman" panose="02020603050405020304" pitchFamily="18" charset="0"/>
              </a:rPr>
              <a:t>对于模型（</a:t>
            </a:r>
            <a:r>
              <a:rPr kumimoji="0" lang="en-US" altLang="en-US" sz="2400" dirty="0">
                <a:solidFill>
                  <a:srgbClr val="000000"/>
                </a:solidFill>
                <a:ea typeface="微软雅黑" panose="020B0503020204020204" pitchFamily="34" charset="-122"/>
                <a:cs typeface="Times New Roman" panose="02020603050405020304" pitchFamily="18" charset="0"/>
              </a:rPr>
              <a:t> Ⅲ </a:t>
            </a:r>
            <a:r>
              <a:rPr kumimoji="0" lang="zh-CN" altLang="en-US" sz="2400" dirty="0">
                <a:solidFill>
                  <a:srgbClr val="000000"/>
                </a:solidFill>
                <a:ea typeface="微软雅黑" panose="020B0503020204020204" pitchFamily="34" charset="-122"/>
                <a:cs typeface="Times New Roman" panose="02020603050405020304" pitchFamily="18" charset="0"/>
              </a:rPr>
              <a:t>），有</a:t>
            </a:r>
          </a:p>
        </p:txBody>
      </p:sp>
      <p:grpSp>
        <p:nvGrpSpPr>
          <p:cNvPr id="5" name="Group 22">
            <a:extLst>
              <a:ext uri="{FF2B5EF4-FFF2-40B4-BE49-F238E27FC236}">
                <a16:creationId xmlns:a16="http://schemas.microsoft.com/office/drawing/2014/main" id="{9254040D-7166-460E-87C8-85BD923FE5AF}"/>
              </a:ext>
            </a:extLst>
          </p:cNvPr>
          <p:cNvGrpSpPr>
            <a:grpSpLocks/>
          </p:cNvGrpSpPr>
          <p:nvPr/>
        </p:nvGrpSpPr>
        <p:grpSpPr bwMode="auto">
          <a:xfrm>
            <a:off x="827088" y="1175097"/>
            <a:ext cx="3495675" cy="784225"/>
            <a:chOff x="521" y="663"/>
            <a:chExt cx="2202" cy="494"/>
          </a:xfrm>
        </p:grpSpPr>
        <p:graphicFrame>
          <p:nvGraphicFramePr>
            <p:cNvPr id="6" name="Object 2">
              <a:extLst>
                <a:ext uri="{FF2B5EF4-FFF2-40B4-BE49-F238E27FC236}">
                  <a16:creationId xmlns:a16="http://schemas.microsoft.com/office/drawing/2014/main" id="{CCE1EEE1-A09C-486E-B83F-319359C26103}"/>
                </a:ext>
              </a:extLst>
            </p:cNvPr>
            <p:cNvGraphicFramePr>
              <a:graphicFrameLocks noChangeAspect="1"/>
            </p:cNvGraphicFramePr>
            <p:nvPr>
              <p:extLst>
                <p:ext uri="{D42A27DB-BD31-4B8C-83A1-F6EECF244321}">
                  <p14:modId xmlns:p14="http://schemas.microsoft.com/office/powerpoint/2010/main" val="1069596616"/>
                </p:ext>
              </p:extLst>
            </p:nvPr>
          </p:nvGraphicFramePr>
          <p:xfrm>
            <a:off x="953" y="663"/>
            <a:ext cx="1770" cy="494"/>
          </p:xfrm>
          <a:graphic>
            <a:graphicData uri="http://schemas.openxmlformats.org/presentationml/2006/ole">
              <mc:AlternateContent xmlns:mc="http://schemas.openxmlformats.org/markup-compatibility/2006">
                <mc:Choice xmlns:v="urn:schemas-microsoft-com:vml" Requires="v">
                  <p:oleObj name="Equation" r:id="rId2" imgW="1409400" imgH="393480" progId="Equation.DSMT4">
                    <p:embed/>
                  </p:oleObj>
                </mc:Choice>
                <mc:Fallback>
                  <p:oleObj name="Equation" r:id="rId2" imgW="1409400" imgH="393480" progId="Equation.DSMT4">
                    <p:embed/>
                    <p:pic>
                      <p:nvPicPr>
                        <p:cNvPr id="232450" name="Object 2"/>
                        <p:cNvPicPr>
                          <a:picLocks noChangeAspect="1" noChangeArrowheads="1"/>
                        </p:cNvPicPr>
                        <p:nvPr/>
                      </p:nvPicPr>
                      <p:blipFill>
                        <a:blip r:embed="rId3"/>
                        <a:srcRect/>
                        <a:stretch>
                          <a:fillRect/>
                        </a:stretch>
                      </p:blipFill>
                      <p:spPr bwMode="auto">
                        <a:xfrm>
                          <a:off x="953" y="663"/>
                          <a:ext cx="1770"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4">
              <a:extLst>
                <a:ext uri="{FF2B5EF4-FFF2-40B4-BE49-F238E27FC236}">
                  <a16:creationId xmlns:a16="http://schemas.microsoft.com/office/drawing/2014/main" id="{F7B15C30-1E87-46E7-BC59-A2C231C741BF}"/>
                </a:ext>
              </a:extLst>
            </p:cNvPr>
            <p:cNvSpPr txBox="1">
              <a:spLocks noChangeArrowheads="1"/>
            </p:cNvSpPr>
            <p:nvPr/>
          </p:nvSpPr>
          <p:spPr bwMode="auto">
            <a:xfrm>
              <a:off x="521" y="738"/>
              <a:ext cx="11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(1)</a:t>
              </a:r>
            </a:p>
          </p:txBody>
        </p:sp>
      </p:grpSp>
      <p:grpSp>
        <p:nvGrpSpPr>
          <p:cNvPr id="8" name="Group 23">
            <a:extLst>
              <a:ext uri="{FF2B5EF4-FFF2-40B4-BE49-F238E27FC236}">
                <a16:creationId xmlns:a16="http://schemas.microsoft.com/office/drawing/2014/main" id="{785928AE-7720-4F13-B5BD-D860F8717670}"/>
              </a:ext>
            </a:extLst>
          </p:cNvPr>
          <p:cNvGrpSpPr>
            <a:grpSpLocks/>
          </p:cNvGrpSpPr>
          <p:nvPr/>
        </p:nvGrpSpPr>
        <p:grpSpPr bwMode="auto">
          <a:xfrm>
            <a:off x="827088" y="2164109"/>
            <a:ext cx="5257800" cy="784225"/>
            <a:chOff x="521" y="1286"/>
            <a:chExt cx="3312" cy="494"/>
          </a:xfrm>
        </p:grpSpPr>
        <p:graphicFrame>
          <p:nvGraphicFramePr>
            <p:cNvPr id="9" name="Object 3">
              <a:extLst>
                <a:ext uri="{FF2B5EF4-FFF2-40B4-BE49-F238E27FC236}">
                  <a16:creationId xmlns:a16="http://schemas.microsoft.com/office/drawing/2014/main" id="{331BC63D-1603-418A-8A99-3EA1855BA12F}"/>
                </a:ext>
              </a:extLst>
            </p:cNvPr>
            <p:cNvGraphicFramePr>
              <a:graphicFrameLocks noChangeAspect="1"/>
            </p:cNvGraphicFramePr>
            <p:nvPr>
              <p:extLst>
                <p:ext uri="{D42A27DB-BD31-4B8C-83A1-F6EECF244321}">
                  <p14:modId xmlns:p14="http://schemas.microsoft.com/office/powerpoint/2010/main" val="3169957211"/>
                </p:ext>
              </p:extLst>
            </p:nvPr>
          </p:nvGraphicFramePr>
          <p:xfrm>
            <a:off x="1927" y="1286"/>
            <a:ext cx="1386" cy="494"/>
          </p:xfrm>
          <a:graphic>
            <a:graphicData uri="http://schemas.openxmlformats.org/presentationml/2006/ole">
              <mc:AlternateContent xmlns:mc="http://schemas.openxmlformats.org/markup-compatibility/2006">
                <mc:Choice xmlns:v="urn:schemas-microsoft-com:vml" Requires="v">
                  <p:oleObj name="Equation" r:id="rId4" imgW="1104840" imgH="393480" progId="Equation.DSMT4">
                    <p:embed/>
                  </p:oleObj>
                </mc:Choice>
                <mc:Fallback>
                  <p:oleObj name="Equation" r:id="rId4" imgW="1104840" imgH="393480" progId="Equation.DSMT4">
                    <p:embed/>
                    <p:pic>
                      <p:nvPicPr>
                        <p:cNvPr id="232451" name="Object 3"/>
                        <p:cNvPicPr>
                          <a:picLocks noChangeAspect="1" noChangeArrowheads="1"/>
                        </p:cNvPicPr>
                        <p:nvPr/>
                      </p:nvPicPr>
                      <p:blipFill>
                        <a:blip r:embed="rId5"/>
                        <a:srcRect/>
                        <a:stretch>
                          <a:fillRect/>
                        </a:stretch>
                      </p:blipFill>
                      <p:spPr bwMode="auto">
                        <a:xfrm>
                          <a:off x="1927" y="1286"/>
                          <a:ext cx="1386"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5">
              <a:extLst>
                <a:ext uri="{FF2B5EF4-FFF2-40B4-BE49-F238E27FC236}">
                  <a16:creationId xmlns:a16="http://schemas.microsoft.com/office/drawing/2014/main" id="{F7D087DE-1537-40D8-842C-A65B82D5FF1D}"/>
                </a:ext>
              </a:extLst>
            </p:cNvPr>
            <p:cNvSpPr txBox="1">
              <a:spLocks noChangeArrowheads="1"/>
            </p:cNvSpPr>
            <p:nvPr/>
          </p:nvSpPr>
          <p:spPr bwMode="auto">
            <a:xfrm>
              <a:off x="521" y="1374"/>
              <a:ext cx="33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(2)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H</a:t>
              </a:r>
              <a:r>
                <a:rPr kumimoji="0" lang="en-US" altLang="zh-CN" sz="2400" i="1" u="none" strike="noStrike" kern="0" cap="none" spc="0" normalizeH="0" baseline="-25000" noProof="0" dirty="0">
                  <a:ln>
                    <a:noFill/>
                  </a:ln>
                  <a:solidFill>
                    <a:srgbClr val="000000"/>
                  </a:solidFill>
                  <a:effectLst/>
                  <a:uLnTx/>
                  <a:uFillTx/>
                  <a:ea typeface="微软雅黑" panose="020B0503020204020204" pitchFamily="34" charset="-122"/>
                  <a:cs typeface="Times New Roman" panose="02020603050405020304" pitchFamily="18" charset="0"/>
                </a:rPr>
                <a:t>0 A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成立时，</a:t>
              </a:r>
              <a:endParaRPr kumimoji="0" lang="zh-CN" altLang="en-US"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endParaRPr>
            </a:p>
          </p:txBody>
        </p:sp>
      </p:grpSp>
      <p:grpSp>
        <p:nvGrpSpPr>
          <p:cNvPr id="11" name="Group 24">
            <a:extLst>
              <a:ext uri="{FF2B5EF4-FFF2-40B4-BE49-F238E27FC236}">
                <a16:creationId xmlns:a16="http://schemas.microsoft.com/office/drawing/2014/main" id="{AF01EB28-C206-4699-B6E6-63E97845182E}"/>
              </a:ext>
            </a:extLst>
          </p:cNvPr>
          <p:cNvGrpSpPr>
            <a:grpSpLocks/>
          </p:cNvGrpSpPr>
          <p:nvPr/>
        </p:nvGrpSpPr>
        <p:grpSpPr bwMode="auto">
          <a:xfrm>
            <a:off x="827088" y="3272184"/>
            <a:ext cx="5257800" cy="784225"/>
            <a:chOff x="521" y="1984"/>
            <a:chExt cx="3312" cy="494"/>
          </a:xfrm>
        </p:grpSpPr>
        <p:graphicFrame>
          <p:nvGraphicFramePr>
            <p:cNvPr id="12" name="Object 16">
              <a:extLst>
                <a:ext uri="{FF2B5EF4-FFF2-40B4-BE49-F238E27FC236}">
                  <a16:creationId xmlns:a16="http://schemas.microsoft.com/office/drawing/2014/main" id="{3610D333-EC45-4F73-BCAA-171AECBA61EC}"/>
                </a:ext>
              </a:extLst>
            </p:cNvPr>
            <p:cNvGraphicFramePr>
              <a:graphicFrameLocks noChangeAspect="1"/>
            </p:cNvGraphicFramePr>
            <p:nvPr>
              <p:extLst>
                <p:ext uri="{D42A27DB-BD31-4B8C-83A1-F6EECF244321}">
                  <p14:modId xmlns:p14="http://schemas.microsoft.com/office/powerpoint/2010/main" val="3034680870"/>
                </p:ext>
              </p:extLst>
            </p:nvPr>
          </p:nvGraphicFramePr>
          <p:xfrm>
            <a:off x="1943" y="1984"/>
            <a:ext cx="1354" cy="494"/>
          </p:xfrm>
          <a:graphic>
            <a:graphicData uri="http://schemas.openxmlformats.org/presentationml/2006/ole">
              <mc:AlternateContent xmlns:mc="http://schemas.openxmlformats.org/markup-compatibility/2006">
                <mc:Choice xmlns:v="urn:schemas-microsoft-com:vml" Requires="v">
                  <p:oleObj name="Equation" r:id="rId6" imgW="1079280" imgH="393480" progId="Equation.DSMT4">
                    <p:embed/>
                  </p:oleObj>
                </mc:Choice>
                <mc:Fallback>
                  <p:oleObj name="Equation" r:id="rId6" imgW="1079280" imgH="393480" progId="Equation.DSMT4">
                    <p:embed/>
                    <p:pic>
                      <p:nvPicPr>
                        <p:cNvPr id="232464" name="Object 16"/>
                        <p:cNvPicPr>
                          <a:picLocks noChangeAspect="1" noChangeArrowheads="1"/>
                        </p:cNvPicPr>
                        <p:nvPr/>
                      </p:nvPicPr>
                      <p:blipFill>
                        <a:blip r:embed="rId7"/>
                        <a:srcRect/>
                        <a:stretch>
                          <a:fillRect/>
                        </a:stretch>
                      </p:blipFill>
                      <p:spPr bwMode="auto">
                        <a:xfrm>
                          <a:off x="1943" y="1984"/>
                          <a:ext cx="1354"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7">
              <a:extLst>
                <a:ext uri="{FF2B5EF4-FFF2-40B4-BE49-F238E27FC236}">
                  <a16:creationId xmlns:a16="http://schemas.microsoft.com/office/drawing/2014/main" id="{DEFD072F-5EC7-4ED5-AE64-4D25039B12B4}"/>
                </a:ext>
              </a:extLst>
            </p:cNvPr>
            <p:cNvSpPr txBox="1">
              <a:spLocks noChangeArrowheads="1"/>
            </p:cNvSpPr>
            <p:nvPr/>
          </p:nvSpPr>
          <p:spPr bwMode="auto">
            <a:xfrm>
              <a:off x="521" y="2072"/>
              <a:ext cx="33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(3)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H</a:t>
              </a:r>
              <a:r>
                <a:rPr kumimoji="0" lang="en-US" altLang="zh-CN" sz="2400" i="1" u="none" strike="noStrike" kern="0" cap="none" spc="0" normalizeH="0" baseline="-25000" noProof="0" dirty="0">
                  <a:ln>
                    <a:noFill/>
                  </a:ln>
                  <a:solidFill>
                    <a:srgbClr val="000000"/>
                  </a:solidFill>
                  <a:effectLst/>
                  <a:uLnTx/>
                  <a:uFillTx/>
                  <a:ea typeface="微软雅黑" panose="020B0503020204020204" pitchFamily="34" charset="-122"/>
                  <a:cs typeface="Times New Roman" panose="02020603050405020304" pitchFamily="18" charset="0"/>
                </a:rPr>
                <a:t>0 B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成立时，</a:t>
              </a:r>
              <a:endParaRPr kumimoji="0" lang="zh-CN" altLang="en-US"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endParaRPr>
            </a:p>
          </p:txBody>
        </p:sp>
      </p:grpSp>
      <p:grpSp>
        <p:nvGrpSpPr>
          <p:cNvPr id="14" name="Group 25">
            <a:extLst>
              <a:ext uri="{FF2B5EF4-FFF2-40B4-BE49-F238E27FC236}">
                <a16:creationId xmlns:a16="http://schemas.microsoft.com/office/drawing/2014/main" id="{798AF448-F5C0-4604-A9F1-20D42C61D409}"/>
              </a:ext>
            </a:extLst>
          </p:cNvPr>
          <p:cNvGrpSpPr>
            <a:grpSpLocks/>
          </p:cNvGrpSpPr>
          <p:nvPr/>
        </p:nvGrpSpPr>
        <p:grpSpPr bwMode="auto">
          <a:xfrm>
            <a:off x="827088" y="4351684"/>
            <a:ext cx="5992812" cy="784225"/>
            <a:chOff x="521" y="2664"/>
            <a:chExt cx="3775" cy="494"/>
          </a:xfrm>
        </p:grpSpPr>
        <p:graphicFrame>
          <p:nvGraphicFramePr>
            <p:cNvPr id="15" name="Object 18">
              <a:extLst>
                <a:ext uri="{FF2B5EF4-FFF2-40B4-BE49-F238E27FC236}">
                  <a16:creationId xmlns:a16="http://schemas.microsoft.com/office/drawing/2014/main" id="{E56F0A7B-F951-4027-A3BD-D6603B0D93BB}"/>
                </a:ext>
              </a:extLst>
            </p:cNvPr>
            <p:cNvGraphicFramePr>
              <a:graphicFrameLocks noChangeAspect="1"/>
            </p:cNvGraphicFramePr>
            <p:nvPr>
              <p:extLst>
                <p:ext uri="{D42A27DB-BD31-4B8C-83A1-F6EECF244321}">
                  <p14:modId xmlns:p14="http://schemas.microsoft.com/office/powerpoint/2010/main" val="1077765782"/>
                </p:ext>
              </p:extLst>
            </p:nvPr>
          </p:nvGraphicFramePr>
          <p:xfrm>
            <a:off x="2131" y="2664"/>
            <a:ext cx="2165" cy="494"/>
          </p:xfrm>
          <a:graphic>
            <a:graphicData uri="http://schemas.openxmlformats.org/presentationml/2006/ole">
              <mc:AlternateContent xmlns:mc="http://schemas.openxmlformats.org/markup-compatibility/2006">
                <mc:Choice xmlns:v="urn:schemas-microsoft-com:vml" Requires="v">
                  <p:oleObj name="Equation" r:id="rId8" imgW="1726920" imgH="393480" progId="Equation.DSMT4">
                    <p:embed/>
                  </p:oleObj>
                </mc:Choice>
                <mc:Fallback>
                  <p:oleObj name="Equation" r:id="rId8" imgW="1726920" imgH="393480" progId="Equation.DSMT4">
                    <p:embed/>
                    <p:pic>
                      <p:nvPicPr>
                        <p:cNvPr id="232466" name="Object 18"/>
                        <p:cNvPicPr>
                          <a:picLocks noChangeAspect="1" noChangeArrowheads="1"/>
                        </p:cNvPicPr>
                        <p:nvPr/>
                      </p:nvPicPr>
                      <p:blipFill>
                        <a:blip r:embed="rId9"/>
                        <a:srcRect/>
                        <a:stretch>
                          <a:fillRect/>
                        </a:stretch>
                      </p:blipFill>
                      <p:spPr bwMode="auto">
                        <a:xfrm>
                          <a:off x="2131" y="2664"/>
                          <a:ext cx="2165"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9">
              <a:extLst>
                <a:ext uri="{FF2B5EF4-FFF2-40B4-BE49-F238E27FC236}">
                  <a16:creationId xmlns:a16="http://schemas.microsoft.com/office/drawing/2014/main" id="{45B0F488-BE2F-4455-A1C6-54E29B1629B1}"/>
                </a:ext>
              </a:extLst>
            </p:cNvPr>
            <p:cNvSpPr txBox="1">
              <a:spLocks noChangeArrowheads="1"/>
            </p:cNvSpPr>
            <p:nvPr/>
          </p:nvSpPr>
          <p:spPr bwMode="auto">
            <a:xfrm>
              <a:off x="521" y="2752"/>
              <a:ext cx="33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(4) </a:t>
              </a:r>
              <a:r>
                <a:rPr kumimoji="0" lang="en-US" altLang="zh-CN" sz="2400" i="1"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H</a:t>
              </a:r>
              <a:r>
                <a:rPr kumimoji="0" lang="en-US" altLang="zh-CN" sz="2400" i="1" u="none" strike="noStrike" kern="0" cap="none" spc="0" normalizeH="0" baseline="-25000" noProof="0" dirty="0">
                  <a:ln>
                    <a:noFill/>
                  </a:ln>
                  <a:solidFill>
                    <a:srgbClr val="000000"/>
                  </a:solidFill>
                  <a:effectLst/>
                  <a:uLnTx/>
                  <a:uFillTx/>
                  <a:ea typeface="微软雅黑" panose="020B0503020204020204" pitchFamily="34" charset="-122"/>
                  <a:cs typeface="Times New Roman" panose="02020603050405020304" pitchFamily="18" charset="0"/>
                </a:rPr>
                <a:t>0 A</a:t>
              </a:r>
              <a:r>
                <a:rPr kumimoji="0" lang="en-US" altLang="zh-CN" sz="1800" i="0" u="none" strike="noStrike" kern="0" cap="none" spc="0" normalizeH="0" baseline="-25000" noProof="0" dirty="0">
                  <a:ln>
                    <a:noFill/>
                  </a:ln>
                  <a:solidFill>
                    <a:srgbClr val="000000"/>
                  </a:solidFill>
                  <a:effectLst/>
                  <a:uLnTx/>
                  <a:uFillTx/>
                  <a:ea typeface="微软雅黑" panose="020B0503020204020204" pitchFamily="34" charset="-122"/>
                  <a:cs typeface="Times New Roman" panose="02020603050405020304" pitchFamily="18" charset="0"/>
                </a:rPr>
                <a:t>×</a:t>
              </a:r>
              <a:r>
                <a:rPr kumimoji="0" lang="en-US" altLang="zh-CN" sz="2400" i="1" u="none" strike="noStrike" kern="0" cap="none" spc="0" normalizeH="0" baseline="-25000" noProof="0" dirty="0">
                  <a:ln>
                    <a:noFill/>
                  </a:ln>
                  <a:solidFill>
                    <a:srgbClr val="000000"/>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dirty="0">
                  <a:ln>
                    <a:noFill/>
                  </a:ln>
                  <a:solidFill>
                    <a:srgbClr val="000000"/>
                  </a:solidFill>
                  <a:effectLst/>
                  <a:uLnTx/>
                  <a:uFillTx/>
                  <a:ea typeface="微软雅黑" panose="020B0503020204020204" pitchFamily="34" charset="-122"/>
                  <a:cs typeface="Times New Roman" panose="02020603050405020304" pitchFamily="18" charset="0"/>
                </a:rPr>
                <a:t>成立时，</a:t>
              </a:r>
            </a:p>
          </p:txBody>
        </p:sp>
      </p:grpSp>
      <p:sp>
        <p:nvSpPr>
          <p:cNvPr id="17" name="Text Box 21">
            <a:extLst>
              <a:ext uri="{FF2B5EF4-FFF2-40B4-BE49-F238E27FC236}">
                <a16:creationId xmlns:a16="http://schemas.microsoft.com/office/drawing/2014/main" id="{A4F5DA57-8FA9-4691-8E7C-C3F695A423FB}"/>
              </a:ext>
            </a:extLst>
          </p:cNvPr>
          <p:cNvSpPr txBox="1">
            <a:spLocks noChangeArrowheads="1"/>
          </p:cNvSpPr>
          <p:nvPr/>
        </p:nvSpPr>
        <p:spPr bwMode="auto">
          <a:xfrm>
            <a:off x="827088" y="5420072"/>
            <a:ext cx="7561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(5) </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E</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A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 </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a:t>
            </a:r>
            <a:r>
              <a:rPr kumimoji="0" lang="en-US" altLang="zh-CN" sz="2400" i="1"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SS</a:t>
            </a:r>
            <a:r>
              <a:rPr kumimoji="0" lang="en-US" altLang="zh-CN" sz="2400" i="1"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A</a:t>
            </a:r>
            <a:r>
              <a:rPr kumimoji="0" lang="en-US" altLang="en-US" sz="1800" i="0"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a:t>
            </a:r>
            <a:r>
              <a:rPr kumimoji="0" lang="en-US" altLang="zh-CN" sz="2400" i="1" u="none" strike="noStrike" kern="0" cap="none" spc="0" normalizeH="0" baseline="-25000" noProof="0">
                <a:ln>
                  <a:noFill/>
                </a:ln>
                <a:solidFill>
                  <a:srgbClr val="000000"/>
                </a:solidFill>
                <a:effectLst/>
                <a:uLnTx/>
                <a:uFillTx/>
                <a:ea typeface="微软雅黑" panose="020B0503020204020204" pitchFamily="34" charset="-122"/>
                <a:cs typeface="Times New Roman" panose="02020603050405020304" pitchFamily="18" charset="0"/>
              </a:rPr>
              <a:t>B </a:t>
            </a:r>
            <a:r>
              <a:rPr kumimoji="0" lang="zh-CN" altLang="en-US" sz="2400" i="0" u="none" strike="noStrike" kern="0" cap="none" spc="0" normalizeH="0" baseline="0" noProof="0">
                <a:ln>
                  <a:noFill/>
                </a:ln>
                <a:solidFill>
                  <a:srgbClr val="000000"/>
                </a:solidFill>
                <a:effectLst/>
                <a:uLnTx/>
                <a:uFillTx/>
                <a:ea typeface="微软雅黑" panose="020B0503020204020204" pitchFamily="34" charset="-122"/>
                <a:cs typeface="Times New Roman" panose="02020603050405020304" pitchFamily="18" charset="0"/>
              </a:rPr>
              <a:t>相互独立。</a:t>
            </a:r>
          </a:p>
        </p:txBody>
      </p:sp>
      <p:sp>
        <p:nvSpPr>
          <p:cNvPr id="18" name="页脚占位符 17">
            <a:extLst>
              <a:ext uri="{FF2B5EF4-FFF2-40B4-BE49-F238E27FC236}">
                <a16:creationId xmlns:a16="http://schemas.microsoft.com/office/drawing/2014/main" id="{25C80337-2BC6-41CF-BD70-1D8CBCC9286A}"/>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70077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7" name="Rectangle 3"/>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8" name="Rectangle 4"/>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09" name="Rectangle 5"/>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0" name="Rectangle 6"/>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1" name="Rectangle 7"/>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2" name="Rectangle 8"/>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3" name="Rectangle 9"/>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4" name="Rectangle 10"/>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5" name="Rectangle 11"/>
          <p:cNvSpPr>
            <a:spLocks noChangeArrowheads="1"/>
          </p:cNvSpPr>
          <p:nvPr/>
        </p:nvSpPr>
        <p:spPr bwMode="auto">
          <a:xfrm>
            <a:off x="1" y="503307"/>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8861" name="Rectangle 13"/>
          <p:cNvSpPr>
            <a:spLocks noChangeArrowheads="1"/>
          </p:cNvSpPr>
          <p:nvPr/>
        </p:nvSpPr>
        <p:spPr bwMode="auto">
          <a:xfrm>
            <a:off x="428597" y="1772816"/>
            <a:ext cx="69655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FF0000"/>
                </a:solidFill>
                <a:latin typeface="微软雅黑" pitchFamily="34" charset="-122"/>
                <a:ea typeface="微软雅黑" pitchFamily="34" charset="-122"/>
              </a:rPr>
              <a:t>1.  </a:t>
            </a:r>
            <a:r>
              <a:rPr lang="zh-CN" altLang="en-US" sz="2400" dirty="0">
                <a:solidFill>
                  <a:srgbClr val="FF0000"/>
                </a:solidFill>
                <a:latin typeface="微软雅黑" pitchFamily="34" charset="-122"/>
                <a:ea typeface="微软雅黑" pitchFamily="34" charset="-122"/>
              </a:rPr>
              <a:t>箱线图</a:t>
            </a:r>
          </a:p>
        </p:txBody>
      </p:sp>
      <p:sp>
        <p:nvSpPr>
          <p:cNvPr id="23" name="Text Box 3"/>
          <p:cNvSpPr txBox="1">
            <a:spLocks noChangeArrowheads="1"/>
          </p:cNvSpPr>
          <p:nvPr/>
        </p:nvSpPr>
        <p:spPr bwMode="auto">
          <a:xfrm>
            <a:off x="338348" y="548680"/>
            <a:ext cx="632188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b="1" dirty="0">
                <a:latin typeface="微软雅黑" panose="020B0503020204020204" pitchFamily="34" charset="-122"/>
                <a:ea typeface="微软雅黑" panose="020B0503020204020204" pitchFamily="34" charset="-122"/>
              </a:rPr>
              <a:t>二、统计图</a:t>
            </a:r>
          </a:p>
        </p:txBody>
      </p:sp>
      <p:sp>
        <p:nvSpPr>
          <p:cNvPr id="5" name="日期占位符 4">
            <a:extLst>
              <a:ext uri="{FF2B5EF4-FFF2-40B4-BE49-F238E27FC236}">
                <a16:creationId xmlns:a16="http://schemas.microsoft.com/office/drawing/2014/main" id="{D98D82A3-0035-4F4E-A98C-EB831D346C27}"/>
              </a:ext>
            </a:extLst>
          </p:cNvPr>
          <p:cNvSpPr>
            <a:spLocks noGrp="1"/>
          </p:cNvSpPr>
          <p:nvPr>
            <p:ph type="dt" sz="half" idx="2"/>
          </p:nvPr>
        </p:nvSpPr>
        <p:spPr/>
        <p:txBody>
          <a:bodyPr/>
          <a:lstStyle/>
          <a:p>
            <a:pPr>
              <a:defRPr/>
            </a:pPr>
            <a:fld id="{271D0719-64B4-4464-A0B7-85C1D0C83778}" type="datetime1">
              <a:rPr lang="zh-CN" altLang="en-US" smtClean="0"/>
              <a:t>2022/11/23</a:t>
            </a:fld>
            <a:endParaRPr lang="zh-CN" altLang="en-US"/>
          </a:p>
        </p:txBody>
      </p:sp>
      <p:sp>
        <p:nvSpPr>
          <p:cNvPr id="17" name="Text Box 9">
            <a:extLst>
              <a:ext uri="{FF2B5EF4-FFF2-40B4-BE49-F238E27FC236}">
                <a16:creationId xmlns:a16="http://schemas.microsoft.com/office/drawing/2014/main" id="{1CAAD4F1-F1B5-48A6-90B1-15FE20460418}"/>
              </a:ext>
            </a:extLst>
          </p:cNvPr>
          <p:cNvSpPr txBox="1">
            <a:spLocks noChangeArrowheads="1"/>
          </p:cNvSpPr>
          <p:nvPr/>
        </p:nvSpPr>
        <p:spPr bwMode="auto">
          <a:xfrm>
            <a:off x="285720" y="1067234"/>
            <a:ext cx="7963006" cy="52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defRPr/>
            </a:pPr>
            <a:r>
              <a:rPr lang="en-US" altLang="zh-CN" dirty="0">
                <a:solidFill>
                  <a:srgbClr val="FF0000"/>
                </a:solidFill>
                <a:latin typeface="微软雅黑" pitchFamily="34" charset="-122"/>
                <a:ea typeface="微软雅黑" pitchFamily="34" charset="-122"/>
              </a:rPr>
              <a:t>【</a:t>
            </a:r>
            <a:r>
              <a:rPr lang="zh-CN" altLang="en-US" dirty="0">
                <a:solidFill>
                  <a:srgbClr val="FF0000"/>
                </a:solidFill>
                <a:latin typeface="微软雅黑" pitchFamily="34" charset="-122"/>
                <a:ea typeface="微软雅黑" pitchFamily="34" charset="-122"/>
              </a:rPr>
              <a:t>例</a:t>
            </a:r>
            <a:r>
              <a:rPr lang="en-US" altLang="zh-CN" dirty="0">
                <a:solidFill>
                  <a:srgbClr val="FF0000"/>
                </a:solidFill>
                <a:latin typeface="微软雅黑" pitchFamily="34" charset="-122"/>
                <a:ea typeface="微软雅黑" pitchFamily="34" charset="-122"/>
              </a:rPr>
              <a:t>1-2】</a:t>
            </a:r>
            <a:r>
              <a:rPr lang="zh-CN" altLang="en-US" dirty="0">
                <a:latin typeface="微软雅黑" pitchFamily="34" charset="-122"/>
                <a:ea typeface="微软雅黑" pitchFamily="34" charset="-122"/>
              </a:rPr>
              <a:t>根据例</a:t>
            </a:r>
            <a:r>
              <a:rPr lang="en-US" altLang="zh-CN" dirty="0">
                <a:latin typeface="微软雅黑" pitchFamily="34" charset="-122"/>
                <a:ea typeface="微软雅黑" pitchFamily="34" charset="-122"/>
              </a:rPr>
              <a:t>1-1</a:t>
            </a:r>
            <a:r>
              <a:rPr lang="zh-CN" altLang="en-US" dirty="0">
                <a:latin typeface="微软雅黑" pitchFamily="34" charset="-122"/>
                <a:ea typeface="微软雅黑" pitchFamily="34" charset="-122"/>
              </a:rPr>
              <a:t>中肺活量数据，绘制常用统计图。</a:t>
            </a:r>
          </a:p>
        </p:txBody>
      </p:sp>
      <p:graphicFrame>
        <p:nvGraphicFramePr>
          <p:cNvPr id="21" name="对象 20">
            <a:extLst>
              <a:ext uri="{FF2B5EF4-FFF2-40B4-BE49-F238E27FC236}">
                <a16:creationId xmlns:a16="http://schemas.microsoft.com/office/drawing/2014/main" id="{24F1CBBA-F8C2-43F1-B151-832E6C4DF033}"/>
              </a:ext>
            </a:extLst>
          </p:cNvPr>
          <p:cNvGraphicFramePr>
            <a:graphicFrameLocks noChangeAspect="1"/>
          </p:cNvGraphicFramePr>
          <p:nvPr>
            <p:extLst>
              <p:ext uri="{D42A27DB-BD31-4B8C-83A1-F6EECF244321}">
                <p14:modId xmlns:p14="http://schemas.microsoft.com/office/powerpoint/2010/main" val="46329045"/>
              </p:ext>
            </p:extLst>
          </p:nvPr>
        </p:nvGraphicFramePr>
        <p:xfrm>
          <a:off x="1301750" y="4948238"/>
          <a:ext cx="5932488" cy="584200"/>
        </p:xfrm>
        <a:graphic>
          <a:graphicData uri="http://schemas.openxmlformats.org/presentationml/2006/ole">
            <mc:AlternateContent xmlns:mc="http://schemas.openxmlformats.org/markup-compatibility/2006">
              <mc:Choice xmlns:v="urn:schemas-microsoft-com:vml" Requires="v">
                <p:oleObj name="Equation" r:id="rId2" imgW="2577960" imgH="253800" progId="Equation.DSMT4">
                  <p:embed/>
                </p:oleObj>
              </mc:Choice>
              <mc:Fallback>
                <p:oleObj name="Equation" r:id="rId2" imgW="2577960" imgH="253800" progId="Equation.DSMT4">
                  <p:embed/>
                  <p:pic>
                    <p:nvPicPr>
                      <p:cNvPr id="4" name="对象 3"/>
                      <p:cNvPicPr>
                        <a:picLocks noChangeAspect="1" noChangeArrowheads="1"/>
                      </p:cNvPicPr>
                      <p:nvPr/>
                    </p:nvPicPr>
                    <p:blipFill>
                      <a:blip r:embed="rId3"/>
                      <a:srcRect/>
                      <a:stretch>
                        <a:fillRect/>
                      </a:stretch>
                    </p:blipFill>
                    <p:spPr bwMode="auto">
                      <a:xfrm>
                        <a:off x="1301750" y="4948238"/>
                        <a:ext cx="59324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对象 21">
            <a:extLst>
              <a:ext uri="{FF2B5EF4-FFF2-40B4-BE49-F238E27FC236}">
                <a16:creationId xmlns:a16="http://schemas.microsoft.com/office/drawing/2014/main" id="{712D5893-670E-418E-9580-400AF20926F9}"/>
              </a:ext>
            </a:extLst>
          </p:cNvPr>
          <p:cNvGraphicFramePr>
            <a:graphicFrameLocks noChangeAspect="1"/>
          </p:cNvGraphicFramePr>
          <p:nvPr>
            <p:extLst>
              <p:ext uri="{D42A27DB-BD31-4B8C-83A1-F6EECF244321}">
                <p14:modId xmlns:p14="http://schemas.microsoft.com/office/powerpoint/2010/main" val="2015247990"/>
              </p:ext>
            </p:extLst>
          </p:nvPr>
        </p:nvGraphicFramePr>
        <p:xfrm>
          <a:off x="1276821" y="5602288"/>
          <a:ext cx="5959475" cy="584200"/>
        </p:xfrm>
        <a:graphic>
          <a:graphicData uri="http://schemas.openxmlformats.org/presentationml/2006/ole">
            <mc:AlternateContent xmlns:mc="http://schemas.openxmlformats.org/markup-compatibility/2006">
              <mc:Choice xmlns:v="urn:schemas-microsoft-com:vml" Requires="v">
                <p:oleObj name="Equation" r:id="rId4" imgW="2590560" imgH="253800" progId="Equation.DSMT4">
                  <p:embed/>
                </p:oleObj>
              </mc:Choice>
              <mc:Fallback>
                <p:oleObj name="Equation" r:id="rId4" imgW="2590560" imgH="253800" progId="Equation.DSMT4">
                  <p:embed/>
                  <p:pic>
                    <p:nvPicPr>
                      <p:cNvPr id="5" name="对象 4"/>
                      <p:cNvPicPr>
                        <a:picLocks noChangeAspect="1" noChangeArrowheads="1"/>
                      </p:cNvPicPr>
                      <p:nvPr/>
                    </p:nvPicPr>
                    <p:blipFill>
                      <a:blip r:embed="rId5"/>
                      <a:srcRect/>
                      <a:stretch>
                        <a:fillRect/>
                      </a:stretch>
                    </p:blipFill>
                    <p:spPr bwMode="auto">
                      <a:xfrm>
                        <a:off x="1276821" y="5602288"/>
                        <a:ext cx="59594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
            <a:extLst>
              <a:ext uri="{FF2B5EF4-FFF2-40B4-BE49-F238E27FC236}">
                <a16:creationId xmlns:a16="http://schemas.microsoft.com/office/drawing/2014/main" id="{5C06FD8C-68CA-42F3-9C78-561D75CC70EE}"/>
              </a:ext>
            </a:extLst>
          </p:cNvPr>
          <p:cNvGrpSpPr/>
          <p:nvPr/>
        </p:nvGrpSpPr>
        <p:grpSpPr>
          <a:xfrm>
            <a:off x="755576" y="2271879"/>
            <a:ext cx="7848872" cy="1556003"/>
            <a:chOff x="755576" y="2271879"/>
            <a:chExt cx="7848872" cy="1556003"/>
          </a:xfrm>
        </p:grpSpPr>
        <p:sp>
          <p:nvSpPr>
            <p:cNvPr id="18" name="Rectangle 2">
              <a:extLst>
                <a:ext uri="{FF2B5EF4-FFF2-40B4-BE49-F238E27FC236}">
                  <a16:creationId xmlns:a16="http://schemas.microsoft.com/office/drawing/2014/main" id="{6A00511E-F48D-47B6-96C3-F6BFF6A6D790}"/>
                </a:ext>
              </a:extLst>
            </p:cNvPr>
            <p:cNvSpPr>
              <a:spLocks noChangeArrowheads="1"/>
            </p:cNvSpPr>
            <p:nvPr/>
          </p:nvSpPr>
          <p:spPr bwMode="auto">
            <a:xfrm>
              <a:off x="755576" y="2271879"/>
              <a:ext cx="7848872" cy="1556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defRPr/>
              </a:pPr>
              <a:r>
                <a:rPr lang="en-US" altLang="zh-CN" sz="2200" dirty="0">
                  <a:latin typeface="微软雅黑" pitchFamily="34" charset="-122"/>
                  <a:ea typeface="微软雅黑" pitchFamily="34" charset="-122"/>
                  <a:cs typeface="Times New Roman" panose="02020603050405020304" pitchFamily="18" charset="0"/>
                </a:rPr>
                <a:t>1</a:t>
              </a:r>
              <a:r>
                <a:rPr lang="zh-CN" altLang="en-US" sz="2200" dirty="0">
                  <a:latin typeface="微软雅黑" pitchFamily="34" charset="-122"/>
                  <a:ea typeface="微软雅黑" pitchFamily="34" charset="-122"/>
                  <a:cs typeface="Times New Roman" panose="02020603050405020304" pitchFamily="18" charset="0"/>
                </a:rPr>
                <a:t>）画一个箱子，其左侧线为样本</a:t>
              </a:r>
              <a:r>
                <a:rPr lang="en-US" altLang="zh-CN" sz="2200" dirty="0">
                  <a:latin typeface="微软雅黑" pitchFamily="34" charset="-122"/>
                  <a:ea typeface="微软雅黑" pitchFamily="34" charset="-122"/>
                  <a:cs typeface="Times New Roman" panose="02020603050405020304" pitchFamily="18" charset="0"/>
                </a:rPr>
                <a:t>0.25</a:t>
              </a:r>
              <a:r>
                <a:rPr lang="zh-CN" altLang="en-US" sz="2200" dirty="0">
                  <a:latin typeface="微软雅黑" pitchFamily="34" charset="-122"/>
                  <a:ea typeface="微软雅黑" pitchFamily="34" charset="-122"/>
                  <a:cs typeface="Times New Roman" panose="02020603050405020304" pitchFamily="18" charset="0"/>
                </a:rPr>
                <a:t>分位数        位置，其右侧线为样本</a:t>
              </a:r>
              <a:r>
                <a:rPr lang="en-US" altLang="zh-CN" sz="2200" dirty="0">
                  <a:latin typeface="微软雅黑" pitchFamily="34" charset="-122"/>
                  <a:ea typeface="微软雅黑" pitchFamily="34" charset="-122"/>
                  <a:cs typeface="Times New Roman" panose="02020603050405020304" pitchFamily="18" charset="0"/>
                </a:rPr>
                <a:t>0.75</a:t>
              </a:r>
              <a:r>
                <a:rPr lang="zh-CN" altLang="en-US" sz="2200" dirty="0">
                  <a:latin typeface="微软雅黑" pitchFamily="34" charset="-122"/>
                  <a:ea typeface="微软雅黑" pitchFamily="34" charset="-122"/>
                  <a:cs typeface="Times New Roman" panose="02020603050405020304" pitchFamily="18" charset="0"/>
                </a:rPr>
                <a:t>分位数         位置，在样本中位数       （即</a:t>
              </a:r>
              <a:r>
                <a:rPr lang="en-US" altLang="zh-CN" sz="2200" dirty="0">
                  <a:latin typeface="微软雅黑" pitchFamily="34" charset="-122"/>
                  <a:ea typeface="微软雅黑" pitchFamily="34" charset="-122"/>
                  <a:cs typeface="Times New Roman" panose="02020603050405020304" pitchFamily="18" charset="0"/>
                </a:rPr>
                <a:t>0.5</a:t>
              </a:r>
              <a:r>
                <a:rPr lang="zh-CN" altLang="en-US" sz="2200" dirty="0">
                  <a:latin typeface="微软雅黑" pitchFamily="34" charset="-122"/>
                  <a:ea typeface="微软雅黑" pitchFamily="34" charset="-122"/>
                  <a:cs typeface="Times New Roman" panose="02020603050405020304" pitchFamily="18" charset="0"/>
                </a:rPr>
                <a:t>分位数 ）位置上画一条竖线，画在箱子内；</a:t>
              </a:r>
            </a:p>
          </p:txBody>
        </p:sp>
        <p:graphicFrame>
          <p:nvGraphicFramePr>
            <p:cNvPr id="24" name="对象 23">
              <a:extLst>
                <a:ext uri="{FF2B5EF4-FFF2-40B4-BE49-F238E27FC236}">
                  <a16:creationId xmlns:a16="http://schemas.microsoft.com/office/drawing/2014/main" id="{4808C675-2389-427F-B778-D170B62CFE43}"/>
                </a:ext>
              </a:extLst>
            </p:cNvPr>
            <p:cNvGraphicFramePr>
              <a:graphicFrameLocks noChangeAspect="1"/>
            </p:cNvGraphicFramePr>
            <p:nvPr>
              <p:extLst>
                <p:ext uri="{D42A27DB-BD31-4B8C-83A1-F6EECF244321}">
                  <p14:modId xmlns:p14="http://schemas.microsoft.com/office/powerpoint/2010/main" val="2651515703"/>
                </p:ext>
              </p:extLst>
            </p:nvPr>
          </p:nvGraphicFramePr>
          <p:xfrm>
            <a:off x="6309394" y="2287718"/>
            <a:ext cx="701675" cy="525462"/>
          </p:xfrm>
          <a:graphic>
            <a:graphicData uri="http://schemas.openxmlformats.org/presentationml/2006/ole">
              <mc:AlternateContent xmlns:mc="http://schemas.openxmlformats.org/markup-compatibility/2006">
                <mc:Choice xmlns:v="urn:schemas-microsoft-com:vml" Requires="v">
                  <p:oleObj name="Equation" r:id="rId6" imgW="304560" imgH="228600" progId="Equation.DSMT4">
                    <p:embed/>
                  </p:oleObj>
                </mc:Choice>
                <mc:Fallback>
                  <p:oleObj name="Equation" r:id="rId6" imgW="304560" imgH="228600" progId="Equation.DSMT4">
                    <p:embed/>
                    <p:pic>
                      <p:nvPicPr>
                        <p:cNvPr id="21" name="对象 20">
                          <a:extLst>
                            <a:ext uri="{FF2B5EF4-FFF2-40B4-BE49-F238E27FC236}">
                              <a16:creationId xmlns:a16="http://schemas.microsoft.com/office/drawing/2014/main" id="{24F1CBBA-F8C2-43F1-B151-832E6C4DF033}"/>
                            </a:ext>
                          </a:extLst>
                        </p:cNvPr>
                        <p:cNvPicPr>
                          <a:picLocks noChangeAspect="1" noChangeArrowheads="1"/>
                        </p:cNvPicPr>
                        <p:nvPr/>
                      </p:nvPicPr>
                      <p:blipFill>
                        <a:blip r:embed="rId7"/>
                        <a:srcRect/>
                        <a:stretch>
                          <a:fillRect/>
                        </a:stretch>
                      </p:blipFill>
                      <p:spPr bwMode="auto">
                        <a:xfrm>
                          <a:off x="6309394" y="2287718"/>
                          <a:ext cx="701675"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对象 24">
              <a:extLst>
                <a:ext uri="{FF2B5EF4-FFF2-40B4-BE49-F238E27FC236}">
                  <a16:creationId xmlns:a16="http://schemas.microsoft.com/office/drawing/2014/main" id="{F06ABDC6-15AA-4F75-8EB3-CFE4D3EC8BBE}"/>
                </a:ext>
              </a:extLst>
            </p:cNvPr>
            <p:cNvGraphicFramePr>
              <a:graphicFrameLocks noChangeAspect="1"/>
            </p:cNvGraphicFramePr>
            <p:nvPr>
              <p:extLst>
                <p:ext uri="{D42A27DB-BD31-4B8C-83A1-F6EECF244321}">
                  <p14:modId xmlns:p14="http://schemas.microsoft.com/office/powerpoint/2010/main" val="597348251"/>
                </p:ext>
              </p:extLst>
            </p:nvPr>
          </p:nvGraphicFramePr>
          <p:xfrm>
            <a:off x="3681400" y="2811331"/>
            <a:ext cx="701675" cy="525462"/>
          </p:xfrm>
          <a:graphic>
            <a:graphicData uri="http://schemas.openxmlformats.org/presentationml/2006/ole">
              <mc:AlternateContent xmlns:mc="http://schemas.openxmlformats.org/markup-compatibility/2006">
                <mc:Choice xmlns:v="urn:schemas-microsoft-com:vml" Requires="v">
                  <p:oleObj name="Equation" r:id="rId8" imgW="304560" imgH="228600" progId="Equation.DSMT4">
                    <p:embed/>
                  </p:oleObj>
                </mc:Choice>
                <mc:Fallback>
                  <p:oleObj name="Equation" r:id="rId8" imgW="304560" imgH="228600" progId="Equation.DSMT4">
                    <p:embed/>
                    <p:pic>
                      <p:nvPicPr>
                        <p:cNvPr id="24" name="对象 23">
                          <a:extLst>
                            <a:ext uri="{FF2B5EF4-FFF2-40B4-BE49-F238E27FC236}">
                              <a16:creationId xmlns:a16="http://schemas.microsoft.com/office/drawing/2014/main" id="{4808C675-2389-427F-B778-D170B62CFE43}"/>
                            </a:ext>
                          </a:extLst>
                        </p:cNvPr>
                        <p:cNvPicPr>
                          <a:picLocks noChangeAspect="1" noChangeArrowheads="1"/>
                        </p:cNvPicPr>
                        <p:nvPr/>
                      </p:nvPicPr>
                      <p:blipFill>
                        <a:blip r:embed="rId9"/>
                        <a:srcRect/>
                        <a:stretch>
                          <a:fillRect/>
                        </a:stretch>
                      </p:blipFill>
                      <p:spPr bwMode="auto">
                        <a:xfrm>
                          <a:off x="3681400" y="2811331"/>
                          <a:ext cx="701675"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对象 25">
              <a:extLst>
                <a:ext uri="{FF2B5EF4-FFF2-40B4-BE49-F238E27FC236}">
                  <a16:creationId xmlns:a16="http://schemas.microsoft.com/office/drawing/2014/main" id="{0DB69ED7-D482-459A-91EB-FED70164EDEC}"/>
                </a:ext>
              </a:extLst>
            </p:cNvPr>
            <p:cNvGraphicFramePr>
              <a:graphicFrameLocks noChangeAspect="1"/>
            </p:cNvGraphicFramePr>
            <p:nvPr>
              <p:extLst>
                <p:ext uri="{D42A27DB-BD31-4B8C-83A1-F6EECF244321}">
                  <p14:modId xmlns:p14="http://schemas.microsoft.com/office/powerpoint/2010/main" val="785789711"/>
                </p:ext>
              </p:extLst>
            </p:nvPr>
          </p:nvGraphicFramePr>
          <p:xfrm>
            <a:off x="6910388" y="2824163"/>
            <a:ext cx="614362" cy="525462"/>
          </p:xfrm>
          <a:graphic>
            <a:graphicData uri="http://schemas.openxmlformats.org/presentationml/2006/ole">
              <mc:AlternateContent xmlns:mc="http://schemas.openxmlformats.org/markup-compatibility/2006">
                <mc:Choice xmlns:v="urn:schemas-microsoft-com:vml" Requires="v">
                  <p:oleObj name="Equation" r:id="rId10" imgW="266400" imgH="228600" progId="Equation.DSMT4">
                    <p:embed/>
                  </p:oleObj>
                </mc:Choice>
                <mc:Fallback>
                  <p:oleObj name="Equation" r:id="rId10" imgW="266400" imgH="228600" progId="Equation.DSMT4">
                    <p:embed/>
                    <p:pic>
                      <p:nvPicPr>
                        <p:cNvPr id="24" name="对象 23">
                          <a:extLst>
                            <a:ext uri="{FF2B5EF4-FFF2-40B4-BE49-F238E27FC236}">
                              <a16:creationId xmlns:a16="http://schemas.microsoft.com/office/drawing/2014/main" id="{4808C675-2389-427F-B778-D170B62CFE43}"/>
                            </a:ext>
                          </a:extLst>
                        </p:cNvPr>
                        <p:cNvPicPr>
                          <a:picLocks noChangeAspect="1" noChangeArrowheads="1"/>
                        </p:cNvPicPr>
                        <p:nvPr/>
                      </p:nvPicPr>
                      <p:blipFill>
                        <a:blip r:embed="rId11"/>
                        <a:srcRect/>
                        <a:stretch>
                          <a:fillRect/>
                        </a:stretch>
                      </p:blipFill>
                      <p:spPr bwMode="auto">
                        <a:xfrm>
                          <a:off x="6910388" y="2824163"/>
                          <a:ext cx="614362"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组合 2">
            <a:extLst>
              <a:ext uri="{FF2B5EF4-FFF2-40B4-BE49-F238E27FC236}">
                <a16:creationId xmlns:a16="http://schemas.microsoft.com/office/drawing/2014/main" id="{C2A96F2B-00CC-44CB-AF1B-EDC33D3FA746}"/>
              </a:ext>
            </a:extLst>
          </p:cNvPr>
          <p:cNvGrpSpPr/>
          <p:nvPr/>
        </p:nvGrpSpPr>
        <p:grpSpPr>
          <a:xfrm>
            <a:off x="755576" y="3817213"/>
            <a:ext cx="7848872" cy="1048172"/>
            <a:chOff x="755576" y="3817213"/>
            <a:chExt cx="7848872" cy="1048172"/>
          </a:xfrm>
        </p:grpSpPr>
        <p:sp>
          <p:nvSpPr>
            <p:cNvPr id="19" name="Rectangle 2">
              <a:extLst>
                <a:ext uri="{FF2B5EF4-FFF2-40B4-BE49-F238E27FC236}">
                  <a16:creationId xmlns:a16="http://schemas.microsoft.com/office/drawing/2014/main" id="{BA2AF9F2-119F-40DA-842F-11757FF47EB6}"/>
                </a:ext>
              </a:extLst>
            </p:cNvPr>
            <p:cNvSpPr>
              <a:spLocks noChangeArrowheads="1"/>
            </p:cNvSpPr>
            <p:nvPr/>
          </p:nvSpPr>
          <p:spPr bwMode="auto">
            <a:xfrm>
              <a:off x="755576" y="3817213"/>
              <a:ext cx="7848872" cy="104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defRPr/>
              </a:pPr>
              <a:r>
                <a:rPr lang="en-US" altLang="zh-CN" sz="2200" dirty="0">
                  <a:latin typeface="微软雅黑" pitchFamily="34" charset="-122"/>
                  <a:ea typeface="微软雅黑" pitchFamily="34" charset="-122"/>
                  <a:cs typeface="Times New Roman" panose="02020603050405020304" pitchFamily="18" charset="0"/>
                </a:rPr>
                <a:t>2</a:t>
              </a:r>
              <a:r>
                <a:rPr lang="zh-CN" altLang="en-US" sz="2200" dirty="0">
                  <a:latin typeface="微软雅黑" pitchFamily="34" charset="-122"/>
                  <a:ea typeface="微软雅黑" pitchFamily="34" charset="-122"/>
                  <a:cs typeface="Times New Roman" panose="02020603050405020304" pitchFamily="18" charset="0"/>
                </a:rPr>
                <a:t>）在箱子左右两侧各引出一条水平线，左侧线画至      ，右侧线画至      ，其中         和          分别表示样本最小值和最大值</a:t>
              </a:r>
            </a:p>
          </p:txBody>
        </p:sp>
        <p:graphicFrame>
          <p:nvGraphicFramePr>
            <p:cNvPr id="27" name="对象 26">
              <a:extLst>
                <a:ext uri="{FF2B5EF4-FFF2-40B4-BE49-F238E27FC236}">
                  <a16:creationId xmlns:a16="http://schemas.microsoft.com/office/drawing/2014/main" id="{4B258AF6-088B-49BF-B956-CC822B2644D1}"/>
                </a:ext>
              </a:extLst>
            </p:cNvPr>
            <p:cNvGraphicFramePr>
              <a:graphicFrameLocks noChangeAspect="1"/>
            </p:cNvGraphicFramePr>
            <p:nvPr>
              <p:extLst>
                <p:ext uri="{D42A27DB-BD31-4B8C-83A1-F6EECF244321}">
                  <p14:modId xmlns:p14="http://schemas.microsoft.com/office/powerpoint/2010/main" val="4120755376"/>
                </p:ext>
              </p:extLst>
            </p:nvPr>
          </p:nvGraphicFramePr>
          <p:xfrm>
            <a:off x="7228607" y="3834544"/>
            <a:ext cx="439737" cy="525462"/>
          </p:xfrm>
          <a:graphic>
            <a:graphicData uri="http://schemas.openxmlformats.org/presentationml/2006/ole">
              <mc:AlternateContent xmlns:mc="http://schemas.openxmlformats.org/markup-compatibility/2006">
                <mc:Choice xmlns:v="urn:schemas-microsoft-com:vml" Requires="v">
                  <p:oleObj name="Equation" r:id="rId12" imgW="190440" imgH="228600" progId="Equation.DSMT4">
                    <p:embed/>
                  </p:oleObj>
                </mc:Choice>
                <mc:Fallback>
                  <p:oleObj name="Equation" r:id="rId12" imgW="190440" imgH="228600" progId="Equation.DSMT4">
                    <p:embed/>
                    <p:pic>
                      <p:nvPicPr>
                        <p:cNvPr id="24" name="对象 23">
                          <a:extLst>
                            <a:ext uri="{FF2B5EF4-FFF2-40B4-BE49-F238E27FC236}">
                              <a16:creationId xmlns:a16="http://schemas.microsoft.com/office/drawing/2014/main" id="{4808C675-2389-427F-B778-D170B62CFE43}"/>
                            </a:ext>
                          </a:extLst>
                        </p:cNvPr>
                        <p:cNvPicPr>
                          <a:picLocks noChangeAspect="1" noChangeArrowheads="1"/>
                        </p:cNvPicPr>
                        <p:nvPr/>
                      </p:nvPicPr>
                      <p:blipFill>
                        <a:blip r:embed="rId13"/>
                        <a:srcRect/>
                        <a:stretch>
                          <a:fillRect/>
                        </a:stretch>
                      </p:blipFill>
                      <p:spPr bwMode="auto">
                        <a:xfrm>
                          <a:off x="7228607" y="3834544"/>
                          <a:ext cx="439737"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对象 27">
              <a:extLst>
                <a:ext uri="{FF2B5EF4-FFF2-40B4-BE49-F238E27FC236}">
                  <a16:creationId xmlns:a16="http://schemas.microsoft.com/office/drawing/2014/main" id="{F2B2842D-8E5C-46CA-9005-35878980CCAE}"/>
                </a:ext>
              </a:extLst>
            </p:cNvPr>
            <p:cNvGraphicFramePr>
              <a:graphicFrameLocks noChangeAspect="1"/>
            </p:cNvGraphicFramePr>
            <p:nvPr>
              <p:extLst>
                <p:ext uri="{D42A27DB-BD31-4B8C-83A1-F6EECF244321}">
                  <p14:modId xmlns:p14="http://schemas.microsoft.com/office/powerpoint/2010/main" val="481698038"/>
                </p:ext>
              </p:extLst>
            </p:nvPr>
          </p:nvGraphicFramePr>
          <p:xfrm>
            <a:off x="1697038" y="4303713"/>
            <a:ext cx="498475" cy="555625"/>
          </p:xfrm>
          <a:graphic>
            <a:graphicData uri="http://schemas.openxmlformats.org/presentationml/2006/ole">
              <mc:AlternateContent xmlns:mc="http://schemas.openxmlformats.org/markup-compatibility/2006">
                <mc:Choice xmlns:v="urn:schemas-microsoft-com:vml" Requires="v">
                  <p:oleObj name="Equation" r:id="rId14" imgW="215640" imgH="241200" progId="Equation.DSMT4">
                    <p:embed/>
                  </p:oleObj>
                </mc:Choice>
                <mc:Fallback>
                  <p:oleObj name="Equation" r:id="rId14" imgW="215640" imgH="241200" progId="Equation.DSMT4">
                    <p:embed/>
                    <p:pic>
                      <p:nvPicPr>
                        <p:cNvPr id="27" name="对象 26">
                          <a:extLst>
                            <a:ext uri="{FF2B5EF4-FFF2-40B4-BE49-F238E27FC236}">
                              <a16:creationId xmlns:a16="http://schemas.microsoft.com/office/drawing/2014/main" id="{4B258AF6-088B-49BF-B956-CC822B2644D1}"/>
                            </a:ext>
                          </a:extLst>
                        </p:cNvPr>
                        <p:cNvPicPr>
                          <a:picLocks noChangeAspect="1" noChangeArrowheads="1"/>
                        </p:cNvPicPr>
                        <p:nvPr/>
                      </p:nvPicPr>
                      <p:blipFill>
                        <a:blip r:embed="rId15"/>
                        <a:srcRect/>
                        <a:stretch>
                          <a:fillRect/>
                        </a:stretch>
                      </p:blipFill>
                      <p:spPr bwMode="auto">
                        <a:xfrm>
                          <a:off x="1697038" y="4303713"/>
                          <a:ext cx="4984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对象 28">
              <a:extLst>
                <a:ext uri="{FF2B5EF4-FFF2-40B4-BE49-F238E27FC236}">
                  <a16:creationId xmlns:a16="http://schemas.microsoft.com/office/drawing/2014/main" id="{AB303817-9A08-4BC5-BF91-C20FD3778CD2}"/>
                </a:ext>
              </a:extLst>
            </p:cNvPr>
            <p:cNvGraphicFramePr>
              <a:graphicFrameLocks noChangeAspect="1"/>
            </p:cNvGraphicFramePr>
            <p:nvPr>
              <p:extLst>
                <p:ext uri="{D42A27DB-BD31-4B8C-83A1-F6EECF244321}">
                  <p14:modId xmlns:p14="http://schemas.microsoft.com/office/powerpoint/2010/main" val="2370219836"/>
                </p:ext>
              </p:extLst>
            </p:nvPr>
          </p:nvGraphicFramePr>
          <p:xfrm>
            <a:off x="3011378" y="4439200"/>
            <a:ext cx="768534" cy="344700"/>
          </p:xfrm>
          <a:graphic>
            <a:graphicData uri="http://schemas.openxmlformats.org/presentationml/2006/ole">
              <mc:AlternateContent xmlns:mc="http://schemas.openxmlformats.org/markup-compatibility/2006">
                <mc:Choice xmlns:v="urn:schemas-microsoft-com:vml" Requires="v">
                  <p:oleObj name="Equation" r:id="rId16" imgW="393480" imgH="177480" progId="Equation.DSMT4">
                    <p:embed/>
                  </p:oleObj>
                </mc:Choice>
                <mc:Fallback>
                  <p:oleObj name="Equation" r:id="rId16" imgW="393480" imgH="177480" progId="Equation.DSMT4">
                    <p:embed/>
                    <p:pic>
                      <p:nvPicPr>
                        <p:cNvPr id="27" name="对象 26">
                          <a:extLst>
                            <a:ext uri="{FF2B5EF4-FFF2-40B4-BE49-F238E27FC236}">
                              <a16:creationId xmlns:a16="http://schemas.microsoft.com/office/drawing/2014/main" id="{4B258AF6-088B-49BF-B956-CC822B2644D1}"/>
                            </a:ext>
                          </a:extLst>
                        </p:cNvPr>
                        <p:cNvPicPr>
                          <a:picLocks noChangeAspect="1" noChangeArrowheads="1"/>
                        </p:cNvPicPr>
                        <p:nvPr/>
                      </p:nvPicPr>
                      <p:blipFill>
                        <a:blip r:embed="rId17"/>
                        <a:srcRect/>
                        <a:stretch>
                          <a:fillRect/>
                        </a:stretch>
                      </p:blipFill>
                      <p:spPr bwMode="auto">
                        <a:xfrm>
                          <a:off x="3011378" y="4439200"/>
                          <a:ext cx="768534" cy="344700"/>
                        </a:xfrm>
                        <a:prstGeom prst="rect">
                          <a:avLst/>
                        </a:prstGeom>
                        <a:noFill/>
                        <a:ln>
                          <a:noFill/>
                        </a:ln>
                        <a:effectLst/>
                      </p:spPr>
                    </p:pic>
                  </p:oleObj>
                </mc:Fallback>
              </mc:AlternateContent>
            </a:graphicData>
          </a:graphic>
        </p:graphicFrame>
        <p:graphicFrame>
          <p:nvGraphicFramePr>
            <p:cNvPr id="30" name="对象 29">
              <a:extLst>
                <a:ext uri="{FF2B5EF4-FFF2-40B4-BE49-F238E27FC236}">
                  <a16:creationId xmlns:a16="http://schemas.microsoft.com/office/drawing/2014/main" id="{2842848E-F7F6-4B8A-941E-2F6F1327D17A}"/>
                </a:ext>
              </a:extLst>
            </p:cNvPr>
            <p:cNvGraphicFramePr>
              <a:graphicFrameLocks noChangeAspect="1"/>
            </p:cNvGraphicFramePr>
            <p:nvPr>
              <p:extLst>
                <p:ext uri="{D42A27DB-BD31-4B8C-83A1-F6EECF244321}">
                  <p14:modId xmlns:p14="http://schemas.microsoft.com/office/powerpoint/2010/main" val="4211733711"/>
                </p:ext>
              </p:extLst>
            </p:nvPr>
          </p:nvGraphicFramePr>
          <p:xfrm>
            <a:off x="4066282" y="4500079"/>
            <a:ext cx="793750" cy="271463"/>
          </p:xfrm>
          <a:graphic>
            <a:graphicData uri="http://schemas.openxmlformats.org/presentationml/2006/ole">
              <mc:AlternateContent xmlns:mc="http://schemas.openxmlformats.org/markup-compatibility/2006">
                <mc:Choice xmlns:v="urn:schemas-microsoft-com:vml" Requires="v">
                  <p:oleObj name="Equation" r:id="rId18" imgW="406080" imgH="139680" progId="Equation.DSMT4">
                    <p:embed/>
                  </p:oleObj>
                </mc:Choice>
                <mc:Fallback>
                  <p:oleObj name="Equation" r:id="rId18" imgW="406080" imgH="139680" progId="Equation.DSMT4">
                    <p:embed/>
                    <p:pic>
                      <p:nvPicPr>
                        <p:cNvPr id="29" name="对象 28">
                          <a:extLst>
                            <a:ext uri="{FF2B5EF4-FFF2-40B4-BE49-F238E27FC236}">
                              <a16:creationId xmlns:a16="http://schemas.microsoft.com/office/drawing/2014/main" id="{AB303817-9A08-4BC5-BF91-C20FD3778CD2}"/>
                            </a:ext>
                          </a:extLst>
                        </p:cNvPr>
                        <p:cNvPicPr>
                          <a:picLocks noChangeAspect="1" noChangeArrowheads="1"/>
                        </p:cNvPicPr>
                        <p:nvPr/>
                      </p:nvPicPr>
                      <p:blipFill>
                        <a:blip r:embed="rId19"/>
                        <a:srcRect/>
                        <a:stretch>
                          <a:fillRect/>
                        </a:stretch>
                      </p:blipFill>
                      <p:spPr bwMode="auto">
                        <a:xfrm>
                          <a:off x="4066282" y="4500079"/>
                          <a:ext cx="793750" cy="271463"/>
                        </a:xfrm>
                        <a:prstGeom prst="rect">
                          <a:avLst/>
                        </a:prstGeom>
                        <a:noFill/>
                        <a:ln>
                          <a:noFill/>
                        </a:ln>
                        <a:effectLst/>
                      </p:spPr>
                    </p:pic>
                  </p:oleObj>
                </mc:Fallback>
              </mc:AlternateContent>
            </a:graphicData>
          </a:graphic>
        </p:graphicFrame>
      </p:grpSp>
      <p:sp>
        <p:nvSpPr>
          <p:cNvPr id="4" name="页脚占位符 3">
            <a:extLst>
              <a:ext uri="{FF2B5EF4-FFF2-40B4-BE49-F238E27FC236}">
                <a16:creationId xmlns:a16="http://schemas.microsoft.com/office/drawing/2014/main" id="{5800728A-1BBC-4661-9A49-B8673447629C}"/>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18866494"/>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C92F42-CE55-49FA-BD3F-1032429914DC}"/>
              </a:ext>
            </a:extLst>
          </p:cNvPr>
          <p:cNvSpPr>
            <a:spLocks noGrp="1"/>
          </p:cNvSpPr>
          <p:nvPr>
            <p:ph type="dt" sz="half" idx="2"/>
          </p:nvPr>
        </p:nvSpPr>
        <p:spPr/>
        <p:txBody>
          <a:bodyPr/>
          <a:lstStyle/>
          <a:p>
            <a:pPr>
              <a:defRPr/>
            </a:pPr>
            <a:fld id="{E6290C37-226D-4DB1-BF58-F5762C73EE30}" type="datetime1">
              <a:rPr lang="zh-CN" altLang="en-US" smtClean="0"/>
              <a:t>2022/11/23</a:t>
            </a:fld>
            <a:endParaRPr lang="zh-CN" altLang="en-US"/>
          </a:p>
        </p:txBody>
      </p:sp>
      <p:sp>
        <p:nvSpPr>
          <p:cNvPr id="4" name="Text Box 5">
            <a:extLst>
              <a:ext uri="{FF2B5EF4-FFF2-40B4-BE49-F238E27FC236}">
                <a16:creationId xmlns:a16="http://schemas.microsoft.com/office/drawing/2014/main" id="{43D2425A-7E76-437E-AB20-E37ABAD2503B}"/>
              </a:ext>
            </a:extLst>
          </p:cNvPr>
          <p:cNvSpPr txBox="1">
            <a:spLocks noChangeArrowheads="1"/>
          </p:cNvSpPr>
          <p:nvPr/>
        </p:nvSpPr>
        <p:spPr bwMode="auto">
          <a:xfrm>
            <a:off x="611188" y="1027113"/>
            <a:ext cx="4275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i="1">
                <a:solidFill>
                  <a:srgbClr val="000000"/>
                </a:solidFill>
                <a:ea typeface="微软雅黑" panose="020B0503020204020204" pitchFamily="34" charset="-122"/>
                <a:cs typeface="Times New Roman" panose="02020603050405020304" pitchFamily="18" charset="0"/>
              </a:rPr>
              <a:t>H</a:t>
            </a:r>
            <a:r>
              <a:rPr lang="en-US" altLang="zh-CN" sz="2400" i="1" baseline="-25000">
                <a:solidFill>
                  <a:srgbClr val="000000"/>
                </a:solidFill>
                <a:ea typeface="微软雅黑" panose="020B0503020204020204" pitchFamily="34" charset="-122"/>
                <a:cs typeface="Times New Roman" panose="02020603050405020304" pitchFamily="18" charset="0"/>
              </a:rPr>
              <a:t>0 A </a:t>
            </a:r>
            <a:r>
              <a:rPr lang="zh-CN" altLang="en-US" sz="2400">
                <a:solidFill>
                  <a:srgbClr val="000000"/>
                </a:solidFill>
                <a:ea typeface="微软雅黑" panose="020B0503020204020204" pitchFamily="34" charset="-122"/>
                <a:cs typeface="Times New Roman" panose="02020603050405020304" pitchFamily="18" charset="0"/>
              </a:rPr>
              <a:t>成立时，检验统计量</a:t>
            </a:r>
          </a:p>
        </p:txBody>
      </p:sp>
      <p:graphicFrame>
        <p:nvGraphicFramePr>
          <p:cNvPr id="5" name="Object 6">
            <a:extLst>
              <a:ext uri="{FF2B5EF4-FFF2-40B4-BE49-F238E27FC236}">
                <a16:creationId xmlns:a16="http://schemas.microsoft.com/office/drawing/2014/main" id="{3C509E90-277D-4753-8E29-AEB35DF7AFBD}"/>
              </a:ext>
            </a:extLst>
          </p:cNvPr>
          <p:cNvGraphicFramePr>
            <a:graphicFrameLocks noChangeAspect="1"/>
          </p:cNvGraphicFramePr>
          <p:nvPr>
            <p:extLst>
              <p:ext uri="{D42A27DB-BD31-4B8C-83A1-F6EECF244321}">
                <p14:modId xmlns:p14="http://schemas.microsoft.com/office/powerpoint/2010/main" val="3624876768"/>
              </p:ext>
            </p:extLst>
          </p:nvPr>
        </p:nvGraphicFramePr>
        <p:xfrm>
          <a:off x="706438" y="1560513"/>
          <a:ext cx="7843837" cy="1004887"/>
        </p:xfrm>
        <a:graphic>
          <a:graphicData uri="http://schemas.openxmlformats.org/presentationml/2006/ole">
            <mc:AlternateContent xmlns:mc="http://schemas.openxmlformats.org/markup-compatibility/2006">
              <mc:Choice xmlns:v="urn:schemas-microsoft-com:vml" Requires="v">
                <p:oleObj name="Equation" r:id="rId2" imgW="3098520" imgH="444240" progId="Equation.DSMT4">
                  <p:embed/>
                </p:oleObj>
              </mc:Choice>
              <mc:Fallback>
                <p:oleObj name="Equation" r:id="rId2" imgW="3098520" imgH="444240" progId="Equation.DSMT4">
                  <p:embed/>
                  <p:pic>
                    <p:nvPicPr>
                      <p:cNvPr id="233478" name="Object 6"/>
                      <p:cNvPicPr>
                        <a:picLocks noChangeAspect="1" noChangeArrowheads="1"/>
                      </p:cNvPicPr>
                      <p:nvPr/>
                    </p:nvPicPr>
                    <p:blipFill>
                      <a:blip r:embed="rId3"/>
                      <a:srcRect/>
                      <a:stretch>
                        <a:fillRect/>
                      </a:stretch>
                    </p:blipFill>
                    <p:spPr bwMode="auto">
                      <a:xfrm>
                        <a:off x="706438" y="1560513"/>
                        <a:ext cx="7843837" cy="1004887"/>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4">
            <a:extLst>
              <a:ext uri="{FF2B5EF4-FFF2-40B4-BE49-F238E27FC236}">
                <a16:creationId xmlns:a16="http://schemas.microsoft.com/office/drawing/2014/main" id="{AF0EFEDA-B054-4D39-90CF-3D8E10DA94DA}"/>
              </a:ext>
            </a:extLst>
          </p:cNvPr>
          <p:cNvSpPr txBox="1">
            <a:spLocks noChangeArrowheads="1"/>
          </p:cNvSpPr>
          <p:nvPr/>
        </p:nvSpPr>
        <p:spPr bwMode="auto">
          <a:xfrm>
            <a:off x="611188" y="2684463"/>
            <a:ext cx="4275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i="1">
                <a:solidFill>
                  <a:srgbClr val="000000"/>
                </a:solidFill>
                <a:ea typeface="微软雅黑" panose="020B0503020204020204" pitchFamily="34" charset="-122"/>
                <a:cs typeface="Times New Roman" panose="02020603050405020304" pitchFamily="18" charset="0"/>
              </a:rPr>
              <a:t>H</a:t>
            </a:r>
            <a:r>
              <a:rPr lang="en-US" altLang="zh-CN" sz="2400" i="1" baseline="-25000">
                <a:solidFill>
                  <a:srgbClr val="000000"/>
                </a:solidFill>
                <a:ea typeface="微软雅黑" panose="020B0503020204020204" pitchFamily="34" charset="-122"/>
                <a:cs typeface="Times New Roman" panose="02020603050405020304" pitchFamily="18" charset="0"/>
              </a:rPr>
              <a:t>0 B </a:t>
            </a:r>
            <a:r>
              <a:rPr lang="zh-CN" altLang="en-US" sz="2400">
                <a:solidFill>
                  <a:srgbClr val="000000"/>
                </a:solidFill>
                <a:ea typeface="微软雅黑" panose="020B0503020204020204" pitchFamily="34" charset="-122"/>
                <a:cs typeface="Times New Roman" panose="02020603050405020304" pitchFamily="18" charset="0"/>
              </a:rPr>
              <a:t>成立时，检验统计量</a:t>
            </a:r>
          </a:p>
        </p:txBody>
      </p:sp>
      <p:graphicFrame>
        <p:nvGraphicFramePr>
          <p:cNvPr id="7" name="Object 15">
            <a:extLst>
              <a:ext uri="{FF2B5EF4-FFF2-40B4-BE49-F238E27FC236}">
                <a16:creationId xmlns:a16="http://schemas.microsoft.com/office/drawing/2014/main" id="{7E6E5E7F-A922-483A-A0DD-181E1F1109BC}"/>
              </a:ext>
            </a:extLst>
          </p:cNvPr>
          <p:cNvGraphicFramePr>
            <a:graphicFrameLocks noChangeAspect="1"/>
          </p:cNvGraphicFramePr>
          <p:nvPr>
            <p:extLst>
              <p:ext uri="{D42A27DB-BD31-4B8C-83A1-F6EECF244321}">
                <p14:modId xmlns:p14="http://schemas.microsoft.com/office/powerpoint/2010/main" val="3776035872"/>
              </p:ext>
            </p:extLst>
          </p:nvPr>
        </p:nvGraphicFramePr>
        <p:xfrm>
          <a:off x="722313" y="3216275"/>
          <a:ext cx="7810500" cy="1004888"/>
        </p:xfrm>
        <a:graphic>
          <a:graphicData uri="http://schemas.openxmlformats.org/presentationml/2006/ole">
            <mc:AlternateContent xmlns:mc="http://schemas.openxmlformats.org/markup-compatibility/2006">
              <mc:Choice xmlns:v="urn:schemas-microsoft-com:vml" Requires="v">
                <p:oleObj name="Equation" r:id="rId4" imgW="3085920" imgH="444240" progId="Equation.DSMT4">
                  <p:embed/>
                </p:oleObj>
              </mc:Choice>
              <mc:Fallback>
                <p:oleObj name="Equation" r:id="rId4" imgW="3085920" imgH="444240" progId="Equation.DSMT4">
                  <p:embed/>
                  <p:pic>
                    <p:nvPicPr>
                      <p:cNvPr id="233487" name="Object 15"/>
                      <p:cNvPicPr>
                        <a:picLocks noChangeAspect="1" noChangeArrowheads="1"/>
                      </p:cNvPicPr>
                      <p:nvPr/>
                    </p:nvPicPr>
                    <p:blipFill>
                      <a:blip r:embed="rId5"/>
                      <a:srcRect/>
                      <a:stretch>
                        <a:fillRect/>
                      </a:stretch>
                    </p:blipFill>
                    <p:spPr bwMode="auto">
                      <a:xfrm>
                        <a:off x="722313" y="3216275"/>
                        <a:ext cx="7810500" cy="10048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6">
            <a:extLst>
              <a:ext uri="{FF2B5EF4-FFF2-40B4-BE49-F238E27FC236}">
                <a16:creationId xmlns:a16="http://schemas.microsoft.com/office/drawing/2014/main" id="{84EE4E92-1A2A-46D9-B035-A1A3B708A751}"/>
              </a:ext>
            </a:extLst>
          </p:cNvPr>
          <p:cNvSpPr txBox="1">
            <a:spLocks noChangeArrowheads="1"/>
          </p:cNvSpPr>
          <p:nvPr/>
        </p:nvSpPr>
        <p:spPr bwMode="auto">
          <a:xfrm>
            <a:off x="611188" y="4411663"/>
            <a:ext cx="4275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i="1">
                <a:solidFill>
                  <a:srgbClr val="000000"/>
                </a:solidFill>
                <a:ea typeface="微软雅黑" panose="020B0503020204020204" pitchFamily="34" charset="-122"/>
                <a:cs typeface="Times New Roman" panose="02020603050405020304" pitchFamily="18" charset="0"/>
              </a:rPr>
              <a:t>H</a:t>
            </a:r>
            <a:r>
              <a:rPr lang="en-US" altLang="zh-CN" sz="2400" i="1" baseline="-25000">
                <a:solidFill>
                  <a:srgbClr val="000000"/>
                </a:solidFill>
                <a:ea typeface="微软雅黑" panose="020B0503020204020204" pitchFamily="34" charset="-122"/>
                <a:cs typeface="Times New Roman" panose="02020603050405020304" pitchFamily="18" charset="0"/>
              </a:rPr>
              <a:t>0 A</a:t>
            </a:r>
            <a:r>
              <a:rPr lang="en-US" altLang="en-US" sz="1800" baseline="-25000">
                <a:solidFill>
                  <a:srgbClr val="000000"/>
                </a:solidFill>
                <a:ea typeface="微软雅黑" panose="020B0503020204020204" pitchFamily="34" charset="-122"/>
                <a:cs typeface="Times New Roman" panose="02020603050405020304" pitchFamily="18" charset="0"/>
              </a:rPr>
              <a:t>×</a:t>
            </a:r>
            <a:r>
              <a:rPr lang="en-US" altLang="zh-CN" sz="2400" i="1" baseline="-25000">
                <a:solidFill>
                  <a:srgbClr val="000000"/>
                </a:solidFill>
                <a:ea typeface="微软雅黑" panose="020B0503020204020204" pitchFamily="34" charset="-122"/>
                <a:cs typeface="Times New Roman" panose="02020603050405020304" pitchFamily="18" charset="0"/>
              </a:rPr>
              <a:t>B </a:t>
            </a:r>
            <a:r>
              <a:rPr lang="zh-CN" altLang="en-US" sz="2400">
                <a:solidFill>
                  <a:srgbClr val="000000"/>
                </a:solidFill>
                <a:ea typeface="微软雅黑" panose="020B0503020204020204" pitchFamily="34" charset="-122"/>
                <a:cs typeface="Times New Roman" panose="02020603050405020304" pitchFamily="18" charset="0"/>
              </a:rPr>
              <a:t>成立时，检验统计量</a:t>
            </a:r>
          </a:p>
        </p:txBody>
      </p:sp>
      <p:graphicFrame>
        <p:nvGraphicFramePr>
          <p:cNvPr id="9" name="Object 17">
            <a:extLst>
              <a:ext uri="{FF2B5EF4-FFF2-40B4-BE49-F238E27FC236}">
                <a16:creationId xmlns:a16="http://schemas.microsoft.com/office/drawing/2014/main" id="{59FE6372-2542-4F89-A374-ED8B731C2FF9}"/>
              </a:ext>
            </a:extLst>
          </p:cNvPr>
          <p:cNvGraphicFramePr>
            <a:graphicFrameLocks noChangeAspect="1"/>
          </p:cNvGraphicFramePr>
          <p:nvPr>
            <p:extLst>
              <p:ext uri="{D42A27DB-BD31-4B8C-83A1-F6EECF244321}">
                <p14:modId xmlns:p14="http://schemas.microsoft.com/office/powerpoint/2010/main" val="1846717131"/>
              </p:ext>
            </p:extLst>
          </p:nvPr>
        </p:nvGraphicFramePr>
        <p:xfrm>
          <a:off x="700088" y="4924425"/>
          <a:ext cx="8099425" cy="1665288"/>
        </p:xfrm>
        <a:graphic>
          <a:graphicData uri="http://schemas.openxmlformats.org/presentationml/2006/ole">
            <mc:AlternateContent xmlns:mc="http://schemas.openxmlformats.org/markup-compatibility/2006">
              <mc:Choice xmlns:v="urn:schemas-microsoft-com:vml" Requires="v">
                <p:oleObj name="Equation" r:id="rId6" imgW="3200400" imgH="736560" progId="Equation.DSMT4">
                  <p:embed/>
                </p:oleObj>
              </mc:Choice>
              <mc:Fallback>
                <p:oleObj name="Equation" r:id="rId6" imgW="3200400" imgH="736560" progId="Equation.DSMT4">
                  <p:embed/>
                  <p:pic>
                    <p:nvPicPr>
                      <p:cNvPr id="233489" name="Object 17"/>
                      <p:cNvPicPr>
                        <a:picLocks noChangeAspect="1" noChangeArrowheads="1"/>
                      </p:cNvPicPr>
                      <p:nvPr/>
                    </p:nvPicPr>
                    <p:blipFill>
                      <a:blip r:embed="rId7"/>
                      <a:srcRect/>
                      <a:stretch>
                        <a:fillRect/>
                      </a:stretch>
                    </p:blipFill>
                    <p:spPr bwMode="auto">
                      <a:xfrm>
                        <a:off x="700088" y="4924425"/>
                        <a:ext cx="8099425" cy="16652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4">
            <a:extLst>
              <a:ext uri="{FF2B5EF4-FFF2-40B4-BE49-F238E27FC236}">
                <a16:creationId xmlns:a16="http://schemas.microsoft.com/office/drawing/2014/main" id="{4E326618-F4D7-49A3-B448-AB96624179CD}"/>
              </a:ext>
            </a:extLst>
          </p:cNvPr>
          <p:cNvSpPr txBox="1">
            <a:spLocks noChangeArrowheads="1"/>
          </p:cNvSpPr>
          <p:nvPr/>
        </p:nvSpPr>
        <p:spPr bwMode="auto">
          <a:xfrm>
            <a:off x="539750" y="451520"/>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ea typeface="微软雅黑" panose="020B0503020204020204" pitchFamily="34" charset="-122"/>
                <a:cs typeface="Times New Roman" panose="02020603050405020304" pitchFamily="18" charset="0"/>
              </a:rPr>
              <a:t>2</a:t>
            </a:r>
            <a:r>
              <a:rPr lang="zh-CN" altLang="en-US" sz="2400" dirty="0">
                <a:solidFill>
                  <a:srgbClr val="0000FF"/>
                </a:solidFill>
                <a:ea typeface="微软雅黑" panose="020B0503020204020204" pitchFamily="34" charset="-122"/>
                <a:cs typeface="Times New Roman" panose="02020603050405020304" pitchFamily="18" charset="0"/>
              </a:rPr>
              <a:t>）</a:t>
            </a:r>
            <a:r>
              <a:rPr lang="en-US" altLang="zh-CN" sz="2400" dirty="0">
                <a:solidFill>
                  <a:srgbClr val="0000FF"/>
                </a:solidFill>
                <a:ea typeface="微软雅黑" panose="020B0503020204020204" pitchFamily="34" charset="-122"/>
                <a:cs typeface="Times New Roman" panose="02020603050405020304" pitchFamily="18" charset="0"/>
              </a:rPr>
              <a:t>F </a:t>
            </a:r>
            <a:r>
              <a:rPr lang="zh-CN" altLang="en-US" sz="2400" dirty="0">
                <a:solidFill>
                  <a:srgbClr val="0000FF"/>
                </a:solidFill>
                <a:ea typeface="微软雅黑" panose="020B0503020204020204" pitchFamily="34" charset="-122"/>
                <a:cs typeface="Times New Roman" panose="02020603050405020304" pitchFamily="18" charset="0"/>
              </a:rPr>
              <a:t>检验法</a:t>
            </a:r>
            <a:endParaRPr lang="zh-CN" altLang="en-US" sz="2400" dirty="0">
              <a:solidFill>
                <a:srgbClr val="0000FF"/>
              </a:solidFill>
              <a:ea typeface="微软雅黑" panose="020B0503020204020204" pitchFamily="34" charset="-122"/>
              <a:cs typeface="Times New Roman" panose="02020603050405020304" pitchFamily="18" charset="0"/>
              <a:sym typeface="Euclid Symbol" pitchFamily="18" charset="2"/>
            </a:endParaRPr>
          </a:p>
        </p:txBody>
      </p:sp>
      <p:sp>
        <p:nvSpPr>
          <p:cNvPr id="11" name="页脚占位符 10">
            <a:extLst>
              <a:ext uri="{FF2B5EF4-FFF2-40B4-BE49-F238E27FC236}">
                <a16:creationId xmlns:a16="http://schemas.microsoft.com/office/drawing/2014/main" id="{9C4B60EF-6E2B-423B-BE51-83C354E73934}"/>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4687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996D79-75C7-4B00-A9ED-034F15069EC4}"/>
              </a:ext>
            </a:extLst>
          </p:cNvPr>
          <p:cNvSpPr>
            <a:spLocks noGrp="1"/>
          </p:cNvSpPr>
          <p:nvPr>
            <p:ph type="dt" sz="half" idx="2"/>
          </p:nvPr>
        </p:nvSpPr>
        <p:spPr/>
        <p:txBody>
          <a:bodyPr/>
          <a:lstStyle/>
          <a:p>
            <a:pPr>
              <a:defRPr/>
            </a:pPr>
            <a:fld id="{80114783-46A4-4847-9ACD-B5C61365F823}" type="datetime1">
              <a:rPr lang="zh-CN" altLang="en-US" smtClean="0"/>
              <a:t>2022/11/23</a:t>
            </a:fld>
            <a:endParaRPr lang="zh-CN" altLang="en-US"/>
          </a:p>
        </p:txBody>
      </p:sp>
      <p:sp>
        <p:nvSpPr>
          <p:cNvPr id="4" name="Text Box 41">
            <a:extLst>
              <a:ext uri="{FF2B5EF4-FFF2-40B4-BE49-F238E27FC236}">
                <a16:creationId xmlns:a16="http://schemas.microsoft.com/office/drawing/2014/main" id="{D6F2C87E-F025-4836-B40F-CD747F81F1C1}"/>
              </a:ext>
            </a:extLst>
          </p:cNvPr>
          <p:cNvSpPr txBox="1">
            <a:spLocks noChangeArrowheads="1"/>
          </p:cNvSpPr>
          <p:nvPr/>
        </p:nvSpPr>
        <p:spPr bwMode="auto">
          <a:xfrm>
            <a:off x="539750" y="1139999"/>
            <a:ext cx="7993063"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dirty="0">
                <a:solidFill>
                  <a:srgbClr val="000000"/>
                </a:solidFill>
                <a:latin typeface="微软雅黑" panose="020B0503020204020204" pitchFamily="34" charset="-122"/>
                <a:ea typeface="微软雅黑" panose="020B0503020204020204" pitchFamily="34" charset="-122"/>
              </a:rPr>
              <a:t>检验规则：</a:t>
            </a:r>
          </a:p>
        </p:txBody>
      </p:sp>
      <p:graphicFrame>
        <p:nvGraphicFramePr>
          <p:cNvPr id="5" name="Object 42">
            <a:extLst>
              <a:ext uri="{FF2B5EF4-FFF2-40B4-BE49-F238E27FC236}">
                <a16:creationId xmlns:a16="http://schemas.microsoft.com/office/drawing/2014/main" id="{77A92AED-DAD0-46DE-8D6C-56667E5C77AE}"/>
              </a:ext>
            </a:extLst>
          </p:cNvPr>
          <p:cNvGraphicFramePr>
            <a:graphicFrameLocks noChangeAspect="1"/>
          </p:cNvGraphicFramePr>
          <p:nvPr>
            <p:extLst>
              <p:ext uri="{D42A27DB-BD31-4B8C-83A1-F6EECF244321}">
                <p14:modId xmlns:p14="http://schemas.microsoft.com/office/powerpoint/2010/main" val="3439788941"/>
              </p:ext>
            </p:extLst>
          </p:nvPr>
        </p:nvGraphicFramePr>
        <p:xfrm>
          <a:off x="733425" y="2105025"/>
          <a:ext cx="5202238" cy="487363"/>
        </p:xfrm>
        <a:graphic>
          <a:graphicData uri="http://schemas.openxmlformats.org/presentationml/2006/ole">
            <mc:AlternateContent xmlns:mc="http://schemas.openxmlformats.org/markup-compatibility/2006">
              <mc:Choice xmlns:v="urn:schemas-microsoft-com:vml" Requires="v">
                <p:oleObj name="Equation" r:id="rId2" imgW="2717640" imgH="253800" progId="Equation.DSMT4">
                  <p:embed/>
                </p:oleObj>
              </mc:Choice>
              <mc:Fallback>
                <p:oleObj name="Equation" r:id="rId2" imgW="2717640" imgH="253800" progId="Equation.DSMT4">
                  <p:embed/>
                  <p:pic>
                    <p:nvPicPr>
                      <p:cNvPr id="234538" name="Object 42"/>
                      <p:cNvPicPr>
                        <a:picLocks noChangeAspect="1" noChangeArrowheads="1"/>
                      </p:cNvPicPr>
                      <p:nvPr/>
                    </p:nvPicPr>
                    <p:blipFill>
                      <a:blip r:embed="rId3"/>
                      <a:srcRect/>
                      <a:stretch>
                        <a:fillRect/>
                      </a:stretch>
                    </p:blipFill>
                    <p:spPr bwMode="auto">
                      <a:xfrm>
                        <a:off x="733425" y="2105025"/>
                        <a:ext cx="520223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3">
            <a:extLst>
              <a:ext uri="{FF2B5EF4-FFF2-40B4-BE49-F238E27FC236}">
                <a16:creationId xmlns:a16="http://schemas.microsoft.com/office/drawing/2014/main" id="{8ECC88C7-7BB4-4A56-8D01-0C4A1B0EFEC7}"/>
              </a:ext>
            </a:extLst>
          </p:cNvPr>
          <p:cNvGraphicFramePr>
            <a:graphicFrameLocks noChangeAspect="1"/>
          </p:cNvGraphicFramePr>
          <p:nvPr>
            <p:extLst>
              <p:ext uri="{D42A27DB-BD31-4B8C-83A1-F6EECF244321}">
                <p14:modId xmlns:p14="http://schemas.microsoft.com/office/powerpoint/2010/main" val="2131391466"/>
              </p:ext>
            </p:extLst>
          </p:nvPr>
        </p:nvGraphicFramePr>
        <p:xfrm>
          <a:off x="757238" y="2738438"/>
          <a:ext cx="5153025" cy="488950"/>
        </p:xfrm>
        <a:graphic>
          <a:graphicData uri="http://schemas.openxmlformats.org/presentationml/2006/ole">
            <mc:AlternateContent xmlns:mc="http://schemas.openxmlformats.org/markup-compatibility/2006">
              <mc:Choice xmlns:v="urn:schemas-microsoft-com:vml" Requires="v">
                <p:oleObj name="Equation" r:id="rId4" imgW="2692080" imgH="253800" progId="Equation.DSMT4">
                  <p:embed/>
                </p:oleObj>
              </mc:Choice>
              <mc:Fallback>
                <p:oleObj name="Equation" r:id="rId4" imgW="2692080" imgH="253800" progId="Equation.DSMT4">
                  <p:embed/>
                  <p:pic>
                    <p:nvPicPr>
                      <p:cNvPr id="234539" name="Object 43"/>
                      <p:cNvPicPr>
                        <a:picLocks noChangeAspect="1" noChangeArrowheads="1"/>
                      </p:cNvPicPr>
                      <p:nvPr/>
                    </p:nvPicPr>
                    <p:blipFill>
                      <a:blip r:embed="rId5"/>
                      <a:srcRect/>
                      <a:stretch>
                        <a:fillRect/>
                      </a:stretch>
                    </p:blipFill>
                    <p:spPr bwMode="auto">
                      <a:xfrm>
                        <a:off x="757238" y="2738438"/>
                        <a:ext cx="51530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4">
            <a:extLst>
              <a:ext uri="{FF2B5EF4-FFF2-40B4-BE49-F238E27FC236}">
                <a16:creationId xmlns:a16="http://schemas.microsoft.com/office/drawing/2014/main" id="{E56A086F-AC55-4CAD-A16E-5AF78929BCB8}"/>
              </a:ext>
            </a:extLst>
          </p:cNvPr>
          <p:cNvGraphicFramePr>
            <a:graphicFrameLocks noChangeAspect="1"/>
          </p:cNvGraphicFramePr>
          <p:nvPr>
            <p:extLst>
              <p:ext uri="{D42A27DB-BD31-4B8C-83A1-F6EECF244321}">
                <p14:modId xmlns:p14="http://schemas.microsoft.com/office/powerpoint/2010/main" val="412140131"/>
              </p:ext>
            </p:extLst>
          </p:nvPr>
        </p:nvGraphicFramePr>
        <p:xfrm>
          <a:off x="755576" y="3371850"/>
          <a:ext cx="6513513" cy="488950"/>
        </p:xfrm>
        <a:graphic>
          <a:graphicData uri="http://schemas.openxmlformats.org/presentationml/2006/ole">
            <mc:AlternateContent xmlns:mc="http://schemas.openxmlformats.org/markup-compatibility/2006">
              <mc:Choice xmlns:v="urn:schemas-microsoft-com:vml" Requires="v">
                <p:oleObj name="Equation" r:id="rId6" imgW="3403440" imgH="253800" progId="Equation.DSMT4">
                  <p:embed/>
                </p:oleObj>
              </mc:Choice>
              <mc:Fallback>
                <p:oleObj name="Equation" r:id="rId6" imgW="3403440" imgH="253800" progId="Equation.DSMT4">
                  <p:embed/>
                  <p:pic>
                    <p:nvPicPr>
                      <p:cNvPr id="234540" name="Object 44"/>
                      <p:cNvPicPr>
                        <a:picLocks noChangeAspect="1" noChangeArrowheads="1"/>
                      </p:cNvPicPr>
                      <p:nvPr/>
                    </p:nvPicPr>
                    <p:blipFill>
                      <a:blip r:embed="rId7"/>
                      <a:srcRect/>
                      <a:stretch>
                        <a:fillRect/>
                      </a:stretch>
                    </p:blipFill>
                    <p:spPr bwMode="auto">
                      <a:xfrm>
                        <a:off x="755576" y="3371850"/>
                        <a:ext cx="6513513"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4">
            <a:extLst>
              <a:ext uri="{FF2B5EF4-FFF2-40B4-BE49-F238E27FC236}">
                <a16:creationId xmlns:a16="http://schemas.microsoft.com/office/drawing/2014/main" id="{E795DA33-85C0-4B10-ABA3-5854B6DA3671}"/>
              </a:ext>
            </a:extLst>
          </p:cNvPr>
          <p:cNvSpPr txBox="1">
            <a:spLocks noChangeArrowheads="1"/>
          </p:cNvSpPr>
          <p:nvPr/>
        </p:nvSpPr>
        <p:spPr bwMode="auto">
          <a:xfrm>
            <a:off x="539750" y="451520"/>
            <a:ext cx="583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ea typeface="微软雅黑" panose="020B0503020204020204" pitchFamily="34" charset="-122"/>
                <a:cs typeface="Times New Roman" panose="02020603050405020304" pitchFamily="18" charset="0"/>
              </a:rPr>
              <a:t>2</a:t>
            </a:r>
            <a:r>
              <a:rPr lang="zh-CN" altLang="en-US" sz="2400" dirty="0">
                <a:solidFill>
                  <a:srgbClr val="0000FF"/>
                </a:solidFill>
                <a:ea typeface="微软雅黑" panose="020B0503020204020204" pitchFamily="34" charset="-122"/>
                <a:cs typeface="Times New Roman" panose="02020603050405020304" pitchFamily="18" charset="0"/>
              </a:rPr>
              <a:t>）</a:t>
            </a:r>
            <a:r>
              <a:rPr lang="en-US" altLang="zh-CN" sz="2400" dirty="0">
                <a:solidFill>
                  <a:srgbClr val="0000FF"/>
                </a:solidFill>
                <a:ea typeface="微软雅黑" panose="020B0503020204020204" pitchFamily="34" charset="-122"/>
                <a:cs typeface="Times New Roman" panose="02020603050405020304" pitchFamily="18" charset="0"/>
              </a:rPr>
              <a:t>F </a:t>
            </a:r>
            <a:r>
              <a:rPr lang="zh-CN" altLang="en-US" sz="2400" dirty="0">
                <a:solidFill>
                  <a:srgbClr val="0000FF"/>
                </a:solidFill>
                <a:ea typeface="微软雅黑" panose="020B0503020204020204" pitchFamily="34" charset="-122"/>
                <a:cs typeface="Times New Roman" panose="02020603050405020304" pitchFamily="18" charset="0"/>
              </a:rPr>
              <a:t>检验法</a:t>
            </a:r>
            <a:endParaRPr lang="zh-CN" altLang="en-US" sz="2400" dirty="0">
              <a:solidFill>
                <a:srgbClr val="0000FF"/>
              </a:solidFill>
              <a:ea typeface="微软雅黑" panose="020B0503020204020204" pitchFamily="34" charset="-122"/>
              <a:cs typeface="Times New Roman" panose="02020603050405020304" pitchFamily="18" charset="0"/>
              <a:sym typeface="Euclid Symbol" pitchFamily="18" charset="2"/>
            </a:endParaRPr>
          </a:p>
        </p:txBody>
      </p:sp>
      <p:sp>
        <p:nvSpPr>
          <p:cNvPr id="9" name="页脚占位符 8">
            <a:extLst>
              <a:ext uri="{FF2B5EF4-FFF2-40B4-BE49-F238E27FC236}">
                <a16:creationId xmlns:a16="http://schemas.microsoft.com/office/drawing/2014/main" id="{D14A13A5-C446-404D-AAAD-F11DEAC5E8D9}"/>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0006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AB4E28-595C-4614-ACA8-56431C8A784C}"/>
              </a:ext>
            </a:extLst>
          </p:cNvPr>
          <p:cNvSpPr>
            <a:spLocks noGrp="1"/>
          </p:cNvSpPr>
          <p:nvPr>
            <p:ph type="dt" sz="half" idx="2"/>
          </p:nvPr>
        </p:nvSpPr>
        <p:spPr/>
        <p:txBody>
          <a:bodyPr/>
          <a:lstStyle/>
          <a:p>
            <a:pPr>
              <a:defRPr/>
            </a:pPr>
            <a:fld id="{875E9AE9-EA58-422B-A907-57E9EEE8E691}" type="datetime1">
              <a:rPr lang="zh-CN" altLang="en-US" smtClean="0"/>
              <a:t>2022/11/23</a:t>
            </a:fld>
            <a:endParaRPr lang="zh-CN" altLang="en-US"/>
          </a:p>
        </p:txBody>
      </p:sp>
      <p:graphicFrame>
        <p:nvGraphicFramePr>
          <p:cNvPr id="4" name="Group 107">
            <a:extLst>
              <a:ext uri="{FF2B5EF4-FFF2-40B4-BE49-F238E27FC236}">
                <a16:creationId xmlns:a16="http://schemas.microsoft.com/office/drawing/2014/main" id="{3A41EF1F-0D1A-4C33-84F5-6604856EBB77}"/>
              </a:ext>
            </a:extLst>
          </p:cNvPr>
          <p:cNvGraphicFramePr>
            <a:graphicFrameLocks noGrp="1"/>
          </p:cNvGraphicFramePr>
          <p:nvPr>
            <p:extLst>
              <p:ext uri="{D42A27DB-BD31-4B8C-83A1-F6EECF244321}">
                <p14:modId xmlns:p14="http://schemas.microsoft.com/office/powerpoint/2010/main" val="2769079769"/>
              </p:ext>
            </p:extLst>
          </p:nvPr>
        </p:nvGraphicFramePr>
        <p:xfrm>
          <a:off x="79375" y="1574800"/>
          <a:ext cx="9001125" cy="3891916"/>
        </p:xfrm>
        <a:graphic>
          <a:graphicData uri="http://schemas.openxmlformats.org/drawingml/2006/table">
            <a:tbl>
              <a:tblPr/>
              <a:tblGrid>
                <a:gridCol w="1512888">
                  <a:extLst>
                    <a:ext uri="{9D8B030D-6E8A-4147-A177-3AD203B41FA5}">
                      <a16:colId xmlns:a16="http://schemas.microsoft.com/office/drawing/2014/main" val="20000"/>
                    </a:ext>
                  </a:extLst>
                </a:gridCol>
                <a:gridCol w="1223962">
                  <a:extLst>
                    <a:ext uri="{9D8B030D-6E8A-4147-A177-3AD203B41FA5}">
                      <a16:colId xmlns:a16="http://schemas.microsoft.com/office/drawing/2014/main" val="20001"/>
                    </a:ext>
                  </a:extLst>
                </a:gridCol>
                <a:gridCol w="1871663">
                  <a:extLst>
                    <a:ext uri="{9D8B030D-6E8A-4147-A177-3AD203B41FA5}">
                      <a16:colId xmlns:a16="http://schemas.microsoft.com/office/drawing/2014/main" val="20002"/>
                    </a:ext>
                  </a:extLst>
                </a:gridCol>
                <a:gridCol w="1152525">
                  <a:extLst>
                    <a:ext uri="{9D8B030D-6E8A-4147-A177-3AD203B41FA5}">
                      <a16:colId xmlns:a16="http://schemas.microsoft.com/office/drawing/2014/main" val="20003"/>
                    </a:ext>
                  </a:extLst>
                </a:gridCol>
                <a:gridCol w="1008062">
                  <a:extLst>
                    <a:ext uri="{9D8B030D-6E8A-4147-A177-3AD203B41FA5}">
                      <a16:colId xmlns:a16="http://schemas.microsoft.com/office/drawing/2014/main" val="20004"/>
                    </a:ext>
                  </a:extLst>
                </a:gridCol>
                <a:gridCol w="2232025">
                  <a:extLst>
                    <a:ext uri="{9D8B030D-6E8A-4147-A177-3AD203B41FA5}">
                      <a16:colId xmlns:a16="http://schemas.microsoft.com/office/drawing/2014/main" val="20005"/>
                    </a:ext>
                  </a:extLst>
                </a:gridCol>
              </a:tblGrid>
              <a:tr h="86360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方差来源</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宋体" pitchFamily="2" charset="-122"/>
                        </a:rPr>
                        <a:t>平方和</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SS</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自由度</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df</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均方</a:t>
                      </a: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MS</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F</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值</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临界值</a:t>
                      </a:r>
                      <a:r>
                        <a:rPr kumimoji="0" lang="en-US" altLang="zh-CN" sz="2400" b="1" i="1" u="none" strike="noStrike" cap="none" normalizeH="0" baseline="0">
                          <a:ln>
                            <a:noFill/>
                          </a:ln>
                          <a:solidFill>
                            <a:schemeClr val="tx1"/>
                          </a:solidFill>
                          <a:effectLst/>
                          <a:latin typeface="Times New Roman" pitchFamily="18" charset="0"/>
                          <a:ea typeface="宋体" pitchFamily="2" charset="-122"/>
                        </a:rPr>
                        <a:t>F</a:t>
                      </a:r>
                      <a:r>
                        <a:rPr kumimoji="0" lang="en-US" altLang="zh-CN" sz="2400" b="1" i="1" u="none" strike="noStrike" cap="none" normalizeH="0" baseline="-25000">
                          <a:ln>
                            <a:noFill/>
                          </a:ln>
                          <a:solidFill>
                            <a:schemeClr val="tx1"/>
                          </a:solidFill>
                          <a:effectLst/>
                          <a:latin typeface="Symbol" pitchFamily="18" charset="2"/>
                          <a:ea typeface="宋体" pitchFamily="2" charset="-122"/>
                        </a:rPr>
                        <a:t>a</a:t>
                      </a:r>
                      <a:endParaRPr kumimoji="0" lang="en-US" altLang="zh-CN" sz="2400" b="1" i="1"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3835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因素</a:t>
                      </a:r>
                      <a:r>
                        <a:rPr kumimoji="0" lang="en-US" altLang="zh-CN" sz="2400" b="1" i="1" u="none" strike="noStrike" cap="none" normalizeH="0" baseline="0">
                          <a:ln>
                            <a:noFill/>
                          </a:ln>
                          <a:solidFill>
                            <a:schemeClr val="tx1"/>
                          </a:solidFill>
                          <a:effectLst/>
                          <a:latin typeface="Times New Roman" pitchFamily="18" charset="0"/>
                          <a:ea typeface="宋体" pitchFamily="2" charset="-122"/>
                        </a:rPr>
                        <a:t>A</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因素</a:t>
                      </a:r>
                      <a:r>
                        <a:rPr kumimoji="0" lang="en-US" altLang="zh-CN" sz="2400" b="1" i="1" u="none" strike="noStrike" cap="none" normalizeH="0" baseline="0">
                          <a:ln>
                            <a:noFill/>
                          </a:ln>
                          <a:solidFill>
                            <a:schemeClr val="tx1"/>
                          </a:solidFill>
                          <a:effectLst/>
                          <a:latin typeface="Times New Roman" pitchFamily="18" charset="0"/>
                          <a:ea typeface="宋体" pitchFamily="2" charset="-122"/>
                        </a:rPr>
                        <a:t>B</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A×B</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误差</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总和</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A</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B</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A</a:t>
                      </a:r>
                      <a:r>
                        <a:rPr kumimoji="0" lang="en-US" altLang="zh-CN" sz="2400" b="1" i="1" u="none" strike="noStrike" cap="none" normalizeH="0" baseline="-25000">
                          <a:ln>
                            <a:noFill/>
                          </a:ln>
                          <a:solidFill>
                            <a:schemeClr val="tx1"/>
                          </a:solidFill>
                          <a:effectLst/>
                          <a:latin typeface="Arial" pitchFamily="34" charset="0"/>
                          <a:ea typeface="宋体" pitchFamily="2" charset="-122"/>
                        </a:rPr>
                        <a:t>×</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B</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E</a:t>
                      </a:r>
                      <a:endParaRPr kumimoji="0" lang="en-US" altLang="zh-CN" sz="2400" b="1" i="0" u="none" strike="noStrike" cap="none" normalizeH="0" baseline="-2500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SS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T</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p</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q</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p-</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sym typeface="Symbol" pitchFamily="18" charset="2"/>
                        </a:rPr>
                        <a:t>(</a:t>
                      </a:r>
                      <a:r>
                        <a:rPr kumimoji="0" lang="en-US" altLang="zh-CN" sz="2400" b="1" i="1" u="none" strike="noStrike" cap="none" normalizeH="0" baseline="0" dirty="0">
                          <a:ln>
                            <a:noFill/>
                          </a:ln>
                          <a:solidFill>
                            <a:schemeClr val="tx1"/>
                          </a:solidFill>
                          <a:effectLst/>
                          <a:latin typeface="Times New Roman" pitchFamily="18" charset="0"/>
                          <a:ea typeface="宋体" pitchFamily="2" charset="-122"/>
                          <a:sym typeface="Symbol" pitchFamily="18" charset="2"/>
                        </a:rPr>
                        <a:t>q</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sym typeface="Symbol" pitchFamily="18" charset="2"/>
                        </a:rPr>
                        <a:t>-1)</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dirty="0" err="1">
                          <a:ln>
                            <a:noFill/>
                          </a:ln>
                          <a:solidFill>
                            <a:schemeClr val="tx1"/>
                          </a:solidFill>
                          <a:effectLst/>
                          <a:latin typeface="Times New Roman" pitchFamily="18" charset="0"/>
                          <a:ea typeface="宋体" pitchFamily="2" charset="-122"/>
                        </a:rPr>
                        <a:t>pq</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r</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宋体" pitchFamily="2" charset="-122"/>
                        </a:rPr>
                        <a:t>pqr</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a:t>
                      </a: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MS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A</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MS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B</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MS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A</a:t>
                      </a:r>
                      <a:r>
                        <a:rPr kumimoji="0" lang="en-US" altLang="zh-CN" sz="2400" b="1" i="1" u="none" strike="noStrike" cap="none" normalizeH="0" baseline="-25000">
                          <a:ln>
                            <a:noFill/>
                          </a:ln>
                          <a:solidFill>
                            <a:schemeClr val="tx1"/>
                          </a:solidFill>
                          <a:effectLst/>
                          <a:latin typeface="Arial" pitchFamily="34" charset="0"/>
                          <a:ea typeface="宋体" pitchFamily="2" charset="-122"/>
                        </a:rPr>
                        <a:t>×</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B</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MS</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E</a:t>
                      </a:r>
                    </a:p>
                    <a:p>
                      <a:pPr marL="0" marR="0" lvl="0" indent="0" algn="ctr" defTabSz="914400" rtl="0" eaLnBrk="1" fontAlgn="base" latinLnBrk="0" hangingPunct="1">
                        <a:lnSpc>
                          <a:spcPct val="150000"/>
                        </a:lnSpc>
                        <a:spcBef>
                          <a:spcPct val="0"/>
                        </a:spcBef>
                        <a:spcAft>
                          <a:spcPct val="0"/>
                        </a:spcAft>
                        <a:buClrTx/>
                        <a:buSzPct val="120000"/>
                        <a:buFont typeface="Wingdings" pitchFamily="2" charset="2"/>
                        <a:buNone/>
                        <a:tabLst/>
                      </a:pPr>
                      <a:endParaRPr kumimoji="0" lang="en-US" altLang="zh-CN" sz="2400" b="1" i="1"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400" b="1" i="1" u="none" strike="noStrike" cap="none" normalizeH="0" baseline="-25000">
                          <a:ln>
                            <a:noFill/>
                          </a:ln>
                          <a:solidFill>
                            <a:schemeClr val="tx1"/>
                          </a:solidFill>
                          <a:effectLst/>
                          <a:latin typeface="Times New Roman" pitchFamily="18" charset="0"/>
                          <a:ea typeface="宋体" pitchFamily="2" charset="-122"/>
                          <a:cs typeface="Times New Roman" pitchFamily="18" charset="0"/>
                        </a:rPr>
                        <a:t>A</a:t>
                      </a:r>
                      <a:endPar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400" b="1" i="1" u="none" strike="noStrike" cap="none" normalizeH="0" baseline="-25000">
                          <a:ln>
                            <a:noFill/>
                          </a:ln>
                          <a:solidFill>
                            <a:schemeClr val="tx1"/>
                          </a:solidFill>
                          <a:effectLst/>
                          <a:latin typeface="Times New Roman" pitchFamily="18" charset="0"/>
                          <a:ea typeface="宋体" pitchFamily="2" charset="-122"/>
                          <a:cs typeface="Times New Roman" pitchFamily="18" charset="0"/>
                        </a:rPr>
                        <a:t>B</a:t>
                      </a: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F</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A</a:t>
                      </a:r>
                      <a:r>
                        <a:rPr kumimoji="0" lang="en-US" altLang="zh-CN" sz="2400" b="1" i="1" u="none" strike="noStrike" cap="none" normalizeH="0" baseline="-25000">
                          <a:ln>
                            <a:noFill/>
                          </a:ln>
                          <a:solidFill>
                            <a:schemeClr val="tx1"/>
                          </a:solidFill>
                          <a:effectLst/>
                          <a:latin typeface="Arial" pitchFamily="34" charset="0"/>
                          <a:ea typeface="宋体" pitchFamily="2" charset="-122"/>
                        </a:rPr>
                        <a:t>×</a:t>
                      </a:r>
                      <a:r>
                        <a:rPr kumimoji="0" lang="en-US" altLang="zh-CN" sz="2400" b="1" i="1" u="none" strike="noStrike" cap="none" normalizeH="0" baseline="-25000">
                          <a:ln>
                            <a:noFill/>
                          </a:ln>
                          <a:solidFill>
                            <a:schemeClr val="tx1"/>
                          </a:solidFill>
                          <a:effectLst/>
                          <a:latin typeface="Times New Roman" pitchFamily="18" charset="0"/>
                          <a:ea typeface="宋体" pitchFamily="2" charset="-122"/>
                        </a:rPr>
                        <a:t>B</a:t>
                      </a:r>
                      <a:endPar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lnSpc>
                          <a:spcPct val="15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lnSpc>
                          <a:spcPct val="15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90000" marR="90000" marT="46800" marB="46800" anchor="ctr" anchorCtr="1"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 name="Object 103">
            <a:extLst>
              <a:ext uri="{FF2B5EF4-FFF2-40B4-BE49-F238E27FC236}">
                <a16:creationId xmlns:a16="http://schemas.microsoft.com/office/drawing/2014/main" id="{95F22F7A-0DBA-45EB-95C8-D5AE5F2950C1}"/>
              </a:ext>
            </a:extLst>
          </p:cNvPr>
          <p:cNvGraphicFramePr>
            <a:graphicFrameLocks noChangeAspect="1"/>
          </p:cNvGraphicFramePr>
          <p:nvPr>
            <p:extLst>
              <p:ext uri="{D42A27DB-BD31-4B8C-83A1-F6EECF244321}">
                <p14:modId xmlns:p14="http://schemas.microsoft.com/office/powerpoint/2010/main" val="1621883654"/>
              </p:ext>
            </p:extLst>
          </p:nvPr>
        </p:nvGraphicFramePr>
        <p:xfrm>
          <a:off x="6818313" y="2839684"/>
          <a:ext cx="2359025" cy="487363"/>
        </p:xfrm>
        <a:graphic>
          <a:graphicData uri="http://schemas.openxmlformats.org/presentationml/2006/ole">
            <mc:AlternateContent xmlns:mc="http://schemas.openxmlformats.org/markup-compatibility/2006">
              <mc:Choice xmlns:v="urn:schemas-microsoft-com:vml" Requires="v">
                <p:oleObj name="Equation" r:id="rId2" imgW="1231560" imgH="253800" progId="Equation.DSMT4">
                  <p:embed/>
                </p:oleObj>
              </mc:Choice>
              <mc:Fallback>
                <p:oleObj name="Equation" r:id="rId2" imgW="1231560" imgH="253800" progId="Equation.DSMT4">
                  <p:embed/>
                  <p:pic>
                    <p:nvPicPr>
                      <p:cNvPr id="174183" name="Object 103"/>
                      <p:cNvPicPr>
                        <a:picLocks noChangeAspect="1" noChangeArrowheads="1"/>
                      </p:cNvPicPr>
                      <p:nvPr/>
                    </p:nvPicPr>
                    <p:blipFill>
                      <a:blip r:embed="rId3"/>
                      <a:srcRect/>
                      <a:stretch>
                        <a:fillRect/>
                      </a:stretch>
                    </p:blipFill>
                    <p:spPr bwMode="auto">
                      <a:xfrm>
                        <a:off x="6818313" y="2839684"/>
                        <a:ext cx="23590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06">
            <a:extLst>
              <a:ext uri="{FF2B5EF4-FFF2-40B4-BE49-F238E27FC236}">
                <a16:creationId xmlns:a16="http://schemas.microsoft.com/office/drawing/2014/main" id="{095623B5-A5A5-4EC9-B11A-3DA874D9A318}"/>
              </a:ext>
            </a:extLst>
          </p:cNvPr>
          <p:cNvGraphicFramePr>
            <a:graphicFrameLocks noChangeAspect="1"/>
          </p:cNvGraphicFramePr>
          <p:nvPr>
            <p:extLst>
              <p:ext uri="{D42A27DB-BD31-4B8C-83A1-F6EECF244321}">
                <p14:modId xmlns:p14="http://schemas.microsoft.com/office/powerpoint/2010/main" val="324800692"/>
              </p:ext>
            </p:extLst>
          </p:nvPr>
        </p:nvGraphicFramePr>
        <p:xfrm>
          <a:off x="6818313" y="3375992"/>
          <a:ext cx="2333625" cy="487362"/>
        </p:xfrm>
        <a:graphic>
          <a:graphicData uri="http://schemas.openxmlformats.org/presentationml/2006/ole">
            <mc:AlternateContent xmlns:mc="http://schemas.openxmlformats.org/markup-compatibility/2006">
              <mc:Choice xmlns:v="urn:schemas-microsoft-com:vml" Requires="v">
                <p:oleObj name="Equation" r:id="rId4" imgW="1218960" imgH="253800" progId="Equation.DSMT4">
                  <p:embed/>
                </p:oleObj>
              </mc:Choice>
              <mc:Fallback>
                <p:oleObj name="Equation" r:id="rId4" imgW="1218960" imgH="253800" progId="Equation.DSMT4">
                  <p:embed/>
                  <p:pic>
                    <p:nvPicPr>
                      <p:cNvPr id="174186" name="Object 106"/>
                      <p:cNvPicPr>
                        <a:picLocks noChangeAspect="1" noChangeArrowheads="1"/>
                      </p:cNvPicPr>
                      <p:nvPr/>
                    </p:nvPicPr>
                    <p:blipFill>
                      <a:blip r:embed="rId5"/>
                      <a:srcRect/>
                      <a:stretch>
                        <a:fillRect/>
                      </a:stretch>
                    </p:blipFill>
                    <p:spPr bwMode="auto">
                      <a:xfrm>
                        <a:off x="6818313" y="3375992"/>
                        <a:ext cx="23336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08">
            <a:extLst>
              <a:ext uri="{FF2B5EF4-FFF2-40B4-BE49-F238E27FC236}">
                <a16:creationId xmlns:a16="http://schemas.microsoft.com/office/drawing/2014/main" id="{72C34956-2682-4596-98C3-A1B96B1D07DB}"/>
              </a:ext>
            </a:extLst>
          </p:cNvPr>
          <p:cNvGraphicFramePr>
            <a:graphicFrameLocks noChangeAspect="1"/>
          </p:cNvGraphicFramePr>
          <p:nvPr>
            <p:extLst>
              <p:ext uri="{D42A27DB-BD31-4B8C-83A1-F6EECF244321}">
                <p14:modId xmlns:p14="http://schemas.microsoft.com/office/powerpoint/2010/main" val="633583946"/>
              </p:ext>
            </p:extLst>
          </p:nvPr>
        </p:nvGraphicFramePr>
        <p:xfrm>
          <a:off x="6815138" y="3963181"/>
          <a:ext cx="2138362" cy="879475"/>
        </p:xfrm>
        <a:graphic>
          <a:graphicData uri="http://schemas.openxmlformats.org/presentationml/2006/ole">
            <mc:AlternateContent xmlns:mc="http://schemas.openxmlformats.org/markup-compatibility/2006">
              <mc:Choice xmlns:v="urn:schemas-microsoft-com:vml" Requires="v">
                <p:oleObj name="Equation" r:id="rId6" imgW="1117440" imgH="457200" progId="Equation.DSMT4">
                  <p:embed/>
                </p:oleObj>
              </mc:Choice>
              <mc:Fallback>
                <p:oleObj name="Equation" r:id="rId6" imgW="1117440" imgH="457200" progId="Equation.DSMT4">
                  <p:embed/>
                  <p:pic>
                    <p:nvPicPr>
                      <p:cNvPr id="174188" name="Object 108"/>
                      <p:cNvPicPr>
                        <a:picLocks noChangeAspect="1" noChangeArrowheads="1"/>
                      </p:cNvPicPr>
                      <p:nvPr/>
                    </p:nvPicPr>
                    <p:blipFill>
                      <a:blip r:embed="rId7"/>
                      <a:srcRect/>
                      <a:stretch>
                        <a:fillRect/>
                      </a:stretch>
                    </p:blipFill>
                    <p:spPr bwMode="auto">
                      <a:xfrm>
                        <a:off x="6815138" y="3963181"/>
                        <a:ext cx="2138362"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109">
            <a:extLst>
              <a:ext uri="{FF2B5EF4-FFF2-40B4-BE49-F238E27FC236}">
                <a16:creationId xmlns:a16="http://schemas.microsoft.com/office/drawing/2014/main" id="{4A143C68-8CE6-4762-BAC8-12D4C56D5101}"/>
              </a:ext>
            </a:extLst>
          </p:cNvPr>
          <p:cNvSpPr txBox="1">
            <a:spLocks noChangeArrowheads="1"/>
          </p:cNvSpPr>
          <p:nvPr/>
        </p:nvSpPr>
        <p:spPr bwMode="auto">
          <a:xfrm>
            <a:off x="468313" y="549275"/>
            <a:ext cx="655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rPr>
              <a:t>3</a:t>
            </a:r>
            <a:r>
              <a:rPr lang="zh-CN" altLang="en-US" sz="2400" dirty="0">
                <a:solidFill>
                  <a:srgbClr val="0000FF"/>
                </a:solidFill>
                <a:latin typeface="微软雅黑" panose="020B0503020204020204" pitchFamily="34" charset="-122"/>
                <a:ea typeface="微软雅黑" panose="020B0503020204020204" pitchFamily="34" charset="-122"/>
              </a:rPr>
              <a:t>）考虑交互作用的二因素方差分析表</a:t>
            </a:r>
            <a:endParaRPr lang="zh-CN" altLang="en-US" sz="2400" dirty="0">
              <a:solidFill>
                <a:srgbClr val="0000FF"/>
              </a:solidFill>
              <a:latin typeface="微软雅黑" panose="020B0503020204020204" pitchFamily="34" charset="-122"/>
              <a:ea typeface="微软雅黑" panose="020B0503020204020204" pitchFamily="34" charset="-122"/>
              <a:sym typeface="Euclid Symbol" pitchFamily="18" charset="2"/>
            </a:endParaRPr>
          </a:p>
        </p:txBody>
      </p:sp>
      <p:sp>
        <p:nvSpPr>
          <p:cNvPr id="9" name="页脚占位符 8">
            <a:extLst>
              <a:ext uri="{FF2B5EF4-FFF2-40B4-BE49-F238E27FC236}">
                <a16:creationId xmlns:a16="http://schemas.microsoft.com/office/drawing/2014/main" id="{7ECD582E-E815-40F4-A061-3E5534BAA701}"/>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41820756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BBCC58-DF28-4366-8520-DC9C52BF2AB2}"/>
              </a:ext>
            </a:extLst>
          </p:cNvPr>
          <p:cNvSpPr>
            <a:spLocks noGrp="1"/>
          </p:cNvSpPr>
          <p:nvPr>
            <p:ph type="dt" sz="half" idx="2"/>
          </p:nvPr>
        </p:nvSpPr>
        <p:spPr/>
        <p:txBody>
          <a:bodyPr/>
          <a:lstStyle/>
          <a:p>
            <a:pPr>
              <a:defRPr/>
            </a:pPr>
            <a:fld id="{3DC1F642-2F3E-44EC-82B7-86A987D7EFE1}" type="datetime1">
              <a:rPr lang="zh-CN" altLang="en-US" smtClean="0"/>
              <a:t>2022/11/23</a:t>
            </a:fld>
            <a:endParaRPr lang="zh-CN" altLang="en-US"/>
          </a:p>
        </p:txBody>
      </p:sp>
      <p:sp>
        <p:nvSpPr>
          <p:cNvPr id="4" name="Text Box 12">
            <a:extLst>
              <a:ext uri="{FF2B5EF4-FFF2-40B4-BE49-F238E27FC236}">
                <a16:creationId xmlns:a16="http://schemas.microsoft.com/office/drawing/2014/main" id="{874C6402-3471-456C-AFAB-7D400E4160C8}"/>
              </a:ext>
            </a:extLst>
          </p:cNvPr>
          <p:cNvSpPr txBox="1">
            <a:spLocks noChangeArrowheads="1"/>
          </p:cNvSpPr>
          <p:nvPr/>
        </p:nvSpPr>
        <p:spPr bwMode="auto">
          <a:xfrm>
            <a:off x="428596" y="476672"/>
            <a:ext cx="8103844"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b="1" dirty="0">
                <a:latin typeface="微软雅黑" pitchFamily="34" charset="-122"/>
                <a:ea typeface="微软雅黑" pitchFamily="34" charset="-122"/>
              </a:rPr>
              <a:t>三、方差分析的</a:t>
            </a:r>
            <a:r>
              <a:rPr lang="en-US" altLang="zh-CN" sz="2400" b="1" dirty="0">
                <a:latin typeface="微软雅黑" pitchFamily="34" charset="-122"/>
                <a:ea typeface="微软雅黑" pitchFamily="34" charset="-122"/>
              </a:rPr>
              <a:t>MATLAB</a:t>
            </a:r>
            <a:r>
              <a:rPr lang="zh-CN" altLang="en-US" sz="2400" b="1" dirty="0">
                <a:latin typeface="微软雅黑" pitchFamily="34" charset="-122"/>
                <a:ea typeface="微软雅黑" pitchFamily="34" charset="-122"/>
              </a:rPr>
              <a:t>实现</a:t>
            </a:r>
          </a:p>
        </p:txBody>
      </p:sp>
      <p:sp>
        <p:nvSpPr>
          <p:cNvPr id="6" name="Text Box 13">
            <a:extLst>
              <a:ext uri="{FF2B5EF4-FFF2-40B4-BE49-F238E27FC236}">
                <a16:creationId xmlns:a16="http://schemas.microsoft.com/office/drawing/2014/main" id="{540CDE87-0CF8-445E-A49F-33D4951B3E39}"/>
              </a:ext>
            </a:extLst>
          </p:cNvPr>
          <p:cNvSpPr txBox="1">
            <a:spLocks noChangeArrowheads="1"/>
          </p:cNvSpPr>
          <p:nvPr/>
        </p:nvSpPr>
        <p:spPr bwMode="auto">
          <a:xfrm>
            <a:off x="971600" y="1041400"/>
            <a:ext cx="4656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kern="0" dirty="0">
                <a:solidFill>
                  <a:srgbClr val="FF0000"/>
                </a:solidFill>
                <a:ea typeface="微软雅黑" panose="020B0503020204020204" pitchFamily="34" charset="-122"/>
                <a:cs typeface="Times New Roman" panose="02020603050405020304" pitchFamily="18" charset="0"/>
              </a:rPr>
              <a:t>与方差分析有关的</a:t>
            </a:r>
            <a:r>
              <a:rPr kumimoji="0" lang="en-US" altLang="zh-CN" sz="2400" kern="0" dirty="0">
                <a:solidFill>
                  <a:srgbClr val="FF0000"/>
                </a:solidFill>
                <a:ea typeface="微软雅黑" panose="020B0503020204020204" pitchFamily="34" charset="-122"/>
                <a:cs typeface="Times New Roman" panose="02020603050405020304" pitchFamily="18" charset="0"/>
              </a:rPr>
              <a:t>MATLAB</a:t>
            </a:r>
            <a:r>
              <a:rPr kumimoji="0" lang="zh-CN" altLang="en-US" sz="2400" kern="0" dirty="0">
                <a:solidFill>
                  <a:srgbClr val="FF0000"/>
                </a:solidFill>
                <a:ea typeface="微软雅黑" panose="020B0503020204020204" pitchFamily="34" charset="-122"/>
                <a:cs typeface="Times New Roman" panose="02020603050405020304" pitchFamily="18" charset="0"/>
              </a:rPr>
              <a:t>函数</a:t>
            </a:r>
            <a:endParaRPr kumimoji="0" lang="zh-CN" altLang="en-US" sz="2400" i="0" u="none" strike="noStrike" kern="0" cap="none" spc="0" normalizeH="0" baseline="0" noProof="0" dirty="0">
              <a:ln>
                <a:noFill/>
              </a:ln>
              <a:solidFill>
                <a:srgbClr val="FF0000"/>
              </a:solidFill>
              <a:effectLst/>
              <a:uLnTx/>
              <a:uFillTx/>
              <a:ea typeface="微软雅黑" panose="020B0503020204020204" pitchFamily="34" charset="-122"/>
              <a:cs typeface="Times New Roman" panose="02020603050405020304" pitchFamily="18" charset="0"/>
            </a:endParaRPr>
          </a:p>
        </p:txBody>
      </p:sp>
      <p:graphicFrame>
        <p:nvGraphicFramePr>
          <p:cNvPr id="45" name="表格 44">
            <a:extLst>
              <a:ext uri="{FF2B5EF4-FFF2-40B4-BE49-F238E27FC236}">
                <a16:creationId xmlns:a16="http://schemas.microsoft.com/office/drawing/2014/main" id="{077E55F9-8C8C-4715-A84D-3B28FF7C57E4}"/>
              </a:ext>
            </a:extLst>
          </p:cNvPr>
          <p:cNvGraphicFramePr>
            <a:graphicFrameLocks noGrp="1"/>
          </p:cNvGraphicFramePr>
          <p:nvPr>
            <p:extLst>
              <p:ext uri="{D42A27DB-BD31-4B8C-83A1-F6EECF244321}">
                <p14:modId xmlns:p14="http://schemas.microsoft.com/office/powerpoint/2010/main" val="1026236674"/>
              </p:ext>
            </p:extLst>
          </p:nvPr>
        </p:nvGraphicFramePr>
        <p:xfrm>
          <a:off x="677278" y="1699808"/>
          <a:ext cx="7711146" cy="4393485"/>
        </p:xfrm>
        <a:graphic>
          <a:graphicData uri="http://schemas.openxmlformats.org/drawingml/2006/table">
            <a:tbl>
              <a:tblPr firstRow="1" firstCol="1" lastRow="1" lastCol="1" bandRow="1" bandCol="1"/>
              <a:tblGrid>
                <a:gridCol w="2166530">
                  <a:extLst>
                    <a:ext uri="{9D8B030D-6E8A-4147-A177-3AD203B41FA5}">
                      <a16:colId xmlns:a16="http://schemas.microsoft.com/office/drawing/2014/main" val="256692943"/>
                    </a:ext>
                  </a:extLst>
                </a:gridCol>
                <a:gridCol w="5544616">
                  <a:extLst>
                    <a:ext uri="{9D8B030D-6E8A-4147-A177-3AD203B41FA5}">
                      <a16:colId xmlns:a16="http://schemas.microsoft.com/office/drawing/2014/main" val="457063775"/>
                    </a:ext>
                  </a:extLst>
                </a:gridCol>
              </a:tblGrid>
              <a:tr h="484589">
                <a:tc>
                  <a:txBody>
                    <a:bodyPr/>
                    <a:lstStyle/>
                    <a:p>
                      <a:pPr algn="just">
                        <a:lnSpc>
                          <a:spcPct val="100000"/>
                        </a:lnSpc>
                        <a:spcAft>
                          <a:spcPts val="0"/>
                        </a:spcAft>
                      </a:pPr>
                      <a:r>
                        <a:rPr lang="zh-CN" sz="2000" b="1">
                          <a:solidFill>
                            <a:srgbClr val="0000FF"/>
                          </a:solidFill>
                          <a:effectLst/>
                          <a:latin typeface="微软雅黑" panose="020B0503020204020204" pitchFamily="34" charset="-122"/>
                          <a:ea typeface="微软雅黑" panose="020B0503020204020204" pitchFamily="34" charset="-122"/>
                        </a:rPr>
                        <a:t>函数名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just">
                        <a:lnSpc>
                          <a:spcPct val="100000"/>
                        </a:lnSpc>
                        <a:spcAft>
                          <a:spcPts val="0"/>
                        </a:spcAft>
                      </a:pPr>
                      <a:r>
                        <a:rPr lang="zh-CN" sz="2000" b="1" dirty="0">
                          <a:solidFill>
                            <a:srgbClr val="0000FF"/>
                          </a:solidFill>
                          <a:effectLst/>
                          <a:latin typeface="微软雅黑" panose="020B0503020204020204" pitchFamily="34" charset="-122"/>
                          <a:ea typeface="微软雅黑" panose="020B0503020204020204" pitchFamily="34" charset="-122"/>
                        </a:rPr>
                        <a:t>说</a:t>
                      </a:r>
                      <a:r>
                        <a:rPr lang="en-US" sz="2000" b="1" dirty="0">
                          <a:solidFill>
                            <a:srgbClr val="0000FF"/>
                          </a:solidFill>
                          <a:effectLst/>
                          <a:latin typeface="微软雅黑" panose="020B0503020204020204" pitchFamily="34" charset="-122"/>
                          <a:ea typeface="微软雅黑" panose="020B0503020204020204" pitchFamily="34" charset="-122"/>
                        </a:rPr>
                        <a:t>    </a:t>
                      </a:r>
                      <a:r>
                        <a:rPr lang="zh-CN" sz="2000" b="1" dirty="0">
                          <a:solidFill>
                            <a:srgbClr val="0000FF"/>
                          </a:solidFill>
                          <a:effectLst/>
                          <a:latin typeface="微软雅黑" panose="020B0503020204020204" pitchFamily="34" charset="-122"/>
                          <a:ea typeface="微软雅黑" panose="020B0503020204020204" pitchFamily="34" charset="-122"/>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548468213"/>
                  </a:ext>
                </a:extLst>
              </a:tr>
              <a:tr h="488612">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anova1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单因素方差分析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152219"/>
                  </a:ext>
                </a:extLst>
              </a:tr>
              <a:tr h="488612">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anova2</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dirty="0">
                          <a:effectLst/>
                          <a:latin typeface="微软雅黑" panose="020B0503020204020204" pitchFamily="34" charset="-122"/>
                          <a:ea typeface="微软雅黑" panose="020B0503020204020204" pitchFamily="34" charset="-122"/>
                        </a:rPr>
                        <a:t>双因素方差分析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2848051"/>
                  </a:ext>
                </a:extLst>
              </a:tr>
              <a:tr h="488612">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anovan</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多因素方差分析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4267119"/>
                  </a:ext>
                </a:extLst>
              </a:tr>
              <a:tr h="488612">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friedman</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Friedman</a:t>
                      </a:r>
                      <a:r>
                        <a:rPr lang="zh-CN" sz="2000">
                          <a:effectLst/>
                          <a:latin typeface="微软雅黑" panose="020B0503020204020204" pitchFamily="34" charset="-122"/>
                          <a:ea typeface="微软雅黑" panose="020B0503020204020204" pitchFamily="34" charset="-122"/>
                        </a:rPr>
                        <a:t>检验（双因素非参数方差分析）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237290"/>
                  </a:ext>
                </a:extLst>
              </a:tr>
              <a:tr h="488612">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kruskalwallis</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Kruskal-Wallis</a:t>
                      </a:r>
                      <a:r>
                        <a:rPr lang="zh-CN" sz="2000">
                          <a:effectLst/>
                          <a:latin typeface="微软雅黑" panose="020B0503020204020204" pitchFamily="34" charset="-122"/>
                          <a:ea typeface="微软雅黑" panose="020B0503020204020204" pitchFamily="34" charset="-122"/>
                        </a:rPr>
                        <a:t>检验（单因素非参数方差分析）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2253333"/>
                  </a:ext>
                </a:extLst>
              </a:tr>
              <a:tr h="488612">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manova1</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单因素多元方差分析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583939"/>
                  </a:ext>
                </a:extLst>
              </a:tr>
              <a:tr h="488612">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manovacluster</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a:effectLst/>
                          <a:latin typeface="微软雅黑" panose="020B0503020204020204" pitchFamily="34" charset="-122"/>
                          <a:ea typeface="微软雅黑" panose="020B0503020204020204" pitchFamily="34" charset="-122"/>
                        </a:rPr>
                        <a:t>在多元方差分析的基础上绘制聚类树形图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1905981"/>
                  </a:ext>
                </a:extLst>
              </a:tr>
              <a:tr h="488612">
                <a:tc>
                  <a:txBody>
                    <a:bodyPr/>
                    <a:lstStyle/>
                    <a:p>
                      <a:pPr algn="just">
                        <a:lnSpc>
                          <a:spcPct val="100000"/>
                        </a:lnSpc>
                        <a:spcAft>
                          <a:spcPts val="0"/>
                        </a:spcAft>
                      </a:pPr>
                      <a:r>
                        <a:rPr lang="en-US" sz="2000">
                          <a:effectLst/>
                          <a:latin typeface="微软雅黑" panose="020B0503020204020204" pitchFamily="34" charset="-122"/>
                          <a:ea typeface="微软雅黑" panose="020B0503020204020204" pitchFamily="34" charset="-122"/>
                        </a:rPr>
                        <a:t>multcompare</a:t>
                      </a:r>
                      <a:endParaRPr lang="zh-CN" sz="20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dirty="0">
                          <a:effectLst/>
                          <a:latin typeface="微软雅黑" panose="020B0503020204020204" pitchFamily="34" charset="-122"/>
                          <a:ea typeface="微软雅黑" panose="020B0503020204020204" pitchFamily="34" charset="-122"/>
                        </a:rPr>
                        <a:t>多重比较检验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0996771"/>
                  </a:ext>
                </a:extLst>
              </a:tr>
            </a:tbl>
          </a:graphicData>
        </a:graphic>
      </p:graphicFrame>
      <p:sp>
        <p:nvSpPr>
          <p:cNvPr id="5" name="页脚占位符 4">
            <a:extLst>
              <a:ext uri="{FF2B5EF4-FFF2-40B4-BE49-F238E27FC236}">
                <a16:creationId xmlns:a16="http://schemas.microsoft.com/office/drawing/2014/main" id="{16CE7FCD-09BF-44B5-9747-139928DF7057}"/>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7667023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F33EE59-CEC8-49AC-BDD8-C227624AA3F0}"/>
              </a:ext>
            </a:extLst>
          </p:cNvPr>
          <p:cNvSpPr>
            <a:spLocks noGrp="1"/>
          </p:cNvSpPr>
          <p:nvPr>
            <p:ph type="dt" sz="half" idx="2"/>
          </p:nvPr>
        </p:nvSpPr>
        <p:spPr/>
        <p:txBody>
          <a:bodyPr/>
          <a:lstStyle/>
          <a:p>
            <a:pPr>
              <a:defRPr/>
            </a:pPr>
            <a:fld id="{18A1B076-EE36-4D27-B91E-4845604A8E8E}" type="datetime1">
              <a:rPr lang="zh-CN" altLang="en-US" smtClean="0"/>
              <a:t>2022/11/23</a:t>
            </a:fld>
            <a:endParaRPr lang="zh-CN" altLang="en-US"/>
          </a:p>
        </p:txBody>
      </p:sp>
      <p:sp>
        <p:nvSpPr>
          <p:cNvPr id="4" name="Text Box 9">
            <a:extLst>
              <a:ext uri="{FF2B5EF4-FFF2-40B4-BE49-F238E27FC236}">
                <a16:creationId xmlns:a16="http://schemas.microsoft.com/office/drawing/2014/main" id="{85654200-25AC-4922-8E64-5994E25F9FF1}"/>
              </a:ext>
            </a:extLst>
          </p:cNvPr>
          <p:cNvSpPr txBox="1">
            <a:spLocks noChangeArrowheads="1"/>
          </p:cNvSpPr>
          <p:nvPr/>
        </p:nvSpPr>
        <p:spPr bwMode="auto">
          <a:xfrm>
            <a:off x="395536" y="476672"/>
            <a:ext cx="8359080" cy="279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50000"/>
              </a:lnSpc>
            </a:pPr>
            <a:r>
              <a:rPr lang="en-US" altLang="zh-CN"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例</a:t>
            </a:r>
            <a:r>
              <a:rPr lang="en-US" altLang="zh-CN" dirty="0">
                <a:solidFill>
                  <a:srgbClr val="FF0000"/>
                </a:solidFill>
                <a:latin typeface="微软雅黑" panose="020B0503020204020204" pitchFamily="34" charset="-122"/>
                <a:ea typeface="微软雅黑" panose="020B0503020204020204" pitchFamily="34" charset="-122"/>
              </a:rPr>
              <a:t>5-1</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现有某高校</a:t>
            </a:r>
            <a:r>
              <a:rPr lang="en-US" altLang="zh-CN" dirty="0">
                <a:latin typeface="微软雅黑" panose="020B0503020204020204" pitchFamily="34" charset="-122"/>
                <a:ea typeface="微软雅黑" panose="020B0503020204020204" pitchFamily="34" charset="-122"/>
              </a:rPr>
              <a:t>2017-2018</a:t>
            </a:r>
            <a:r>
              <a:rPr lang="zh-CN" altLang="en-US" dirty="0">
                <a:latin typeface="微软雅黑" panose="020B0503020204020204" pitchFamily="34" charset="-122"/>
                <a:ea typeface="微软雅黑" panose="020B0503020204020204" pitchFamily="34" charset="-122"/>
              </a:rPr>
              <a:t>学年第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学期</a:t>
            </a:r>
            <a:r>
              <a:rPr lang="en-US" altLang="zh-CN" dirty="0">
                <a:latin typeface="微软雅黑" panose="020B0503020204020204" pitchFamily="34" charset="-122"/>
                <a:ea typeface="微软雅黑" panose="020B0503020204020204" pitchFamily="34" charset="-122"/>
              </a:rPr>
              <a:t>2077</a:t>
            </a:r>
            <a:r>
              <a:rPr lang="zh-CN" altLang="en-US" dirty="0">
                <a:latin typeface="微软雅黑" panose="020B0503020204020204" pitchFamily="34" charset="-122"/>
                <a:ea typeface="微软雅黑" panose="020B0503020204020204" pitchFamily="34" charset="-122"/>
              </a:rPr>
              <a:t>名同学的“高等数学”课程的考试成绩，共涉及</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个学院的</a:t>
            </a:r>
            <a:r>
              <a:rPr lang="en-US" altLang="zh-CN" dirty="0">
                <a:latin typeface="微软雅黑" panose="020B0503020204020204" pitchFamily="34" charset="-122"/>
                <a:ea typeface="微软雅黑" panose="020B0503020204020204" pitchFamily="34" charset="-122"/>
              </a:rPr>
              <a:t>69</a:t>
            </a:r>
            <a:r>
              <a:rPr lang="zh-CN" altLang="en-US" dirty="0">
                <a:latin typeface="微软雅黑" panose="020B0503020204020204" pitchFamily="34" charset="-122"/>
                <a:ea typeface="微软雅黑" panose="020B0503020204020204" pitchFamily="34" charset="-122"/>
              </a:rPr>
              <a:t>个班级，完整数据保存在文件“高等数学成绩</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xls</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中。试根据全部</a:t>
            </a:r>
            <a:r>
              <a:rPr lang="en-US" altLang="zh-CN" dirty="0">
                <a:latin typeface="微软雅黑" panose="020B0503020204020204" pitchFamily="34" charset="-122"/>
                <a:ea typeface="微软雅黑" panose="020B0503020204020204" pitchFamily="34" charset="-122"/>
              </a:rPr>
              <a:t>2077</a:t>
            </a:r>
            <a:r>
              <a:rPr lang="zh-CN" altLang="en-US" dirty="0">
                <a:latin typeface="微软雅黑" panose="020B0503020204020204" pitchFamily="34" charset="-122"/>
                <a:ea typeface="微软雅黑" panose="020B0503020204020204" pitchFamily="34" charset="-122"/>
              </a:rPr>
              <a:t>名同学的考试成绩，分析不同学院的学生的考试成绩有无显著差别。</a:t>
            </a:r>
          </a:p>
        </p:txBody>
      </p:sp>
      <p:graphicFrame>
        <p:nvGraphicFramePr>
          <p:cNvPr id="5" name="表格 4">
            <a:extLst>
              <a:ext uri="{FF2B5EF4-FFF2-40B4-BE49-F238E27FC236}">
                <a16:creationId xmlns:a16="http://schemas.microsoft.com/office/drawing/2014/main" id="{148389BE-2EC5-4C52-B12E-002A2CED7895}"/>
              </a:ext>
            </a:extLst>
          </p:cNvPr>
          <p:cNvGraphicFramePr>
            <a:graphicFrameLocks noGrp="1"/>
          </p:cNvGraphicFramePr>
          <p:nvPr>
            <p:extLst>
              <p:ext uri="{D42A27DB-BD31-4B8C-83A1-F6EECF244321}">
                <p14:modId xmlns:p14="http://schemas.microsoft.com/office/powerpoint/2010/main" val="842684355"/>
              </p:ext>
            </p:extLst>
          </p:nvPr>
        </p:nvGraphicFramePr>
        <p:xfrm>
          <a:off x="611560" y="3398868"/>
          <a:ext cx="8143056" cy="2982462"/>
        </p:xfrm>
        <a:graphic>
          <a:graphicData uri="http://schemas.openxmlformats.org/drawingml/2006/table">
            <a:tbl>
              <a:tblPr firstRow="1" firstCol="1" lastRow="1" lastCol="1" bandRow="1" bandCol="1"/>
              <a:tblGrid>
                <a:gridCol w="1356763">
                  <a:extLst>
                    <a:ext uri="{9D8B030D-6E8A-4147-A177-3AD203B41FA5}">
                      <a16:colId xmlns:a16="http://schemas.microsoft.com/office/drawing/2014/main" val="2668737766"/>
                    </a:ext>
                  </a:extLst>
                </a:gridCol>
                <a:gridCol w="1357589">
                  <a:extLst>
                    <a:ext uri="{9D8B030D-6E8A-4147-A177-3AD203B41FA5}">
                      <a16:colId xmlns:a16="http://schemas.microsoft.com/office/drawing/2014/main" val="1244795661"/>
                    </a:ext>
                  </a:extLst>
                </a:gridCol>
                <a:gridCol w="1356763">
                  <a:extLst>
                    <a:ext uri="{9D8B030D-6E8A-4147-A177-3AD203B41FA5}">
                      <a16:colId xmlns:a16="http://schemas.microsoft.com/office/drawing/2014/main" val="3660254788"/>
                    </a:ext>
                  </a:extLst>
                </a:gridCol>
                <a:gridCol w="1357589">
                  <a:extLst>
                    <a:ext uri="{9D8B030D-6E8A-4147-A177-3AD203B41FA5}">
                      <a16:colId xmlns:a16="http://schemas.microsoft.com/office/drawing/2014/main" val="816735278"/>
                    </a:ext>
                  </a:extLst>
                </a:gridCol>
                <a:gridCol w="1356763">
                  <a:extLst>
                    <a:ext uri="{9D8B030D-6E8A-4147-A177-3AD203B41FA5}">
                      <a16:colId xmlns:a16="http://schemas.microsoft.com/office/drawing/2014/main" val="3036275565"/>
                    </a:ext>
                  </a:extLst>
                </a:gridCol>
                <a:gridCol w="1357589">
                  <a:extLst>
                    <a:ext uri="{9D8B030D-6E8A-4147-A177-3AD203B41FA5}">
                      <a16:colId xmlns:a16="http://schemas.microsoft.com/office/drawing/2014/main" val="3227274708"/>
                    </a:ext>
                  </a:extLst>
                </a:gridCol>
              </a:tblGrid>
              <a:tr h="269102">
                <a:tc>
                  <a:txBody>
                    <a:bodyPr/>
                    <a:lstStyle/>
                    <a:p>
                      <a:pPr algn="just">
                        <a:lnSpc>
                          <a:spcPct val="100000"/>
                        </a:lnSpc>
                        <a:spcAft>
                          <a:spcPts val="0"/>
                        </a:spcAft>
                      </a:pPr>
                      <a:r>
                        <a:rPr lang="zh-CN" sz="1600" b="1">
                          <a:solidFill>
                            <a:srgbClr val="0000FF"/>
                          </a:solidFill>
                          <a:effectLst/>
                          <a:latin typeface="微软雅黑" panose="020B0503020204020204" pitchFamily="34" charset="-122"/>
                          <a:ea typeface="微软雅黑" panose="020B0503020204020204" pitchFamily="34" charset="-122"/>
                        </a:rPr>
                        <a:t>学号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just">
                        <a:lnSpc>
                          <a:spcPct val="100000"/>
                        </a:lnSpc>
                        <a:spcAft>
                          <a:spcPts val="0"/>
                        </a:spcAft>
                      </a:pPr>
                      <a:r>
                        <a:rPr lang="zh-CN" sz="1600" b="1">
                          <a:solidFill>
                            <a:srgbClr val="0000FF"/>
                          </a:solidFill>
                          <a:effectLst/>
                          <a:latin typeface="微软雅黑" panose="020B0503020204020204" pitchFamily="34" charset="-122"/>
                          <a:ea typeface="微软雅黑" panose="020B0503020204020204" pitchFamily="34" charset="-122"/>
                        </a:rPr>
                        <a:t>姓名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just">
                        <a:lnSpc>
                          <a:spcPct val="100000"/>
                        </a:lnSpc>
                        <a:spcAft>
                          <a:spcPts val="0"/>
                        </a:spcAft>
                      </a:pPr>
                      <a:r>
                        <a:rPr lang="zh-CN" sz="1600" b="1">
                          <a:solidFill>
                            <a:srgbClr val="0000FF"/>
                          </a:solidFill>
                          <a:effectLst/>
                          <a:latin typeface="微软雅黑" panose="020B0503020204020204" pitchFamily="34" charset="-122"/>
                          <a:ea typeface="微软雅黑" panose="020B0503020204020204" pitchFamily="34" charset="-122"/>
                        </a:rPr>
                        <a:t>班级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just">
                        <a:lnSpc>
                          <a:spcPct val="100000"/>
                        </a:lnSpc>
                        <a:spcAft>
                          <a:spcPts val="0"/>
                        </a:spcAft>
                      </a:pPr>
                      <a:r>
                        <a:rPr lang="zh-CN" sz="1600" b="1">
                          <a:solidFill>
                            <a:srgbClr val="0000FF"/>
                          </a:solidFill>
                          <a:effectLst/>
                          <a:latin typeface="微软雅黑" panose="020B0503020204020204" pitchFamily="34" charset="-122"/>
                          <a:ea typeface="微软雅黑" panose="020B0503020204020204" pitchFamily="34" charset="-122"/>
                        </a:rPr>
                        <a:t>学院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just">
                        <a:lnSpc>
                          <a:spcPct val="100000"/>
                        </a:lnSpc>
                        <a:spcAft>
                          <a:spcPts val="0"/>
                        </a:spcAft>
                      </a:pPr>
                      <a:r>
                        <a:rPr lang="zh-CN" sz="1600" b="1">
                          <a:solidFill>
                            <a:srgbClr val="0000FF"/>
                          </a:solidFill>
                          <a:effectLst/>
                          <a:latin typeface="微软雅黑" panose="020B0503020204020204" pitchFamily="34" charset="-122"/>
                          <a:ea typeface="微软雅黑" panose="020B0503020204020204" pitchFamily="34" charset="-122"/>
                        </a:rPr>
                        <a:t>学院编号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just">
                        <a:lnSpc>
                          <a:spcPct val="100000"/>
                        </a:lnSpc>
                        <a:spcAft>
                          <a:spcPts val="0"/>
                        </a:spcAft>
                      </a:pPr>
                      <a:r>
                        <a:rPr lang="zh-CN" sz="1600" b="1" dirty="0">
                          <a:solidFill>
                            <a:srgbClr val="0000FF"/>
                          </a:solidFill>
                          <a:effectLst/>
                          <a:latin typeface="微软雅黑" panose="020B0503020204020204" pitchFamily="34" charset="-122"/>
                          <a:ea typeface="微软雅黑" panose="020B0503020204020204" pitchFamily="34" charset="-122"/>
                        </a:rPr>
                        <a:t>成绩</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50705525"/>
                  </a:ext>
                </a:extLst>
              </a:tr>
              <a:tr h="271336">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17010101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郭强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机械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87</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5893467"/>
                  </a:ext>
                </a:extLst>
              </a:tr>
              <a:tr h="271336">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17010102</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张旭鹏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机械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71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5980824"/>
                  </a:ext>
                </a:extLst>
              </a:tr>
              <a:tr h="271336">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17010103</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李桂艳</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机械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75</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105949"/>
                  </a:ext>
                </a:extLst>
              </a:tr>
              <a:tr h="271336">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17010104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杨功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机械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78</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3419311"/>
                  </a:ext>
                </a:extLst>
              </a:tr>
              <a:tr h="271336">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17010105</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禹善强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170101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机械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76</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7114546"/>
                  </a:ext>
                </a:extLst>
              </a:tr>
              <a:tr h="271336">
                <a:tc>
                  <a:txBody>
                    <a:bodyPr/>
                    <a:lstStyle/>
                    <a:p>
                      <a:pPr algn="just">
                        <a:lnSpc>
                          <a:spcPct val="100000"/>
                        </a:lnSpc>
                        <a:spcAft>
                          <a:spcPts val="0"/>
                        </a:spcAft>
                      </a:pPr>
                      <a:r>
                        <a:rPr lang="en-US" altLang="zh-CN" sz="1600" dirty="0">
                          <a:effectLst/>
                          <a:latin typeface="微软雅黑" panose="020B0503020204020204" pitchFamily="34" charset="-122"/>
                          <a:ea typeface="微软雅黑" panose="020B0503020204020204" pitchFamily="34" charset="-122"/>
                        </a:rPr>
                        <a:t>……</a:t>
                      </a:r>
                      <a:endParaRPr lang="en-US"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altLang="zh-CN" sz="1600" dirty="0">
                          <a:effectLst/>
                          <a:latin typeface="微软雅黑" panose="020B0503020204020204" pitchFamily="34" charset="-122"/>
                          <a:ea typeface="微软雅黑" panose="020B0503020204020204" pitchFamily="34" charset="-122"/>
                        </a:rPr>
                        <a:t>……</a:t>
                      </a:r>
                      <a:endParaRPr lang="en-US"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altLang="zh-CN" sz="1600" dirty="0">
                          <a:effectLst/>
                          <a:latin typeface="微软雅黑" panose="020B0503020204020204" pitchFamily="34" charset="-122"/>
                          <a:ea typeface="微软雅黑" panose="020B0503020204020204" pitchFamily="34" charset="-122"/>
                        </a:rPr>
                        <a:t>……</a:t>
                      </a:r>
                      <a:endParaRPr lang="en-US"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altLang="zh-CN" sz="1600" dirty="0">
                          <a:effectLst/>
                          <a:latin typeface="微软雅黑" panose="020B0503020204020204" pitchFamily="34" charset="-122"/>
                          <a:ea typeface="微软雅黑" panose="020B0503020204020204" pitchFamily="34" charset="-122"/>
                        </a:rPr>
                        <a:t>……</a:t>
                      </a:r>
                      <a:endParaRPr lang="en-US"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altLang="zh-CN" sz="1600" dirty="0">
                          <a:effectLst/>
                          <a:latin typeface="微软雅黑" panose="020B0503020204020204" pitchFamily="34" charset="-122"/>
                          <a:ea typeface="微软雅黑" panose="020B0503020204020204" pitchFamily="34" charset="-122"/>
                        </a:rPr>
                        <a:t>……</a:t>
                      </a:r>
                      <a:endParaRPr lang="en-US"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altLang="zh-CN" sz="1600" dirty="0">
                          <a:effectLst/>
                          <a:latin typeface="微软雅黑" panose="020B0503020204020204" pitchFamily="34" charset="-122"/>
                          <a:ea typeface="微软雅黑" panose="020B0503020204020204" pitchFamily="34" charset="-122"/>
                        </a:rPr>
                        <a:t>……</a:t>
                      </a:r>
                      <a:endParaRPr lang="en-US"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9822672"/>
                  </a:ext>
                </a:extLst>
              </a:tr>
              <a:tr h="271336">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17061023</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杨丹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170610</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计算机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6</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64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096719"/>
                  </a:ext>
                </a:extLst>
              </a:tr>
              <a:tr h="271336">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17061024</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蔡超伟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170610</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计算机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6</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69</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8691207"/>
                  </a:ext>
                </a:extLst>
              </a:tr>
              <a:tr h="271336">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17061025</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闫涛</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170610</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计算机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6</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66</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371084"/>
                  </a:ext>
                </a:extLst>
              </a:tr>
              <a:tr h="271336">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17061026</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赵钢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170610</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600">
                          <a:effectLst/>
                          <a:latin typeface="微软雅黑" panose="020B0503020204020204" pitchFamily="34" charset="-122"/>
                          <a:ea typeface="微软雅黑" panose="020B0503020204020204" pitchFamily="34" charset="-122"/>
                        </a:rPr>
                        <a:t>计算机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a:effectLst/>
                          <a:latin typeface="微软雅黑" panose="020B0503020204020204" pitchFamily="34" charset="-122"/>
                          <a:ea typeface="微软雅黑" panose="020B0503020204020204" pitchFamily="34" charset="-122"/>
                        </a:rPr>
                        <a:t>6</a:t>
                      </a:r>
                      <a:endParaRPr lang="zh-CN" sz="160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600" dirty="0">
                          <a:effectLst/>
                          <a:latin typeface="微软雅黑" panose="020B0503020204020204" pitchFamily="34" charset="-122"/>
                          <a:ea typeface="微软雅黑" panose="020B0503020204020204" pitchFamily="34" charset="-122"/>
                        </a:rPr>
                        <a:t>81</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2635919"/>
                  </a:ext>
                </a:extLst>
              </a:tr>
            </a:tbl>
          </a:graphicData>
        </a:graphic>
      </p:graphicFrame>
      <p:sp>
        <p:nvSpPr>
          <p:cNvPr id="6" name="页脚占位符 5">
            <a:extLst>
              <a:ext uri="{FF2B5EF4-FFF2-40B4-BE49-F238E27FC236}">
                <a16:creationId xmlns:a16="http://schemas.microsoft.com/office/drawing/2014/main" id="{16F6C472-6EAE-45FD-A7DE-F556FD7E99C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6222731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37EC02-C083-4F74-9093-AA61E478FAE3}"/>
              </a:ext>
            </a:extLst>
          </p:cNvPr>
          <p:cNvSpPr>
            <a:spLocks noGrp="1"/>
          </p:cNvSpPr>
          <p:nvPr>
            <p:ph type="dt" sz="half" idx="2"/>
          </p:nvPr>
        </p:nvSpPr>
        <p:spPr/>
        <p:txBody>
          <a:bodyPr/>
          <a:lstStyle/>
          <a:p>
            <a:pPr>
              <a:defRPr/>
            </a:pPr>
            <a:fld id="{41B73CB1-A366-4C85-BD67-39A679EBC053}" type="datetime1">
              <a:rPr lang="zh-CN" altLang="en-US" smtClean="0"/>
              <a:t>2022/11/23</a:t>
            </a:fld>
            <a:endParaRPr lang="zh-CN" altLang="en-US"/>
          </a:p>
        </p:txBody>
      </p:sp>
      <p:sp>
        <p:nvSpPr>
          <p:cNvPr id="4" name="Rectangle 14">
            <a:extLst>
              <a:ext uri="{FF2B5EF4-FFF2-40B4-BE49-F238E27FC236}">
                <a16:creationId xmlns:a16="http://schemas.microsoft.com/office/drawing/2014/main" id="{E8B545BE-22EF-4A56-BDE6-9A8C26619FE7}"/>
              </a:ext>
            </a:extLst>
          </p:cNvPr>
          <p:cNvSpPr>
            <a:spLocks noChangeArrowheads="1"/>
          </p:cNvSpPr>
          <p:nvPr/>
        </p:nvSpPr>
        <p:spPr bwMode="auto">
          <a:xfrm>
            <a:off x="525463" y="539775"/>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正态性检验</a:t>
            </a:r>
          </a:p>
        </p:txBody>
      </p:sp>
      <p:sp>
        <p:nvSpPr>
          <p:cNvPr id="6" name="Text Box 50">
            <a:extLst>
              <a:ext uri="{FF2B5EF4-FFF2-40B4-BE49-F238E27FC236}">
                <a16:creationId xmlns:a16="http://schemas.microsoft.com/office/drawing/2014/main" id="{E4A848DF-0CFF-4C5C-AB02-16D41B9E6ED3}"/>
              </a:ext>
            </a:extLst>
          </p:cNvPr>
          <p:cNvSpPr txBox="1">
            <a:spLocks noChangeArrowheads="1"/>
          </p:cNvSpPr>
          <p:nvPr/>
        </p:nvSpPr>
        <p:spPr bwMode="auto">
          <a:xfrm>
            <a:off x="755576" y="1052736"/>
            <a:ext cx="7560839" cy="113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在调用</a:t>
            </a:r>
            <a:r>
              <a:rPr kumimoji="0" lang="en-US" altLang="zh-CN"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anova1</a:t>
            </a: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函数作方差分析之前，应先检验数据是否满足方差分析的基本假定，即检验正态性和方差齐性。</a:t>
            </a:r>
          </a:p>
        </p:txBody>
      </p:sp>
      <p:sp>
        <p:nvSpPr>
          <p:cNvPr id="8" name="Rectangle 2">
            <a:extLst>
              <a:ext uri="{FF2B5EF4-FFF2-40B4-BE49-F238E27FC236}">
                <a16:creationId xmlns:a16="http://schemas.microsoft.com/office/drawing/2014/main" id="{CBE329F7-446B-415E-A07A-CD554F2452F1}"/>
              </a:ext>
            </a:extLst>
          </p:cNvPr>
          <p:cNvSpPr>
            <a:spLocks noChangeArrowheads="1"/>
          </p:cNvSpPr>
          <p:nvPr/>
        </p:nvSpPr>
        <p:spPr bwMode="auto">
          <a:xfrm>
            <a:off x="716629" y="2212778"/>
            <a:ext cx="5151515" cy="43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40000"/>
              </a:lnSpc>
              <a:spcBef>
                <a:spcPct val="0"/>
              </a:spcBef>
              <a:buFontTx/>
              <a:buNone/>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x,y</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xlsread</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高等数学成绩</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xls</a:t>
            </a:r>
            <a:r>
              <a:rPr lang="en-US" altLang="zh-CN" sz="2000" dirty="0">
                <a:latin typeface="微软雅黑" pitchFamily="34" charset="-122"/>
                <a:ea typeface="微软雅黑" pitchFamily="34" charset="-122"/>
              </a:rPr>
              <a:t>');</a:t>
            </a:r>
          </a:p>
          <a:p>
            <a:pPr eaLnBrk="1" hangingPunct="1">
              <a:lnSpc>
                <a:spcPct val="140000"/>
              </a:lnSpc>
              <a:spcBef>
                <a:spcPct val="0"/>
              </a:spcBef>
              <a:buFontTx/>
              <a:buNone/>
            </a:pPr>
            <a:r>
              <a:rPr lang="en-US" altLang="zh-CN" sz="2000" dirty="0">
                <a:latin typeface="微软雅黑" pitchFamily="34" charset="-122"/>
                <a:ea typeface="微软雅黑" pitchFamily="34" charset="-122"/>
              </a:rPr>
              <a:t>&gt;&gt; score = x(:,6);</a:t>
            </a:r>
          </a:p>
          <a:p>
            <a:pPr eaLnBrk="1" hangingPunct="1">
              <a:lnSpc>
                <a:spcPct val="140000"/>
              </a:lnSpc>
              <a:spcBef>
                <a:spcPct val="0"/>
              </a:spcBef>
              <a:buFontTx/>
              <a:buNone/>
            </a:pPr>
            <a:r>
              <a:rPr lang="en-US" altLang="zh-CN" sz="2000" dirty="0">
                <a:latin typeface="微软雅黑" pitchFamily="34" charset="-122"/>
                <a:ea typeface="微软雅黑" pitchFamily="34" charset="-122"/>
              </a:rPr>
              <a:t>&gt;&gt; college = y(2:end,4);</a:t>
            </a:r>
          </a:p>
          <a:p>
            <a:pPr eaLnBrk="1" hangingPunct="1">
              <a:lnSpc>
                <a:spcPct val="140000"/>
              </a:lnSpc>
              <a:spcBef>
                <a:spcPct val="0"/>
              </a:spcBef>
              <a:buFontTx/>
              <a:buNone/>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college_id</a:t>
            </a:r>
            <a:r>
              <a:rPr lang="en-US" altLang="zh-CN" sz="2000" dirty="0">
                <a:latin typeface="微软雅黑" pitchFamily="34" charset="-122"/>
                <a:ea typeface="微软雅黑" pitchFamily="34" charset="-122"/>
              </a:rPr>
              <a:t> = x(:,5);</a:t>
            </a:r>
          </a:p>
          <a:p>
            <a:pPr eaLnBrk="1" hangingPunct="1">
              <a:lnSpc>
                <a:spcPct val="140000"/>
              </a:lnSpc>
              <a:spcBef>
                <a:spcPct val="0"/>
              </a:spcBef>
              <a:buFontTx/>
              <a:buNone/>
            </a:pPr>
            <a:r>
              <a:rPr lang="en-US" altLang="zh-CN" sz="2000" dirty="0">
                <a:latin typeface="微软雅黑" pitchFamily="34" charset="-122"/>
                <a:ea typeface="微软雅黑" pitchFamily="34" charset="-122"/>
              </a:rPr>
              <a:t>&gt;&gt; for </a:t>
            </a:r>
            <a:r>
              <a:rPr lang="en-US" altLang="zh-CN" sz="2000" dirty="0" err="1">
                <a:latin typeface="微软雅黑" pitchFamily="34" charset="-122"/>
                <a:ea typeface="微软雅黑" pitchFamily="34" charset="-122"/>
              </a:rPr>
              <a:t>i</a:t>
            </a:r>
            <a:r>
              <a:rPr lang="en-US" altLang="zh-CN" sz="2000" dirty="0">
                <a:latin typeface="微软雅黑" pitchFamily="34" charset="-122"/>
                <a:ea typeface="微软雅黑" pitchFamily="34" charset="-122"/>
              </a:rPr>
              <a:t> = 1:6</a:t>
            </a:r>
          </a:p>
          <a:p>
            <a:pPr eaLnBrk="1" hangingPunct="1">
              <a:lnSpc>
                <a:spcPct val="140000"/>
              </a:lnSpc>
              <a:spcBef>
                <a:spcPct val="0"/>
              </a:spcBef>
              <a:buFontTx/>
              <a:buNone/>
            </a:pP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scorei</a:t>
            </a:r>
            <a:r>
              <a:rPr lang="en-US" altLang="zh-CN" sz="2000" dirty="0">
                <a:latin typeface="微软雅黑" pitchFamily="34" charset="-122"/>
                <a:ea typeface="微软雅黑" pitchFamily="34" charset="-122"/>
              </a:rPr>
              <a:t> = score(</a:t>
            </a:r>
            <a:r>
              <a:rPr lang="en-US" altLang="zh-CN" sz="2000" dirty="0" err="1">
                <a:latin typeface="微软雅黑" pitchFamily="34" charset="-122"/>
                <a:ea typeface="微软雅黑" pitchFamily="34" charset="-122"/>
              </a:rPr>
              <a:t>college_id</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i</a:t>
            </a:r>
            <a:r>
              <a:rPr lang="en-US" altLang="zh-CN" sz="2000" dirty="0">
                <a:latin typeface="微软雅黑" pitchFamily="34" charset="-122"/>
                <a:ea typeface="微软雅黑" pitchFamily="34" charset="-122"/>
              </a:rPr>
              <a:t>);</a:t>
            </a:r>
          </a:p>
          <a:p>
            <a:pPr eaLnBrk="1" hangingPunct="1">
              <a:lnSpc>
                <a:spcPct val="140000"/>
              </a:lnSpc>
              <a:spcBef>
                <a:spcPct val="0"/>
              </a:spcBef>
              <a:buFontTx/>
              <a:buNone/>
            </a:pP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h,p</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lillietest</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scorei</a:t>
            </a:r>
            <a:r>
              <a:rPr lang="en-US" altLang="zh-CN" sz="2000" dirty="0">
                <a:latin typeface="微软雅黑" pitchFamily="34" charset="-122"/>
                <a:ea typeface="微软雅黑" pitchFamily="34" charset="-122"/>
              </a:rPr>
              <a:t>);</a:t>
            </a:r>
          </a:p>
          <a:p>
            <a:pPr eaLnBrk="1" hangingPunct="1">
              <a:lnSpc>
                <a:spcPct val="140000"/>
              </a:lnSpc>
              <a:spcBef>
                <a:spcPct val="0"/>
              </a:spcBef>
              <a:buFontTx/>
              <a:buNone/>
            </a:pPr>
            <a:r>
              <a:rPr lang="en-US" altLang="zh-CN" sz="2000" dirty="0">
                <a:latin typeface="微软雅黑" pitchFamily="34" charset="-122"/>
                <a:ea typeface="微软雅黑" pitchFamily="34" charset="-122"/>
              </a:rPr>
              <a:t>    result(</a:t>
            </a:r>
            <a:r>
              <a:rPr lang="en-US" altLang="zh-CN" sz="2000" dirty="0" err="1">
                <a:latin typeface="微软雅黑" pitchFamily="34" charset="-122"/>
                <a:ea typeface="微软雅黑" pitchFamily="34" charset="-122"/>
              </a:rPr>
              <a:t>i</a:t>
            </a:r>
            <a:r>
              <a:rPr lang="en-US" altLang="zh-CN" sz="2000" dirty="0">
                <a:latin typeface="微软雅黑" pitchFamily="34" charset="-122"/>
                <a:ea typeface="微软雅黑" pitchFamily="34" charset="-122"/>
              </a:rPr>
              <a:t>,:) = p;</a:t>
            </a:r>
          </a:p>
          <a:p>
            <a:pPr eaLnBrk="1" hangingPunct="1">
              <a:lnSpc>
                <a:spcPct val="140000"/>
              </a:lnSpc>
              <a:spcBef>
                <a:spcPct val="0"/>
              </a:spcBef>
              <a:buFontTx/>
              <a:buNone/>
            </a:pPr>
            <a:r>
              <a:rPr lang="en-US" altLang="zh-CN" sz="2000" dirty="0">
                <a:latin typeface="微软雅黑" pitchFamily="34" charset="-122"/>
                <a:ea typeface="微软雅黑" pitchFamily="34" charset="-122"/>
              </a:rPr>
              <a:t>end</a:t>
            </a:r>
          </a:p>
          <a:p>
            <a:pPr eaLnBrk="1" hangingPunct="1">
              <a:lnSpc>
                <a:spcPct val="140000"/>
              </a:lnSpc>
              <a:spcBef>
                <a:spcPct val="0"/>
              </a:spcBef>
              <a:buFontTx/>
              <a:buNone/>
            </a:pPr>
            <a:r>
              <a:rPr lang="en-US" altLang="zh-CN" sz="2000" dirty="0">
                <a:latin typeface="微软雅黑" pitchFamily="34" charset="-122"/>
                <a:ea typeface="微软雅黑" pitchFamily="34" charset="-122"/>
              </a:rPr>
              <a:t>&gt;&gt; result</a:t>
            </a:r>
            <a:endParaRPr lang="en-US" altLang="en-US" sz="2000" dirty="0">
              <a:latin typeface="微软雅黑" pitchFamily="34" charset="-122"/>
              <a:ea typeface="微软雅黑" pitchFamily="34" charset="-122"/>
            </a:endParaRPr>
          </a:p>
        </p:txBody>
      </p:sp>
      <p:sp>
        <p:nvSpPr>
          <p:cNvPr id="9" name="Rectangle 2">
            <a:extLst>
              <a:ext uri="{FF2B5EF4-FFF2-40B4-BE49-F238E27FC236}">
                <a16:creationId xmlns:a16="http://schemas.microsoft.com/office/drawing/2014/main" id="{0BC11C5D-45C9-4C64-A429-E0503D763793}"/>
              </a:ext>
            </a:extLst>
          </p:cNvPr>
          <p:cNvSpPr>
            <a:spLocks noChangeArrowheads="1"/>
          </p:cNvSpPr>
          <p:nvPr/>
        </p:nvSpPr>
        <p:spPr bwMode="auto">
          <a:xfrm>
            <a:off x="5469158" y="2204864"/>
            <a:ext cx="3086100" cy="3587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lang="zh-CN" altLang="en-US" sz="2200" b="1" dirty="0">
                <a:solidFill>
                  <a:srgbClr val="0000FF"/>
                </a:solidFill>
                <a:latin typeface="微软雅黑" pitchFamily="34" charset="-122"/>
                <a:ea typeface="微软雅黑" pitchFamily="34" charset="-122"/>
              </a:rPr>
              <a:t>结果：</a:t>
            </a:r>
            <a:endParaRPr lang="en-US" altLang="zh-CN" sz="2200" b="1" dirty="0">
              <a:solidFill>
                <a:srgbClr val="0000FF"/>
              </a:solidFill>
              <a:latin typeface="微软雅黑" pitchFamily="34" charset="-122"/>
              <a:ea typeface="微软雅黑" pitchFamily="34" charset="-122"/>
            </a:endParaRPr>
          </a:p>
          <a:p>
            <a:pPr eaLnBrk="1" hangingPunct="1">
              <a:lnSpc>
                <a:spcPct val="150000"/>
              </a:lnSpc>
              <a:spcBef>
                <a:spcPct val="0"/>
              </a:spcBef>
              <a:buFontTx/>
              <a:buNone/>
            </a:pPr>
            <a:r>
              <a:rPr lang="zh-CN" altLang="en-US" sz="2200" dirty="0">
                <a:latin typeface="微软雅黑" pitchFamily="34" charset="-122"/>
                <a:ea typeface="微软雅黑" pitchFamily="34" charset="-122"/>
              </a:rPr>
              <a:t>对</a:t>
            </a:r>
            <a:r>
              <a:rPr lang="en-US" altLang="zh-CN" sz="2200" dirty="0">
                <a:latin typeface="微软雅黑" pitchFamily="34" charset="-122"/>
                <a:ea typeface="微软雅黑" pitchFamily="34" charset="-122"/>
              </a:rPr>
              <a:t>6</a:t>
            </a:r>
            <a:r>
              <a:rPr lang="zh-CN" altLang="en-US" sz="2200" dirty="0">
                <a:latin typeface="微软雅黑" pitchFamily="34" charset="-122"/>
                <a:ea typeface="微软雅黑" pitchFamily="34" charset="-122"/>
              </a:rPr>
              <a:t>个学院的学生的考试成绩进行的正态性检验的 </a:t>
            </a:r>
            <a:r>
              <a:rPr lang="en-US" altLang="zh-CN" sz="2200" dirty="0">
                <a:latin typeface="微软雅黑" pitchFamily="34" charset="-122"/>
                <a:ea typeface="微软雅黑" pitchFamily="34" charset="-122"/>
              </a:rPr>
              <a:t>p</a:t>
            </a:r>
            <a:r>
              <a:rPr lang="zh-CN" altLang="en-US" sz="2200" dirty="0">
                <a:latin typeface="微软雅黑" pitchFamily="34" charset="-122"/>
                <a:ea typeface="微软雅黑" pitchFamily="34" charset="-122"/>
              </a:rPr>
              <a:t>值均大于</a:t>
            </a:r>
            <a:r>
              <a:rPr lang="en-US" altLang="zh-CN" sz="2200" dirty="0">
                <a:latin typeface="微软雅黑" pitchFamily="34" charset="-122"/>
                <a:ea typeface="微软雅黑" pitchFamily="34" charset="-122"/>
              </a:rPr>
              <a:t>0.05</a:t>
            </a:r>
            <a:r>
              <a:rPr lang="zh-CN" altLang="en-US" sz="2200" dirty="0">
                <a:latin typeface="微软雅黑" pitchFamily="34" charset="-122"/>
                <a:ea typeface="微软雅黑" pitchFamily="34" charset="-122"/>
              </a:rPr>
              <a:t>，可认为</a:t>
            </a:r>
            <a:r>
              <a:rPr lang="en-US" altLang="zh-CN" sz="2200" dirty="0">
                <a:latin typeface="微软雅黑" pitchFamily="34" charset="-122"/>
                <a:ea typeface="微软雅黑" pitchFamily="34" charset="-122"/>
              </a:rPr>
              <a:t>6</a:t>
            </a:r>
            <a:r>
              <a:rPr lang="zh-CN" altLang="en-US" sz="2200" dirty="0">
                <a:latin typeface="微软雅黑" pitchFamily="34" charset="-122"/>
                <a:ea typeface="微软雅黑" pitchFamily="34" charset="-122"/>
              </a:rPr>
              <a:t>个学院的学生的考试成绩都服从正态分布。</a:t>
            </a:r>
            <a:endParaRPr lang="en-US" altLang="en-US" sz="2200" dirty="0">
              <a:latin typeface="微软雅黑" pitchFamily="34" charset="-122"/>
              <a:ea typeface="微软雅黑" pitchFamily="34" charset="-122"/>
            </a:endParaRPr>
          </a:p>
        </p:txBody>
      </p:sp>
      <p:sp>
        <p:nvSpPr>
          <p:cNvPr id="5" name="页脚占位符 4">
            <a:extLst>
              <a:ext uri="{FF2B5EF4-FFF2-40B4-BE49-F238E27FC236}">
                <a16:creationId xmlns:a16="http://schemas.microsoft.com/office/drawing/2014/main" id="{1C9993A2-C11E-4A7B-AC37-275F372F9A1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985434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37EC02-C083-4F74-9093-AA61E478FAE3}"/>
              </a:ext>
            </a:extLst>
          </p:cNvPr>
          <p:cNvSpPr>
            <a:spLocks noGrp="1"/>
          </p:cNvSpPr>
          <p:nvPr>
            <p:ph type="dt" sz="half" idx="2"/>
          </p:nvPr>
        </p:nvSpPr>
        <p:spPr/>
        <p:txBody>
          <a:bodyPr/>
          <a:lstStyle/>
          <a:p>
            <a:pPr>
              <a:defRPr/>
            </a:pPr>
            <a:fld id="{BE59C176-391C-4F65-BC19-642131360A97}" type="datetime1">
              <a:rPr lang="zh-CN" altLang="en-US" smtClean="0"/>
              <a:t>2022/11/23</a:t>
            </a:fld>
            <a:endParaRPr lang="zh-CN" altLang="en-US"/>
          </a:p>
        </p:txBody>
      </p:sp>
      <p:sp>
        <p:nvSpPr>
          <p:cNvPr id="4" name="Rectangle 14">
            <a:extLst>
              <a:ext uri="{FF2B5EF4-FFF2-40B4-BE49-F238E27FC236}">
                <a16:creationId xmlns:a16="http://schemas.microsoft.com/office/drawing/2014/main" id="{E8B545BE-22EF-4A56-BDE6-9A8C26619FE7}"/>
              </a:ext>
            </a:extLst>
          </p:cNvPr>
          <p:cNvSpPr>
            <a:spLocks noChangeArrowheads="1"/>
          </p:cNvSpPr>
          <p:nvPr/>
        </p:nvSpPr>
        <p:spPr bwMode="auto">
          <a:xfrm>
            <a:off x="525463" y="539775"/>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方差齐性检验</a:t>
            </a:r>
          </a:p>
        </p:txBody>
      </p:sp>
      <p:sp>
        <p:nvSpPr>
          <p:cNvPr id="6" name="Text Box 50">
            <a:extLst>
              <a:ext uri="{FF2B5EF4-FFF2-40B4-BE49-F238E27FC236}">
                <a16:creationId xmlns:a16="http://schemas.microsoft.com/office/drawing/2014/main" id="{E4A848DF-0CFF-4C5C-AB02-16D41B9E6ED3}"/>
              </a:ext>
            </a:extLst>
          </p:cNvPr>
          <p:cNvSpPr txBox="1">
            <a:spLocks noChangeArrowheads="1"/>
          </p:cNvSpPr>
          <p:nvPr/>
        </p:nvSpPr>
        <p:spPr bwMode="auto">
          <a:xfrm>
            <a:off x="755576" y="1052736"/>
            <a:ext cx="7560839"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下面调用</a:t>
            </a:r>
            <a:r>
              <a:rPr kumimoji="0" lang="en-US" altLang="zh-CN" sz="2400" kern="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vartestn</a:t>
            </a: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函数检验</a:t>
            </a:r>
            <a:r>
              <a:rPr kumimoji="0" lang="en-US" altLang="zh-CN"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6</a:t>
            </a: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个学院的学生的考试成绩是否服从方差相同的正态分布。</a:t>
            </a:r>
          </a:p>
        </p:txBody>
      </p:sp>
      <p:sp>
        <p:nvSpPr>
          <p:cNvPr id="8" name="Rectangle 2">
            <a:extLst>
              <a:ext uri="{FF2B5EF4-FFF2-40B4-BE49-F238E27FC236}">
                <a16:creationId xmlns:a16="http://schemas.microsoft.com/office/drawing/2014/main" id="{CBE329F7-446B-415E-A07A-CD554F2452F1}"/>
              </a:ext>
            </a:extLst>
          </p:cNvPr>
          <p:cNvSpPr>
            <a:spLocks noChangeArrowheads="1"/>
          </p:cNvSpPr>
          <p:nvPr/>
        </p:nvSpPr>
        <p:spPr bwMode="auto">
          <a:xfrm>
            <a:off x="716629" y="2204864"/>
            <a:ext cx="5151515" cy="263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40000"/>
              </a:lnSpc>
              <a:spcBef>
                <a:spcPct val="0"/>
              </a:spcBef>
              <a:buFontTx/>
              <a:buNone/>
            </a:pPr>
            <a:r>
              <a:rPr lang="en-US" altLang="zh-CN" sz="2000" dirty="0">
                <a:latin typeface="微软雅黑" pitchFamily="34" charset="-122"/>
                <a:ea typeface="微软雅黑" pitchFamily="34" charset="-122"/>
              </a:rPr>
              <a:t>&gt;&gt; [</a:t>
            </a:r>
            <a:r>
              <a:rPr lang="en-US" altLang="zh-CN" sz="2000" dirty="0" err="1">
                <a:latin typeface="微软雅黑" pitchFamily="34" charset="-122"/>
                <a:ea typeface="微软雅黑" pitchFamily="34" charset="-122"/>
              </a:rPr>
              <a:t>p,stats</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vartestn</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score,college</a:t>
            </a:r>
            <a:r>
              <a:rPr lang="en-US" altLang="zh-CN" sz="2000" dirty="0">
                <a:latin typeface="微软雅黑" pitchFamily="34" charset="-122"/>
                <a:ea typeface="微软雅黑" pitchFamily="34" charset="-122"/>
              </a:rPr>
              <a:t>)</a:t>
            </a:r>
          </a:p>
          <a:p>
            <a:pPr eaLnBrk="1" hangingPunct="1">
              <a:lnSpc>
                <a:spcPct val="140000"/>
              </a:lnSpc>
              <a:spcBef>
                <a:spcPct val="0"/>
              </a:spcBef>
              <a:buFontTx/>
              <a:buNone/>
            </a:pPr>
            <a:r>
              <a:rPr lang="en-US" altLang="zh-CN" sz="2000" dirty="0">
                <a:latin typeface="微软雅黑" pitchFamily="34" charset="-122"/>
                <a:ea typeface="微软雅黑" pitchFamily="34" charset="-122"/>
              </a:rPr>
              <a:t>p =</a:t>
            </a:r>
          </a:p>
          <a:p>
            <a:pPr eaLnBrk="1" hangingPunct="1">
              <a:lnSpc>
                <a:spcPct val="140000"/>
              </a:lnSpc>
              <a:spcBef>
                <a:spcPct val="0"/>
              </a:spcBef>
              <a:buFontTx/>
              <a:buNone/>
            </a:pPr>
            <a:r>
              <a:rPr lang="en-US" altLang="zh-CN" sz="2000" dirty="0">
                <a:latin typeface="微软雅黑" pitchFamily="34" charset="-122"/>
                <a:ea typeface="微软雅黑" pitchFamily="34" charset="-122"/>
              </a:rPr>
              <a:t>    0.7138</a:t>
            </a:r>
          </a:p>
          <a:p>
            <a:pPr eaLnBrk="1" hangingPunct="1">
              <a:lnSpc>
                <a:spcPct val="140000"/>
              </a:lnSpc>
              <a:spcBef>
                <a:spcPct val="0"/>
              </a:spcBef>
              <a:buFontTx/>
              <a:buNone/>
            </a:pPr>
            <a:r>
              <a:rPr lang="en-US" altLang="zh-CN" sz="2000" dirty="0">
                <a:latin typeface="微软雅黑" pitchFamily="34" charset="-122"/>
                <a:ea typeface="微软雅黑" pitchFamily="34" charset="-122"/>
              </a:rPr>
              <a:t>stats = </a:t>
            </a:r>
          </a:p>
          <a:p>
            <a:pPr eaLnBrk="1" hangingPunct="1">
              <a:lnSpc>
                <a:spcPct val="140000"/>
              </a:lnSpc>
              <a:spcBef>
                <a:spcPct val="0"/>
              </a:spcBef>
              <a:buFontTx/>
              <a:buNone/>
            </a:pP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chisqstat</a:t>
            </a:r>
            <a:r>
              <a:rPr lang="en-US" altLang="zh-CN" sz="2000" dirty="0">
                <a:latin typeface="微软雅黑" pitchFamily="34" charset="-122"/>
                <a:ea typeface="微软雅黑" pitchFamily="34" charset="-122"/>
              </a:rPr>
              <a:t>: 2.9104</a:t>
            </a:r>
          </a:p>
          <a:p>
            <a:pPr eaLnBrk="1" hangingPunct="1">
              <a:lnSpc>
                <a:spcPct val="140000"/>
              </a:lnSpc>
              <a:spcBef>
                <a:spcPct val="0"/>
              </a:spcBef>
              <a:buFontTx/>
              <a:buNone/>
            </a:pPr>
            <a:r>
              <a:rPr lang="en-US" altLang="zh-CN" sz="2000" dirty="0">
                <a:latin typeface="微软雅黑" pitchFamily="34" charset="-122"/>
                <a:ea typeface="微软雅黑" pitchFamily="34" charset="-122"/>
              </a:rPr>
              <a:t>           df: 5</a:t>
            </a:r>
          </a:p>
        </p:txBody>
      </p:sp>
      <p:sp>
        <p:nvSpPr>
          <p:cNvPr id="9" name="Rectangle 2">
            <a:extLst>
              <a:ext uri="{FF2B5EF4-FFF2-40B4-BE49-F238E27FC236}">
                <a16:creationId xmlns:a16="http://schemas.microsoft.com/office/drawing/2014/main" id="{0BC11C5D-45C9-4C64-A429-E0503D763793}"/>
              </a:ext>
            </a:extLst>
          </p:cNvPr>
          <p:cNvSpPr>
            <a:spLocks noChangeArrowheads="1"/>
          </p:cNvSpPr>
          <p:nvPr/>
        </p:nvSpPr>
        <p:spPr bwMode="auto">
          <a:xfrm>
            <a:off x="683568" y="4825325"/>
            <a:ext cx="7992888"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lang="zh-CN" altLang="en-US" sz="2200" b="1" dirty="0">
                <a:solidFill>
                  <a:srgbClr val="0000FF"/>
                </a:solidFill>
                <a:latin typeface="微软雅黑" pitchFamily="34" charset="-122"/>
                <a:ea typeface="微软雅黑" pitchFamily="34" charset="-122"/>
              </a:rPr>
              <a:t>结果：</a:t>
            </a:r>
            <a:endParaRPr lang="en-US" altLang="zh-CN" sz="2200" b="1" dirty="0">
              <a:solidFill>
                <a:srgbClr val="0000FF"/>
              </a:solidFill>
              <a:latin typeface="微软雅黑" pitchFamily="34" charset="-122"/>
              <a:ea typeface="微软雅黑" pitchFamily="34" charset="-122"/>
            </a:endParaRPr>
          </a:p>
          <a:p>
            <a:pPr eaLnBrk="1" hangingPunct="1">
              <a:lnSpc>
                <a:spcPct val="150000"/>
              </a:lnSpc>
              <a:spcBef>
                <a:spcPct val="0"/>
              </a:spcBef>
              <a:buFontTx/>
              <a:buNone/>
            </a:pPr>
            <a:r>
              <a:rPr lang="zh-CN" altLang="en-US" sz="2200" dirty="0">
                <a:latin typeface="微软雅黑" pitchFamily="34" charset="-122"/>
                <a:ea typeface="微软雅黑" pitchFamily="34" charset="-122"/>
              </a:rPr>
              <a:t>检验的</a:t>
            </a:r>
            <a:r>
              <a:rPr lang="en-US" altLang="zh-CN" sz="2200" dirty="0">
                <a:latin typeface="微软雅黑" pitchFamily="34" charset="-122"/>
                <a:ea typeface="微软雅黑" pitchFamily="34" charset="-122"/>
              </a:rPr>
              <a:t>p</a:t>
            </a:r>
            <a:r>
              <a:rPr lang="zh-CN" altLang="en-US" sz="2200" dirty="0">
                <a:latin typeface="微软雅黑" pitchFamily="34" charset="-122"/>
                <a:ea typeface="微软雅黑" pitchFamily="34" charset="-122"/>
              </a:rPr>
              <a:t>值</a:t>
            </a:r>
            <a:r>
              <a:rPr lang="en-US" altLang="zh-CN" sz="2200" dirty="0">
                <a:latin typeface="微软雅黑" pitchFamily="34" charset="-122"/>
                <a:ea typeface="微软雅黑" pitchFamily="34" charset="-122"/>
              </a:rPr>
              <a:t>0.7138 &gt; 0.05</a:t>
            </a:r>
            <a:r>
              <a:rPr lang="zh-CN" altLang="en-US" sz="2200" dirty="0">
                <a:latin typeface="微软雅黑" pitchFamily="34" charset="-122"/>
                <a:ea typeface="微软雅黑" pitchFamily="34" charset="-122"/>
              </a:rPr>
              <a:t>，说明在显著性水平</a:t>
            </a:r>
            <a:r>
              <a:rPr lang="en-US" altLang="zh-CN" sz="2200" dirty="0">
                <a:latin typeface="微软雅黑" pitchFamily="34" charset="-122"/>
                <a:ea typeface="微软雅黑" pitchFamily="34" charset="-122"/>
              </a:rPr>
              <a:t>0.05</a:t>
            </a:r>
            <a:r>
              <a:rPr lang="zh-CN" altLang="en-US" sz="2200" dirty="0">
                <a:latin typeface="微软雅黑" pitchFamily="34" charset="-122"/>
                <a:ea typeface="微软雅黑" pitchFamily="34" charset="-122"/>
              </a:rPr>
              <a:t>下接受原假设，认为</a:t>
            </a:r>
            <a:r>
              <a:rPr lang="en-US" altLang="zh-CN" sz="2200" dirty="0">
                <a:latin typeface="微软雅黑" pitchFamily="34" charset="-122"/>
                <a:ea typeface="微软雅黑" pitchFamily="34" charset="-122"/>
              </a:rPr>
              <a:t>6</a:t>
            </a:r>
            <a:r>
              <a:rPr lang="zh-CN" altLang="en-US" sz="2200" dirty="0">
                <a:latin typeface="微软雅黑" pitchFamily="34" charset="-122"/>
                <a:ea typeface="微软雅黑" pitchFamily="34" charset="-122"/>
              </a:rPr>
              <a:t>个学院的学生的考试成绩服从方差相同的正态分布。</a:t>
            </a:r>
            <a:endParaRPr lang="en-US" altLang="en-US" sz="2200" dirty="0">
              <a:latin typeface="微软雅黑" pitchFamily="34" charset="-122"/>
              <a:ea typeface="微软雅黑" pitchFamily="34" charset="-122"/>
            </a:endParaRPr>
          </a:p>
        </p:txBody>
      </p:sp>
      <p:sp>
        <p:nvSpPr>
          <p:cNvPr id="5" name="页脚占位符 4">
            <a:extLst>
              <a:ext uri="{FF2B5EF4-FFF2-40B4-BE49-F238E27FC236}">
                <a16:creationId xmlns:a16="http://schemas.microsoft.com/office/drawing/2014/main" id="{B191F713-3389-414C-95B0-A9EE57621AD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8472877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2A7701B-A634-42F0-83F7-0A30AD422845}"/>
              </a:ext>
            </a:extLst>
          </p:cNvPr>
          <p:cNvSpPr>
            <a:spLocks noGrp="1"/>
          </p:cNvSpPr>
          <p:nvPr>
            <p:ph type="dt" sz="half" idx="2"/>
          </p:nvPr>
        </p:nvSpPr>
        <p:spPr/>
        <p:txBody>
          <a:bodyPr/>
          <a:lstStyle/>
          <a:p>
            <a:pPr>
              <a:defRPr/>
            </a:pPr>
            <a:fld id="{D29FE88C-D324-420B-BC7A-D78224D73C78}" type="datetime1">
              <a:rPr lang="zh-CN" altLang="en-US" smtClean="0"/>
              <a:t>2022/11/23</a:t>
            </a:fld>
            <a:endParaRPr lang="zh-CN" altLang="en-US"/>
          </a:p>
        </p:txBody>
      </p:sp>
      <p:sp>
        <p:nvSpPr>
          <p:cNvPr id="4" name="Rectangle 14">
            <a:extLst>
              <a:ext uri="{FF2B5EF4-FFF2-40B4-BE49-F238E27FC236}">
                <a16:creationId xmlns:a16="http://schemas.microsoft.com/office/drawing/2014/main" id="{91F62CB0-054B-49A6-B1F3-D689248C9C3E}"/>
              </a:ext>
            </a:extLst>
          </p:cNvPr>
          <p:cNvSpPr>
            <a:spLocks noChangeArrowheads="1"/>
          </p:cNvSpPr>
          <p:nvPr/>
        </p:nvSpPr>
        <p:spPr bwMode="auto">
          <a:xfrm>
            <a:off x="525463" y="539775"/>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个学院“高等数学”课程考试成绩的箱线图</a:t>
            </a:r>
          </a:p>
        </p:txBody>
      </p:sp>
      <p:pic>
        <p:nvPicPr>
          <p:cNvPr id="97282" name="Picture 2">
            <a:extLst>
              <a:ext uri="{FF2B5EF4-FFF2-40B4-BE49-F238E27FC236}">
                <a16:creationId xmlns:a16="http://schemas.microsoft.com/office/drawing/2014/main" id="{9A4E3F4B-2CF9-4B84-B353-7C99593BC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01" t="5428" r="6619" b="4759"/>
          <a:stretch>
            <a:fillRect/>
          </a:stretch>
        </p:blipFill>
        <p:spPr bwMode="auto">
          <a:xfrm>
            <a:off x="729816" y="1268760"/>
            <a:ext cx="6264696" cy="488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页脚占位符 4">
            <a:extLst>
              <a:ext uri="{FF2B5EF4-FFF2-40B4-BE49-F238E27FC236}">
                <a16:creationId xmlns:a16="http://schemas.microsoft.com/office/drawing/2014/main" id="{4294953E-9623-4369-A349-622C1E5277E2}"/>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3960158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37EC02-C083-4F74-9093-AA61E478FAE3}"/>
              </a:ext>
            </a:extLst>
          </p:cNvPr>
          <p:cNvSpPr>
            <a:spLocks noGrp="1"/>
          </p:cNvSpPr>
          <p:nvPr>
            <p:ph type="dt" sz="half" idx="2"/>
          </p:nvPr>
        </p:nvSpPr>
        <p:spPr/>
        <p:txBody>
          <a:bodyPr/>
          <a:lstStyle/>
          <a:p>
            <a:pPr>
              <a:defRPr/>
            </a:pPr>
            <a:fld id="{E643CDA0-B97F-482F-B7AF-D0AB9C092FFF}" type="datetime1">
              <a:rPr lang="zh-CN" altLang="en-US" smtClean="0"/>
              <a:t>2022/11/23</a:t>
            </a:fld>
            <a:endParaRPr lang="zh-CN" altLang="en-US"/>
          </a:p>
        </p:txBody>
      </p:sp>
      <p:sp>
        <p:nvSpPr>
          <p:cNvPr id="4" name="Rectangle 14">
            <a:extLst>
              <a:ext uri="{FF2B5EF4-FFF2-40B4-BE49-F238E27FC236}">
                <a16:creationId xmlns:a16="http://schemas.microsoft.com/office/drawing/2014/main" id="{E8B545BE-22EF-4A56-BDE6-9A8C26619FE7}"/>
              </a:ext>
            </a:extLst>
          </p:cNvPr>
          <p:cNvSpPr>
            <a:spLocks noChangeArrowheads="1"/>
          </p:cNvSpPr>
          <p:nvPr/>
        </p:nvSpPr>
        <p:spPr bwMode="auto">
          <a:xfrm>
            <a:off x="525463" y="539775"/>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方差分析</a:t>
            </a:r>
          </a:p>
        </p:txBody>
      </p:sp>
      <p:sp>
        <p:nvSpPr>
          <p:cNvPr id="6" name="Text Box 50">
            <a:extLst>
              <a:ext uri="{FF2B5EF4-FFF2-40B4-BE49-F238E27FC236}">
                <a16:creationId xmlns:a16="http://schemas.microsoft.com/office/drawing/2014/main" id="{E4A848DF-0CFF-4C5C-AB02-16D41B9E6ED3}"/>
              </a:ext>
            </a:extLst>
          </p:cNvPr>
          <p:cNvSpPr txBox="1">
            <a:spLocks noChangeArrowheads="1"/>
          </p:cNvSpPr>
          <p:nvPr/>
        </p:nvSpPr>
        <p:spPr bwMode="auto">
          <a:xfrm>
            <a:off x="755576" y="1052736"/>
            <a:ext cx="7560839"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调用</a:t>
            </a:r>
            <a:r>
              <a:rPr kumimoji="0" lang="en-US" altLang="zh-CN"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anova1</a:t>
            </a: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函数进行单因素方差分析，检验不同学院的学生的考试成绩有无显著差别。</a:t>
            </a:r>
          </a:p>
        </p:txBody>
      </p:sp>
      <p:sp>
        <p:nvSpPr>
          <p:cNvPr id="8" name="Rectangle 2">
            <a:extLst>
              <a:ext uri="{FF2B5EF4-FFF2-40B4-BE49-F238E27FC236}">
                <a16:creationId xmlns:a16="http://schemas.microsoft.com/office/drawing/2014/main" id="{CBE329F7-446B-415E-A07A-CD554F2452F1}"/>
              </a:ext>
            </a:extLst>
          </p:cNvPr>
          <p:cNvSpPr>
            <a:spLocks noChangeArrowheads="1"/>
          </p:cNvSpPr>
          <p:nvPr/>
        </p:nvSpPr>
        <p:spPr bwMode="auto">
          <a:xfrm>
            <a:off x="716629" y="2276872"/>
            <a:ext cx="8103843"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40000"/>
              </a:lnSpc>
              <a:spcBef>
                <a:spcPct val="0"/>
              </a:spcBef>
              <a:buFontTx/>
              <a:buNone/>
            </a:pPr>
            <a:r>
              <a:rPr lang="en-US" altLang="zh-CN" sz="2400" dirty="0">
                <a:latin typeface="微软雅黑" pitchFamily="34" charset="-122"/>
                <a:ea typeface="微软雅黑" pitchFamily="34" charset="-122"/>
              </a:rPr>
              <a:t>&gt;&gt; [</a:t>
            </a:r>
            <a:r>
              <a:rPr lang="en-US" altLang="zh-CN" sz="2400" dirty="0" err="1">
                <a:latin typeface="微软雅黑" pitchFamily="34" charset="-122"/>
                <a:ea typeface="微软雅黑" pitchFamily="34" charset="-122"/>
              </a:rPr>
              <a:t>p,table,stats</a:t>
            </a:r>
            <a:r>
              <a:rPr lang="en-US" altLang="zh-CN" sz="2400" dirty="0">
                <a:latin typeface="微软雅黑" pitchFamily="34" charset="-122"/>
                <a:ea typeface="微软雅黑" pitchFamily="34" charset="-122"/>
              </a:rPr>
              <a:t>] = anova1(</a:t>
            </a:r>
            <a:r>
              <a:rPr lang="en-US" altLang="zh-CN" sz="2400" dirty="0" err="1">
                <a:latin typeface="微软雅黑" pitchFamily="34" charset="-122"/>
                <a:ea typeface="微软雅黑" pitchFamily="34" charset="-122"/>
              </a:rPr>
              <a:t>score,college</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075F0B41-A772-4EC8-A48C-8323748EB280}"/>
              </a:ext>
            </a:extLst>
          </p:cNvPr>
          <p:cNvPicPr>
            <a:picLocks noChangeAspect="1"/>
          </p:cNvPicPr>
          <p:nvPr/>
        </p:nvPicPr>
        <p:blipFill>
          <a:blip r:embed="rId2"/>
          <a:stretch>
            <a:fillRect/>
          </a:stretch>
        </p:blipFill>
        <p:spPr>
          <a:xfrm>
            <a:off x="755576" y="3019575"/>
            <a:ext cx="6871976" cy="1849370"/>
          </a:xfrm>
          <a:prstGeom prst="rect">
            <a:avLst/>
          </a:prstGeom>
        </p:spPr>
      </p:pic>
      <p:grpSp>
        <p:nvGrpSpPr>
          <p:cNvPr id="12" name="组合 11">
            <a:extLst>
              <a:ext uri="{FF2B5EF4-FFF2-40B4-BE49-F238E27FC236}">
                <a16:creationId xmlns:a16="http://schemas.microsoft.com/office/drawing/2014/main" id="{8B86758E-2756-4848-92EE-ABAB599F3C70}"/>
              </a:ext>
            </a:extLst>
          </p:cNvPr>
          <p:cNvGrpSpPr/>
          <p:nvPr/>
        </p:nvGrpSpPr>
        <p:grpSpPr>
          <a:xfrm>
            <a:off x="755576" y="4958242"/>
            <a:ext cx="7560839" cy="1135054"/>
            <a:chOff x="755576" y="4958242"/>
            <a:chExt cx="7560839" cy="1135054"/>
          </a:xfrm>
        </p:grpSpPr>
        <p:sp>
          <p:nvSpPr>
            <p:cNvPr id="10" name="Text Box 50">
              <a:extLst>
                <a:ext uri="{FF2B5EF4-FFF2-40B4-BE49-F238E27FC236}">
                  <a16:creationId xmlns:a16="http://schemas.microsoft.com/office/drawing/2014/main" id="{2B9C5FE6-AD83-4AFB-9F59-B83669915E94}"/>
                </a:ext>
              </a:extLst>
            </p:cNvPr>
            <p:cNvSpPr txBox="1">
              <a:spLocks noChangeArrowheads="1"/>
            </p:cNvSpPr>
            <p:nvPr/>
          </p:nvSpPr>
          <p:spPr bwMode="auto">
            <a:xfrm>
              <a:off x="755576" y="4958242"/>
              <a:ext cx="7560839"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由方差分析表可知检验的</a:t>
              </a:r>
              <a:r>
                <a:rPr kumimoji="0" lang="en-US" altLang="zh-CN"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a:t>
              </a: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值为                         ，可认为不同学院的学生的考试成绩有非常显著的差别。</a:t>
              </a:r>
            </a:p>
          </p:txBody>
        </p:sp>
        <p:graphicFrame>
          <p:nvGraphicFramePr>
            <p:cNvPr id="11" name="对象 10">
              <a:extLst>
                <a:ext uri="{FF2B5EF4-FFF2-40B4-BE49-F238E27FC236}">
                  <a16:creationId xmlns:a16="http://schemas.microsoft.com/office/drawing/2014/main" id="{D7F8901D-CF43-480D-8472-ED8426539E8A}"/>
                </a:ext>
              </a:extLst>
            </p:cNvPr>
            <p:cNvGraphicFramePr>
              <a:graphicFrameLocks noChangeAspect="1"/>
            </p:cNvGraphicFramePr>
            <p:nvPr>
              <p:extLst>
                <p:ext uri="{D42A27DB-BD31-4B8C-83A1-F6EECF244321}">
                  <p14:modId xmlns:p14="http://schemas.microsoft.com/office/powerpoint/2010/main" val="536866772"/>
                </p:ext>
              </p:extLst>
            </p:nvPr>
          </p:nvGraphicFramePr>
          <p:xfrm>
            <a:off x="4991571" y="5156200"/>
            <a:ext cx="2244725" cy="349250"/>
          </p:xfrm>
          <a:graphic>
            <a:graphicData uri="http://schemas.openxmlformats.org/presentationml/2006/ole">
              <mc:AlternateContent xmlns:mc="http://schemas.openxmlformats.org/markup-compatibility/2006">
                <mc:Choice xmlns:v="urn:schemas-microsoft-com:vml" Requires="v">
                  <p:oleObj name="Equation" r:id="rId3" imgW="1282680" imgH="203040" progId="Equation.DSMT4">
                    <p:embed/>
                  </p:oleObj>
                </mc:Choice>
                <mc:Fallback>
                  <p:oleObj name="Equation" r:id="rId3" imgW="1282680" imgH="203040" progId="Equation.DSMT4">
                    <p:embed/>
                    <p:pic>
                      <p:nvPicPr>
                        <p:cNvPr id="0" name="Object 1"/>
                        <p:cNvPicPr>
                          <a:picLocks noChangeAspect="1" noChangeArrowheads="1"/>
                        </p:cNvPicPr>
                        <p:nvPr/>
                      </p:nvPicPr>
                      <p:blipFill>
                        <a:blip r:embed="rId4"/>
                        <a:srcRect/>
                        <a:stretch>
                          <a:fillRect/>
                        </a:stretch>
                      </p:blipFill>
                      <p:spPr bwMode="auto">
                        <a:xfrm>
                          <a:off x="4991571" y="5156200"/>
                          <a:ext cx="2244725" cy="349250"/>
                        </a:xfrm>
                        <a:prstGeom prst="rect">
                          <a:avLst/>
                        </a:prstGeom>
                        <a:noFill/>
                      </p:spPr>
                    </p:pic>
                  </p:oleObj>
                </mc:Fallback>
              </mc:AlternateContent>
            </a:graphicData>
          </a:graphic>
        </p:graphicFrame>
      </p:grpSp>
      <p:sp>
        <p:nvSpPr>
          <p:cNvPr id="7" name="页脚占位符 6">
            <a:extLst>
              <a:ext uri="{FF2B5EF4-FFF2-40B4-BE49-F238E27FC236}">
                <a16:creationId xmlns:a16="http://schemas.microsoft.com/office/drawing/2014/main" id="{E474BB33-22BC-4F65-BE61-FBB36632018E}"/>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10530374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37EC02-C083-4F74-9093-AA61E478FAE3}"/>
              </a:ext>
            </a:extLst>
          </p:cNvPr>
          <p:cNvSpPr>
            <a:spLocks noGrp="1"/>
          </p:cNvSpPr>
          <p:nvPr>
            <p:ph type="dt" sz="half" idx="2"/>
          </p:nvPr>
        </p:nvSpPr>
        <p:spPr/>
        <p:txBody>
          <a:bodyPr/>
          <a:lstStyle/>
          <a:p>
            <a:pPr>
              <a:defRPr/>
            </a:pPr>
            <a:fld id="{7A293504-9AE9-4769-A970-C8A98A56B0F5}" type="datetime1">
              <a:rPr lang="zh-CN" altLang="en-US" smtClean="0"/>
              <a:t>2022/11/23</a:t>
            </a:fld>
            <a:endParaRPr lang="zh-CN" altLang="en-US"/>
          </a:p>
        </p:txBody>
      </p:sp>
      <p:sp>
        <p:nvSpPr>
          <p:cNvPr id="4" name="Rectangle 14">
            <a:extLst>
              <a:ext uri="{FF2B5EF4-FFF2-40B4-BE49-F238E27FC236}">
                <a16:creationId xmlns:a16="http://schemas.microsoft.com/office/drawing/2014/main" id="{E8B545BE-22EF-4A56-BDE6-9A8C26619FE7}"/>
              </a:ext>
            </a:extLst>
          </p:cNvPr>
          <p:cNvSpPr>
            <a:spLocks noChangeArrowheads="1"/>
          </p:cNvSpPr>
          <p:nvPr/>
        </p:nvSpPr>
        <p:spPr bwMode="auto">
          <a:xfrm>
            <a:off x="525463" y="539775"/>
            <a:ext cx="8439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多重比较</a:t>
            </a:r>
          </a:p>
        </p:txBody>
      </p:sp>
      <p:sp>
        <p:nvSpPr>
          <p:cNvPr id="6" name="Text Box 50">
            <a:extLst>
              <a:ext uri="{FF2B5EF4-FFF2-40B4-BE49-F238E27FC236}">
                <a16:creationId xmlns:a16="http://schemas.microsoft.com/office/drawing/2014/main" id="{E4A848DF-0CFF-4C5C-AB02-16D41B9E6ED3}"/>
              </a:ext>
            </a:extLst>
          </p:cNvPr>
          <p:cNvSpPr txBox="1">
            <a:spLocks noChangeArrowheads="1"/>
          </p:cNvSpPr>
          <p:nvPr/>
        </p:nvSpPr>
        <p:spPr bwMode="auto">
          <a:xfrm>
            <a:off x="755576" y="1052736"/>
            <a:ext cx="7848872"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方差分析的结果已表明不同学院的学生的考试成绩有非常显著的差别，但这并不意味着任意两个学院学生的考试成绩都有显著的差别，因此还需要进行两两的比较检验，即多重比较检验，找出考试成绩存在显著差别的学院。</a:t>
            </a:r>
          </a:p>
        </p:txBody>
      </p:sp>
      <p:sp>
        <p:nvSpPr>
          <p:cNvPr id="8" name="Rectangle 2">
            <a:extLst>
              <a:ext uri="{FF2B5EF4-FFF2-40B4-BE49-F238E27FC236}">
                <a16:creationId xmlns:a16="http://schemas.microsoft.com/office/drawing/2014/main" id="{CBE329F7-446B-415E-A07A-CD554F2452F1}"/>
              </a:ext>
            </a:extLst>
          </p:cNvPr>
          <p:cNvSpPr>
            <a:spLocks noChangeArrowheads="1"/>
          </p:cNvSpPr>
          <p:nvPr/>
        </p:nvSpPr>
        <p:spPr bwMode="auto">
          <a:xfrm>
            <a:off x="716629" y="3307691"/>
            <a:ext cx="8103843" cy="193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40000"/>
              </a:lnSpc>
              <a:spcBef>
                <a:spcPct val="0"/>
              </a:spcBef>
              <a:buFontTx/>
              <a:buNone/>
            </a:pPr>
            <a:r>
              <a:rPr lang="en-US" altLang="zh-CN" sz="2200" dirty="0">
                <a:latin typeface="微软雅黑" pitchFamily="34" charset="-122"/>
                <a:ea typeface="微软雅黑" pitchFamily="34" charset="-122"/>
              </a:rPr>
              <a:t>&gt;&gt; [</a:t>
            </a:r>
            <a:r>
              <a:rPr lang="en-US" altLang="zh-CN" sz="2200" dirty="0" err="1">
                <a:latin typeface="微软雅黑" pitchFamily="34" charset="-122"/>
                <a:ea typeface="微软雅黑" pitchFamily="34" charset="-122"/>
              </a:rPr>
              <a:t>c,m,h,gnames</a:t>
            </a:r>
            <a:r>
              <a:rPr lang="en-US" altLang="zh-CN" sz="2200" dirty="0">
                <a:latin typeface="微软雅黑" pitchFamily="34" charset="-122"/>
                <a:ea typeface="微软雅黑" pitchFamily="34" charset="-122"/>
              </a:rPr>
              <a:t>] = </a:t>
            </a:r>
            <a:r>
              <a:rPr lang="en-US" altLang="zh-CN" sz="2200" dirty="0" err="1">
                <a:latin typeface="微软雅黑" pitchFamily="34" charset="-122"/>
                <a:ea typeface="微软雅黑" pitchFamily="34" charset="-122"/>
              </a:rPr>
              <a:t>multcompare</a:t>
            </a:r>
            <a:r>
              <a:rPr lang="en-US" altLang="zh-CN" sz="2200" dirty="0">
                <a:latin typeface="微软雅黑" pitchFamily="34" charset="-122"/>
                <a:ea typeface="微软雅黑" pitchFamily="34" charset="-122"/>
              </a:rPr>
              <a:t>(stats);</a:t>
            </a:r>
          </a:p>
          <a:p>
            <a:pPr eaLnBrk="1" hangingPunct="1">
              <a:lnSpc>
                <a:spcPct val="140000"/>
              </a:lnSpc>
              <a:spcBef>
                <a:spcPct val="0"/>
              </a:spcBef>
              <a:buFontTx/>
              <a:buNone/>
            </a:pPr>
            <a:r>
              <a:rPr lang="en-US" altLang="zh-CN" sz="2200" dirty="0">
                <a:latin typeface="微软雅黑" pitchFamily="34" charset="-122"/>
                <a:ea typeface="微软雅黑" pitchFamily="34" charset="-122"/>
              </a:rPr>
              <a:t>&gt;&gt; head = </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学院</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学院</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置信下限</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组均值差</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置信上限</a:t>
            </a:r>
            <a:r>
              <a:rPr lang="en-US" altLang="zh-CN" sz="2000" dirty="0">
                <a:latin typeface="微软雅黑" pitchFamily="34" charset="-122"/>
                <a:ea typeface="微软雅黑" pitchFamily="34" charset="-122"/>
              </a:rPr>
              <a:t>','p</a:t>
            </a:r>
            <a:r>
              <a:rPr lang="zh-CN" altLang="en-US" sz="2000" dirty="0">
                <a:latin typeface="微软雅黑" pitchFamily="34" charset="-122"/>
                <a:ea typeface="微软雅黑" pitchFamily="34" charset="-122"/>
              </a:rPr>
              <a:t>值</a:t>
            </a:r>
            <a:r>
              <a:rPr lang="en-US" altLang="zh-CN" sz="2000" dirty="0">
                <a:latin typeface="微软雅黑" pitchFamily="34" charset="-122"/>
                <a:ea typeface="微软雅黑" pitchFamily="34" charset="-122"/>
              </a:rPr>
              <a:t>'};</a:t>
            </a:r>
          </a:p>
          <a:p>
            <a:pPr eaLnBrk="1" hangingPunct="1">
              <a:lnSpc>
                <a:spcPct val="140000"/>
              </a:lnSpc>
              <a:spcBef>
                <a:spcPct val="0"/>
              </a:spcBef>
              <a:buFontTx/>
              <a:buNone/>
            </a:pPr>
            <a:r>
              <a:rPr lang="en-US" altLang="zh-CN" sz="2200" dirty="0">
                <a:latin typeface="微软雅黑" pitchFamily="34" charset="-122"/>
                <a:ea typeface="微软雅黑" pitchFamily="34" charset="-122"/>
              </a:rPr>
              <a:t>&gt;&gt; [head; </a:t>
            </a:r>
            <a:r>
              <a:rPr lang="en-US" altLang="zh-CN" sz="2200" dirty="0" err="1">
                <a:latin typeface="微软雅黑" pitchFamily="34" charset="-122"/>
                <a:ea typeface="微软雅黑" pitchFamily="34" charset="-122"/>
              </a:rPr>
              <a:t>gnames</a:t>
            </a:r>
            <a:r>
              <a:rPr lang="en-US" altLang="zh-CN" sz="2200" dirty="0">
                <a:latin typeface="微软雅黑" pitchFamily="34" charset="-122"/>
                <a:ea typeface="微软雅黑" pitchFamily="34" charset="-122"/>
              </a:rPr>
              <a:t>(c(:,1:2)),num2cell(c(:,3:end))]</a:t>
            </a:r>
          </a:p>
          <a:p>
            <a:pPr eaLnBrk="1" hangingPunct="1">
              <a:lnSpc>
                <a:spcPct val="140000"/>
              </a:lnSpc>
              <a:spcBef>
                <a:spcPct val="0"/>
              </a:spcBef>
              <a:buFontTx/>
              <a:buNone/>
            </a:pPr>
            <a:r>
              <a:rPr lang="en-US" altLang="zh-CN" sz="2200" dirty="0">
                <a:latin typeface="微软雅黑" pitchFamily="34" charset="-122"/>
                <a:ea typeface="微软雅黑" pitchFamily="34" charset="-122"/>
              </a:rPr>
              <a:t>&gt;&gt; [{'</a:t>
            </a:r>
            <a:r>
              <a:rPr lang="zh-CN" altLang="en-US" sz="2200" dirty="0">
                <a:latin typeface="微软雅黑" pitchFamily="34" charset="-122"/>
                <a:ea typeface="微软雅黑" pitchFamily="34" charset="-122"/>
              </a:rPr>
              <a:t>学院</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平均成绩</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均值标准误</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gnames</a:t>
            </a:r>
            <a:r>
              <a:rPr lang="en-US" altLang="zh-CN" sz="2200" dirty="0">
                <a:latin typeface="微软雅黑" pitchFamily="34" charset="-122"/>
                <a:ea typeface="微软雅黑" pitchFamily="34" charset="-122"/>
              </a:rPr>
              <a:t> num2cell(m)]</a:t>
            </a:r>
            <a:endParaRPr lang="zh-CN" altLang="en-US" sz="2200" dirty="0">
              <a:latin typeface="微软雅黑" pitchFamily="34" charset="-122"/>
              <a:ea typeface="微软雅黑" pitchFamily="34" charset="-122"/>
            </a:endParaRPr>
          </a:p>
        </p:txBody>
      </p:sp>
      <p:sp>
        <p:nvSpPr>
          <p:cNvPr id="5" name="页脚占位符 4">
            <a:extLst>
              <a:ext uri="{FF2B5EF4-FFF2-40B4-BE49-F238E27FC236}">
                <a16:creationId xmlns:a16="http://schemas.microsoft.com/office/drawing/2014/main" id="{BD967C1D-A3AD-48D4-8B8E-B7C34234E536}"/>
              </a:ext>
            </a:extLst>
          </p:cNvPr>
          <p:cNvSpPr>
            <a:spLocks noGrp="1"/>
          </p:cNvSpPr>
          <p:nvPr>
            <p:ph type="ftr" sz="quarter" idx="3"/>
          </p:nvPr>
        </p:nvSpPr>
        <p:spPr/>
        <p:txBody>
          <a:bodyPr/>
          <a:lstStyle/>
          <a:p>
            <a:pPr>
              <a:defRPr/>
            </a:pPr>
            <a:r>
              <a:rPr lang="en-US" altLang="zh-CN" sz="1600"/>
              <a:t>©   </a:t>
            </a:r>
            <a:r>
              <a:rPr lang="zh-CN" altLang="en-US" sz="1600"/>
              <a:t>谢中华，</a:t>
            </a:r>
            <a:r>
              <a:rPr lang="en-US" altLang="zh-CN" sz="1600"/>
              <a:t>MATLAB</a:t>
            </a:r>
            <a:r>
              <a:rPr lang="zh-CN" altLang="en-US" sz="1600"/>
              <a:t>数学建模方法与应用</a:t>
            </a:r>
            <a:endParaRPr lang="zh-CN" altLang="en-US" dirty="0"/>
          </a:p>
        </p:txBody>
      </p:sp>
    </p:spTree>
    <p:extLst>
      <p:ext uri="{BB962C8B-B14F-4D97-AF65-F5344CB8AC3E}">
        <p14:creationId xmlns:p14="http://schemas.microsoft.com/office/powerpoint/2010/main" val="2357162278"/>
      </p:ext>
    </p:extLst>
  </p:cSld>
  <p:clrMapOvr>
    <a:masterClrMapping/>
  </p:clrMapOvr>
</p:sld>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FFFF00"/>
      </a:dk2>
      <a:lt2>
        <a:srgbClr val="000000"/>
      </a:lt2>
      <a:accent1>
        <a:srgbClr val="DDDDDD"/>
      </a:accent1>
      <a:accent2>
        <a:srgbClr val="B2B2B2"/>
      </a:accent2>
      <a:accent3>
        <a:srgbClr val="969696"/>
      </a:accent3>
      <a:accent4>
        <a:srgbClr val="808080"/>
      </a:accent4>
      <a:accent5>
        <a:srgbClr val="5F5F5F"/>
      </a:accent5>
      <a:accent6>
        <a:srgbClr val="4D4D4D"/>
      </a:accent6>
      <a:hlink>
        <a:srgbClr val="FF0000"/>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16177</Words>
  <Application>Microsoft Office PowerPoint</Application>
  <PresentationFormat>全屏显示(4:3)</PresentationFormat>
  <Paragraphs>2411</Paragraphs>
  <Slides>211</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5</vt:i4>
      </vt:variant>
      <vt:variant>
        <vt:lpstr>幻灯片标题</vt:lpstr>
      </vt:variant>
      <vt:variant>
        <vt:i4>211</vt:i4>
      </vt:variant>
    </vt:vector>
  </HeadingPairs>
  <TitlesOfParts>
    <vt:vector size="225" baseType="lpstr">
      <vt:lpstr>等线</vt:lpstr>
      <vt:lpstr>宋体</vt:lpstr>
      <vt:lpstr>微软雅黑</vt:lpstr>
      <vt:lpstr>Arial</vt:lpstr>
      <vt:lpstr>Calibri</vt:lpstr>
      <vt:lpstr>Symbol</vt:lpstr>
      <vt:lpstr>Times New Roman</vt:lpstr>
      <vt:lpstr>Wingdings</vt:lpstr>
      <vt:lpstr>Office 主题</vt:lpstr>
      <vt:lpstr>剪辑</vt:lpstr>
      <vt:lpstr>Equation</vt:lpstr>
      <vt:lpstr>文档</vt:lpstr>
      <vt:lpstr>Document</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cumt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Matlab基本操作</dc:title>
  <dc:creator>xiezhh</dc:creator>
  <cp:lastModifiedBy>谢 中华</cp:lastModifiedBy>
  <cp:revision>575</cp:revision>
  <dcterms:created xsi:type="dcterms:W3CDTF">2000-02-04T07:19:54Z</dcterms:created>
  <dcterms:modified xsi:type="dcterms:W3CDTF">2022-11-23T02:24:02Z</dcterms:modified>
</cp:coreProperties>
</file>